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haansoftxlsx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6"/>
    <p:sldMasterId id="2147483685" r:id="rId7"/>
  </p:sldMasterIdLst>
  <p:notesMasterIdLst>
    <p:notesMasterId r:id="rId65"/>
  </p:notesMasterIdLst>
  <p:sldIdLst>
    <p:sldId id="268" r:id="rId8"/>
    <p:sldId id="331" r:id="rId9"/>
    <p:sldId id="336" r:id="rId10"/>
    <p:sldId id="417" r:id="rId11"/>
    <p:sldId id="337" r:id="rId12"/>
    <p:sldId id="351" r:id="rId13"/>
    <p:sldId id="352" r:id="rId14"/>
    <p:sldId id="353" r:id="rId15"/>
    <p:sldId id="362" r:id="rId16"/>
    <p:sldId id="364" r:id="rId17"/>
    <p:sldId id="363" r:id="rId18"/>
    <p:sldId id="365" r:id="rId19"/>
    <p:sldId id="366" r:id="rId20"/>
    <p:sldId id="334" r:id="rId21"/>
    <p:sldId id="332" r:id="rId22"/>
    <p:sldId id="368" r:id="rId23"/>
    <p:sldId id="379" r:id="rId24"/>
    <p:sldId id="380" r:id="rId25"/>
    <p:sldId id="382" r:id="rId26"/>
    <p:sldId id="371" r:id="rId27"/>
    <p:sldId id="372" r:id="rId28"/>
    <p:sldId id="373" r:id="rId29"/>
    <p:sldId id="377" r:id="rId30"/>
    <p:sldId id="413" r:id="rId31"/>
    <p:sldId id="356" r:id="rId32"/>
    <p:sldId id="395" r:id="rId33"/>
    <p:sldId id="400" r:id="rId34"/>
    <p:sldId id="401" r:id="rId35"/>
    <p:sldId id="402" r:id="rId36"/>
    <p:sldId id="408" r:id="rId37"/>
    <p:sldId id="409" r:id="rId38"/>
    <p:sldId id="410" r:id="rId39"/>
    <p:sldId id="411" r:id="rId40"/>
    <p:sldId id="416" r:id="rId41"/>
    <p:sldId id="412" r:id="rId42"/>
    <p:sldId id="406" r:id="rId43"/>
    <p:sldId id="415" r:id="rId44"/>
    <p:sldId id="338" r:id="rId45"/>
    <p:sldId id="339" r:id="rId46"/>
    <p:sldId id="386" r:id="rId47"/>
    <p:sldId id="387" r:id="rId48"/>
    <p:sldId id="390" r:id="rId49"/>
    <p:sldId id="388" r:id="rId50"/>
    <p:sldId id="389" r:id="rId51"/>
    <p:sldId id="357" r:id="rId52"/>
    <p:sldId id="391" r:id="rId53"/>
    <p:sldId id="392" r:id="rId54"/>
    <p:sldId id="394" r:id="rId55"/>
    <p:sldId id="358" r:id="rId56"/>
    <p:sldId id="359" r:id="rId57"/>
    <p:sldId id="383" r:id="rId58"/>
    <p:sldId id="384" r:id="rId59"/>
    <p:sldId id="385" r:id="rId60"/>
    <p:sldId id="340" r:id="rId61"/>
    <p:sldId id="360" r:id="rId62"/>
    <p:sldId id="361" r:id="rId63"/>
    <p:sldId id="263" r:id="rId64"/>
  </p:sldIdLst>
  <p:sldSz cx="6858000" cy="5143500"/>
  <p:notesSz cx="6858000" cy="9945688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43" userDrawn="1">
          <p15:clr>
            <a:srgbClr val="A4A3A4"/>
          </p15:clr>
        </p15:guide>
        <p15:guide id="2" pos="2160" userDrawn="1">
          <p15:clr>
            <a:srgbClr val="A4A3A4"/>
          </p15:clr>
        </p15:guide>
        <p15:guide id="3" orient="horz" pos="3003" userDrawn="1">
          <p15:clr>
            <a:srgbClr val="A4A3A4"/>
          </p15:clr>
        </p15:guide>
        <p15:guide id="4" pos="2341" userDrawn="1">
          <p15:clr>
            <a:srgbClr val="A4A3A4"/>
          </p15:clr>
        </p15:guide>
        <p15:guide id="5" pos="415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FEFEF"/>
    <a:srgbClr val="7A7A7A"/>
    <a:srgbClr val="96DEAA"/>
    <a:srgbClr val="65D084"/>
    <a:srgbClr val="34C15D"/>
    <a:srgbClr val="00B235"/>
    <a:srgbClr val="FFFFFF"/>
    <a:srgbClr val="DDF1DA"/>
    <a:srgbClr val="00B336"/>
    <a:srgbClr val="00A2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60" autoAdjust="0"/>
    <p:restoredTop sz="94660"/>
  </p:normalViewPr>
  <p:slideViewPr>
    <p:cSldViewPr snapToGrid="0" showGuides="1">
      <p:cViewPr varScale="1">
        <p:scale>
          <a:sx n="139" d="100"/>
          <a:sy n="139" d="100"/>
        </p:scale>
        <p:origin x="1644" y="120"/>
      </p:cViewPr>
      <p:guideLst>
        <p:guide orient="horz" pos="1643"/>
        <p:guide pos="2160"/>
        <p:guide orient="horz" pos="3003"/>
        <p:guide pos="2341"/>
        <p:guide pos="415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9.xml"/><Relationship Id="rId21" Type="http://schemas.openxmlformats.org/officeDocument/2006/relationships/slide" Target="slides/slide14.xml"/><Relationship Id="rId42" Type="http://schemas.openxmlformats.org/officeDocument/2006/relationships/slide" Target="slides/slide35.xml"/><Relationship Id="rId47" Type="http://schemas.openxmlformats.org/officeDocument/2006/relationships/slide" Target="slides/slide40.xml"/><Relationship Id="rId63" Type="http://schemas.openxmlformats.org/officeDocument/2006/relationships/slide" Target="slides/slide56.xml"/><Relationship Id="rId68" Type="http://schemas.openxmlformats.org/officeDocument/2006/relationships/theme" Target="theme/theme1.xml"/><Relationship Id="rId7" Type="http://schemas.openxmlformats.org/officeDocument/2006/relationships/slideMaster" Target="slideMasters/slideMaster2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53" Type="http://schemas.openxmlformats.org/officeDocument/2006/relationships/slide" Target="slides/slide46.xml"/><Relationship Id="rId58" Type="http://schemas.openxmlformats.org/officeDocument/2006/relationships/slide" Target="slides/slide51.xml"/><Relationship Id="rId66" Type="http://schemas.openxmlformats.org/officeDocument/2006/relationships/presProps" Target="presProps.xml"/><Relationship Id="rId5" Type="http://schemas.openxmlformats.org/officeDocument/2006/relationships/customXml" Target="../customXml/item5.xml"/><Relationship Id="rId61" Type="http://schemas.openxmlformats.org/officeDocument/2006/relationships/slide" Target="slides/slide54.xml"/><Relationship Id="rId19" Type="http://schemas.openxmlformats.org/officeDocument/2006/relationships/slide" Target="slides/slide1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slide" Target="slides/slide41.xml"/><Relationship Id="rId56" Type="http://schemas.openxmlformats.org/officeDocument/2006/relationships/slide" Target="slides/slide49.xml"/><Relationship Id="rId64" Type="http://schemas.openxmlformats.org/officeDocument/2006/relationships/slide" Target="slides/slide57.xml"/><Relationship Id="rId69" Type="http://schemas.openxmlformats.org/officeDocument/2006/relationships/tableStyles" Target="tableStyles.xml"/><Relationship Id="rId8" Type="http://schemas.openxmlformats.org/officeDocument/2006/relationships/slide" Target="slides/slide1.xml"/><Relationship Id="rId51" Type="http://schemas.openxmlformats.org/officeDocument/2006/relationships/slide" Target="slides/slide44.xml"/><Relationship Id="rId3" Type="http://schemas.openxmlformats.org/officeDocument/2006/relationships/customXml" Target="../customXml/item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slide" Target="slides/slide39.xml"/><Relationship Id="rId59" Type="http://schemas.openxmlformats.org/officeDocument/2006/relationships/slide" Target="slides/slide52.xml"/><Relationship Id="rId67" Type="http://schemas.openxmlformats.org/officeDocument/2006/relationships/viewProps" Target="viewProps.xml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54" Type="http://schemas.openxmlformats.org/officeDocument/2006/relationships/slide" Target="slides/slide47.xml"/><Relationship Id="rId62" Type="http://schemas.openxmlformats.org/officeDocument/2006/relationships/slide" Target="slides/slide55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1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slide" Target="slides/slide42.xml"/><Relationship Id="rId57" Type="http://schemas.openxmlformats.org/officeDocument/2006/relationships/slide" Target="slides/slide50.xml"/><Relationship Id="rId10" Type="http://schemas.openxmlformats.org/officeDocument/2006/relationships/slide" Target="slides/slide3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openxmlformats.org/officeDocument/2006/relationships/slide" Target="slides/slide45.xml"/><Relationship Id="rId60" Type="http://schemas.openxmlformats.org/officeDocument/2006/relationships/slide" Target="slides/slide53.xml"/><Relationship Id="rId65" Type="http://schemas.openxmlformats.org/officeDocument/2006/relationships/notesMaster" Target="notesMasters/notesMaster1.xml"/><Relationship Id="rId4" Type="http://schemas.openxmlformats.org/officeDocument/2006/relationships/customXml" Target="../customXml/item4.xml"/><Relationship Id="rId9" Type="http://schemas.openxmlformats.org/officeDocument/2006/relationships/slide" Target="slides/slide2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39" Type="http://schemas.openxmlformats.org/officeDocument/2006/relationships/slide" Target="slides/slide32.xml"/><Relationship Id="rId34" Type="http://schemas.openxmlformats.org/officeDocument/2006/relationships/slide" Target="slides/slide27.xml"/><Relationship Id="rId50" Type="http://schemas.openxmlformats.org/officeDocument/2006/relationships/slide" Target="slides/slide43.xml"/><Relationship Id="rId55" Type="http://schemas.openxmlformats.org/officeDocument/2006/relationships/slide" Target="slides/slide4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0.19333068128751055"/>
          <c:y val="0.1606330446653666"/>
          <c:w val="0.22070463834983198"/>
          <c:h val="0.68963797163837848"/>
        </c:manualLayout>
      </c:layout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전공자 인력구성</c:v>
                </c:pt>
              </c:strCache>
            </c:strRef>
          </c:tx>
          <c:dPt>
            <c:idx val="0"/>
            <c:bubble3D val="0"/>
            <c:spPr>
              <a:solidFill>
                <a:schemeClr val="accent1">
                  <a:shade val="58000"/>
                </a:schemeClr>
              </a:solidFill>
              <a:ln w="19050">
                <a:solidFill>
                  <a:schemeClr val="lt1"/>
                </a:solidFill>
              </a:ln>
              <a:effectLst/>
              <a:sp3d contourW="1905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F769-412D-9879-926F39BCA0B4}"/>
              </c:ext>
            </c:extLst>
          </c:dPt>
          <c:dPt>
            <c:idx val="1"/>
            <c:bubble3D val="0"/>
            <c:spPr>
              <a:solidFill>
                <a:schemeClr val="accent1">
                  <a:shade val="86000"/>
                </a:schemeClr>
              </a:solidFill>
              <a:ln w="19050">
                <a:solidFill>
                  <a:schemeClr val="lt1"/>
                </a:solidFill>
              </a:ln>
              <a:effectLst/>
              <a:sp3d contourW="1905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F769-412D-9879-926F39BCA0B4}"/>
              </c:ext>
            </c:extLst>
          </c:dPt>
          <c:dPt>
            <c:idx val="2"/>
            <c:bubble3D val="0"/>
            <c:spPr>
              <a:solidFill>
                <a:schemeClr val="accent1">
                  <a:tint val="86000"/>
                </a:schemeClr>
              </a:solidFill>
              <a:ln w="19050">
                <a:solidFill>
                  <a:schemeClr val="lt1"/>
                </a:solidFill>
              </a:ln>
              <a:effectLst/>
              <a:sp3d contourW="1905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F769-412D-9879-926F39BCA0B4}"/>
              </c:ext>
            </c:extLst>
          </c:dPt>
          <c:dPt>
            <c:idx val="3"/>
            <c:bubble3D val="0"/>
            <c:spPr>
              <a:solidFill>
                <a:schemeClr val="accent1">
                  <a:tint val="58000"/>
                </a:schemeClr>
              </a:solidFill>
              <a:ln w="19050">
                <a:solidFill>
                  <a:schemeClr val="lt1"/>
                </a:solidFill>
              </a:ln>
              <a:effectLst/>
              <a:sp3d contourW="1905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F769-412D-9879-926F39BCA0B4}"/>
              </c:ext>
            </c:extLst>
          </c:dPt>
          <c:dLbls>
            <c:dLbl>
              <c:idx val="0"/>
              <c:layout>
                <c:manualLayout>
                  <c:x val="6.6300607448748231E-2"/>
                  <c:y val="1.0903692917665074E-2"/>
                </c:manualLayout>
              </c:layout>
              <c:tx>
                <c:rich>
                  <a:bodyPr/>
                  <a:lstStyle/>
                  <a:p>
                    <a:fld id="{23488B79-4E0C-4C79-B279-84885F395420}" type="PERCENTAGE">
                      <a:rPr lang="en-US" altLang="ko-KR">
                        <a:latin typeface="맑은 고딕" panose="020B0503020000020004" pitchFamily="50" charset="-127"/>
                      </a:rPr>
                      <a:pPr/>
                      <a:t>[백분율]</a:t>
                    </a:fld>
                    <a:endParaRPr lang="ko-KR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F769-412D-9879-926F39BCA0B4}"/>
                </c:ext>
              </c:extLst>
            </c:dLbl>
            <c:dLbl>
              <c:idx val="1"/>
              <c:layout>
                <c:manualLayout>
                  <c:x val="2.4426539586380861E-2"/>
                  <c:y val="0.15265170084731128"/>
                </c:manualLayout>
              </c:layout>
              <c:tx>
                <c:rich>
                  <a:bodyPr/>
                  <a:lstStyle/>
                  <a:p>
                    <a:fld id="{988255BD-903E-4A6A-8189-31CA3E5CFD54}" type="PERCENTAGE">
                      <a:rPr lang="en-US" altLang="ko-KR">
                        <a:latin typeface="맑은 고딕" panose="020B0503020000020004" pitchFamily="50" charset="-127"/>
                      </a:rPr>
                      <a:pPr/>
                      <a:t>[백분율]</a:t>
                    </a:fld>
                    <a:endParaRPr lang="ko-KR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F769-412D-9879-926F39BCA0B4}"/>
                </c:ext>
              </c:extLst>
            </c:dLbl>
            <c:dLbl>
              <c:idx val="2"/>
              <c:layout>
                <c:manualLayout>
                  <c:x val="-2.0937033931183652E-2"/>
                  <c:y val="4.3614771670660496E-2"/>
                </c:manualLayout>
              </c:layout>
              <c:tx>
                <c:rich>
                  <a:bodyPr/>
                  <a:lstStyle/>
                  <a:p>
                    <a:fld id="{FBAE9801-9F9F-455B-B4A8-51C5DEA106D1}" type="PERCENTAGE">
                      <a:rPr lang="en-US" altLang="ko-KR">
                        <a:latin typeface="맑은 고딕" panose="020B0503020000020004" pitchFamily="50" charset="-127"/>
                      </a:rPr>
                      <a:pPr/>
                      <a:t>[백분율]</a:t>
                    </a:fld>
                    <a:endParaRPr lang="ko-KR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F769-412D-9879-926F39BCA0B4}"/>
                </c:ext>
              </c:extLst>
            </c:dLbl>
            <c:dLbl>
              <c:idx val="3"/>
              <c:layout>
                <c:manualLayout>
                  <c:x val="6.9790113103945341E-3"/>
                  <c:y val="-9.8133236258985887E-2"/>
                </c:manualLayout>
              </c:layout>
              <c:tx>
                <c:rich>
                  <a:bodyPr/>
                  <a:lstStyle/>
                  <a:p>
                    <a:fld id="{100A17A9-FA6B-4C00-8A9D-B4508581F028}" type="PERCENTAGE">
                      <a:rPr lang="en-US" altLang="ko-KR">
                        <a:latin typeface="맑은 고딕" panose="020B0503020000020004" pitchFamily="50" charset="-127"/>
                      </a:rPr>
                      <a:pPr/>
                      <a:t>[백분율]</a:t>
                    </a:fld>
                    <a:endParaRPr lang="ko-KR" altLang="en-US"/>
                  </a:p>
                </c:rich>
              </c:tx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7-F769-412D-9879-926F39BCA0B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중급기술자</c:v>
                </c:pt>
                <c:pt idx="1">
                  <c:v>고급기술자</c:v>
                </c:pt>
                <c:pt idx="2">
                  <c:v>특급기술자</c:v>
                </c:pt>
                <c:pt idx="3">
                  <c:v>초급기술자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1</c:v>
                </c:pt>
                <c:pt idx="3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F769-412D-9879-926F39BCA0B4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65242765183196294"/>
          <c:y val="0.18672531193576611"/>
          <c:w val="0.29871926899527523"/>
          <c:h val="0.6265485175699703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view3D>
      <c:rotX val="15"/>
      <c:rotY val="20"/>
      <c:rAngAx val="1"/>
    </c:view3D>
    <c:floor>
      <c:thickness val="0"/>
      <c:spPr>
        <a:noFill/>
        <a:ln w="6350" cap="flat" cmpd="sng" algn="ctr">
          <a:solidFill>
            <a:schemeClr val="tx1">
              <a:tint val="75000"/>
            </a:schemeClr>
          </a:solidFill>
          <a:prstDash val="solid"/>
          <a:round/>
        </a:ln>
        <a:effectLst/>
        <a:sp3d contourW="6350">
          <a:contourClr>
            <a:schemeClr val="tx1">
              <a:tint val="75000"/>
            </a:schemeClr>
          </a:contourClr>
        </a:sp3d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9.3783738954481638E-2"/>
          <c:y val="4.7578692806742415E-2"/>
          <c:w val="0.8723083510576698"/>
          <c:h val="0.74269234942887485"/>
        </c:manualLayout>
      </c:layout>
      <c:bar3D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열1</c:v>
                </c:pt>
              </c:strCache>
            </c:strRef>
          </c:tx>
          <c:spPr>
            <a:solidFill>
              <a:srgbClr val="4FB145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20400000"/>
              </a:lightRig>
            </a:scene3d>
            <a:sp3d/>
          </c:spPr>
          <c:invertIfNegative val="0"/>
          <c:dPt>
            <c:idx val="0"/>
            <c:invertIfNegative val="0"/>
            <c:bubble3D val="0"/>
            <c:spPr>
              <a:solidFill>
                <a:srgbClr val="4FB145"/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20400000"/>
                </a:lightRig>
              </a:scene3d>
              <a:sp3d/>
            </c:spPr>
            <c:extLst>
              <c:ext xmlns:c16="http://schemas.microsoft.com/office/drawing/2014/chart" uri="{C3380CC4-5D6E-409C-BE32-E72D297353CC}">
                <c16:uniqueId val="{00000001-D55B-4953-B31E-68225CCF706C}"/>
              </c:ext>
            </c:extLst>
          </c:dPt>
          <c:dPt>
            <c:idx val="1"/>
            <c:invertIfNegative val="0"/>
            <c:bubble3D val="0"/>
            <c:spPr>
              <a:solidFill>
                <a:srgbClr val="4FB145"/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20400000"/>
                </a:lightRig>
              </a:scene3d>
              <a:sp3d/>
            </c:spPr>
            <c:extLst>
              <c:ext xmlns:c16="http://schemas.microsoft.com/office/drawing/2014/chart" uri="{C3380CC4-5D6E-409C-BE32-E72D297353CC}">
                <c16:uniqueId val="{00000003-D55B-4953-B31E-68225CCF706C}"/>
              </c:ext>
            </c:extLst>
          </c:dPt>
          <c:dPt>
            <c:idx val="2"/>
            <c:invertIfNegative val="0"/>
            <c:bubble3D val="0"/>
            <c:spPr>
              <a:solidFill>
                <a:srgbClr val="4FB145"/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20400000"/>
                </a:lightRig>
              </a:scene3d>
              <a:sp3d/>
            </c:spPr>
            <c:extLst>
              <c:ext xmlns:c16="http://schemas.microsoft.com/office/drawing/2014/chart" uri="{C3380CC4-5D6E-409C-BE32-E72D297353CC}">
                <c16:uniqueId val="{00000005-D55B-4953-B31E-68225CCF706C}"/>
              </c:ext>
            </c:extLst>
          </c:dPt>
          <c:cat>
            <c:strRef>
              <c:f>Sheet1!$A$2:$A$4</c:f>
              <c:strCache>
                <c:ptCount val="3"/>
                <c:pt idx="0">
                  <c:v>경영기획실</c:v>
                </c:pt>
                <c:pt idx="1">
                  <c:v>기술본부</c:v>
                </c:pt>
                <c:pt idx="2">
                  <c:v>영업본부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1</c:v>
                </c:pt>
                <c:pt idx="1">
                  <c:v>4</c:v>
                </c:pt>
                <c:pt idx="2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D55B-4953-B31E-68225CCF706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5"/>
        <c:shape val="cylinder"/>
        <c:axId val="61366656"/>
        <c:axId val="61368192"/>
        <c:axId val="0"/>
      </c:bar3DChart>
      <c:catAx>
        <c:axId val="61366656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tint val="7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61368192"/>
        <c:crosses val="autoZero"/>
        <c:auto val="1"/>
        <c:lblAlgn val="ctr"/>
        <c:lblOffset val="100"/>
        <c:noMultiLvlLbl val="0"/>
      </c:catAx>
      <c:valAx>
        <c:axId val="61368192"/>
        <c:scaling>
          <c:orientation val="minMax"/>
        </c:scaling>
        <c:delete val="0"/>
        <c:axPos val="l"/>
        <c:majorGridlines>
          <c:spPr>
            <a:ln w="6350" cap="flat" cmpd="sng" algn="ctr">
              <a:solidFill>
                <a:schemeClr val="tx1">
                  <a:tint val="75000"/>
                </a:schemeClr>
              </a:solidFill>
              <a:prstDash val="solid"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>
                <a:tint val="7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6136665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6350" cap="flat" cmpd="sng" algn="ctr">
      <a:noFill/>
      <a:prstDash val="solid"/>
      <a:miter lim="800000"/>
    </a:ln>
    <a:effectLst/>
  </c:spPr>
  <c:txPr>
    <a:bodyPr/>
    <a:lstStyle/>
    <a:p>
      <a:pPr>
        <a:defRPr sz="800"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2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style1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131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3">
      <cs:styleClr val="auto"/>
    </cs:fillRef>
    <cs:effectRef idx="3">
      <a:schemeClr val="dk1"/>
    </cs:effectRef>
    <cs:fontRef idx="minor">
      <a:schemeClr val="tx1"/>
    </cs:fontRef>
  </cs:dataPoint>
  <cs:dataPoint3D>
    <cs:lnRef idx="0"/>
    <cs:fillRef idx="1">
      <cs:styleClr val="auto"/>
    </cs:fillRef>
    <cs:effectRef idx="3">
      <a:schemeClr val="dk1"/>
    </cs:effectRef>
    <cs:fontRef idx="minor">
      <a:schemeClr val="tx1"/>
    </cs:fontRef>
  </cs:dataPoint3D>
  <cs:dataPointLine>
    <cs:lnRef idx="1">
      <cs:styleClr val="auto"/>
    </cs:lnRef>
    <cs:lineWidthScale>7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3">
      <cs:styleClr val="auto"/>
    </cs:fillRef>
    <cs:effectRef idx="3">
      <a:schemeClr val="dk1"/>
    </cs:effectRef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0"/>
    <cs:fillRef idx="3" mods="ignoreCSTransforms">
      <cs:styleClr val="0">
        <a:shade val="25000"/>
      </cs:styleClr>
    </cs:fillRef>
    <cs:effectRef idx="3">
      <a:schemeClr val="dk1"/>
    </cs:effectRef>
    <cs:fontRef idx="minor">
      <a:schemeClr val="tx1"/>
    </cs:fontRef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0"/>
    <cs:fillRef idx="3" mods="ignoreCSTransforms">
      <cs:styleClr val="0">
        <a:tint val="25000"/>
      </cs:styleClr>
    </cs:fillRef>
    <cs:effectRef idx="3">
      <a:schemeClr val="dk1"/>
    </cs:effectRef>
    <cs:fontRef idx="minor">
      <a:schemeClr val="tx1"/>
    </cs:fontRef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9901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맑은 고딕" panose="020B0503020000020004" pitchFamily="50" charset="-127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9901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맑은 고딕" panose="020B0503020000020004" pitchFamily="50" charset="-127"/>
              </a:defRPr>
            </a:lvl1pPr>
          </a:lstStyle>
          <a:p>
            <a:fld id="{42B9AD4B-8655-4940-A3C2-456FA4D65BFE}" type="datetimeFigureOut">
              <a:rPr lang="en-US" smtClean="0"/>
              <a:pPr/>
              <a:t>5/18/2020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90625" y="1243013"/>
            <a:ext cx="4476750" cy="33575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786362"/>
            <a:ext cx="5486400" cy="391611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46678"/>
            <a:ext cx="2971800" cy="4990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맑은 고딕" panose="020B0503020000020004" pitchFamily="50" charset="-127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9446678"/>
            <a:ext cx="2971800" cy="4990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맑은 고딕" panose="020B0503020000020004" pitchFamily="50" charset="-127"/>
              </a:defRPr>
            </a:lvl1pPr>
          </a:lstStyle>
          <a:p>
            <a:fld id="{650144F6-1F44-484E-96B6-CAB23FCB330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90777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맑은 고딕" panose="020B0503020000020004" pitchFamily="50" charset="-127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맑은 고딕" panose="020B0503020000020004" pitchFamily="50" charset="-127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맑은 고딕" panose="020B0503020000020004" pitchFamily="50" charset="-127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맑은 고딕" panose="020B0503020000020004" pitchFamily="50" charset="-127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맑은 고딕" panose="020B0503020000020004" pitchFamily="50" charset="-127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1DBF3E-E84A-426D-9437-853D14C9A20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맑은 고딕" panose="020B0503020000020004" pitchFamily="50" charset="-127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172394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1DBF3E-E84A-426D-9437-853D14C9A20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맑은 고딕" panose="020B0503020000020004" pitchFamily="50" charset="-127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235397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1DBF3E-E84A-426D-9437-853D14C9A20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맑은 고딕" panose="020B0503020000020004" pitchFamily="50" charset="-127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673451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1DBF3E-E84A-426D-9437-853D14C9A20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맑은 고딕" panose="020B0503020000020004" pitchFamily="50" charset="-127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592602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1DBF3E-E84A-426D-9437-853D14C9A20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맑은 고딕" panose="020B0503020000020004" pitchFamily="50" charset="-127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06432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1DBF3E-E84A-426D-9437-853D14C9A20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맑은 고딕" panose="020B0503020000020004" pitchFamily="50" charset="-127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3491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1DBF3E-E84A-426D-9437-853D14C9A20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맑은 고딕" panose="020B0503020000020004" pitchFamily="50" charset="-127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602248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1DBF3E-E84A-426D-9437-853D14C9A20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맑은 고딕" panose="020B0503020000020004" pitchFamily="50" charset="-127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023246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1DBF3E-E84A-426D-9437-853D14C9A20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맑은 고딕" panose="020B0503020000020004" pitchFamily="50" charset="-127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970297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1DBF3E-E84A-426D-9437-853D14C9A20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맑은 고딕" panose="020B0503020000020004" pitchFamily="50" charset="-127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3719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1DBF3E-E84A-426D-9437-853D14C9A20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3719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1DBF3E-E84A-426D-9437-853D14C9A20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맑은 고딕" panose="020B0503020000020004" pitchFamily="50" charset="-127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300150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1DBF3E-E84A-426D-9437-853D14C9A20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6496903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1DBF3E-E84A-426D-9437-853D14C9A20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8852595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1DBF3E-E84A-426D-9437-853D14C9A20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4784927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1DBF3E-E84A-426D-9437-853D14C9A20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3306113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1DBF3E-E84A-426D-9437-853D14C9A20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7539881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1DBF3E-E84A-426D-9437-853D14C9A20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0625296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1DBF3E-E84A-426D-9437-853D14C9A20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8976310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1DBF3E-E84A-426D-9437-853D14C9A20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0759305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1DBF3E-E84A-426D-9437-853D14C9A20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329068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1DBF3E-E84A-426D-9437-853D14C9A20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70338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1DBF3E-E84A-426D-9437-853D14C9A20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맑은 고딕" panose="020B0503020000020004" pitchFamily="50" charset="-127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8867115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1DBF3E-E84A-426D-9437-853D14C9A20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5652994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1DBF3E-E84A-426D-9437-853D14C9A20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7575607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1DBF3E-E84A-426D-9437-853D14C9A20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맑은 고딕" panose="020B0503020000020004" pitchFamily="50" charset="-127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604251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1DBF3E-E84A-426D-9437-853D14C9A20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맑은 고딕" panose="020B0503020000020004" pitchFamily="50" charset="-127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4727667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1DBF3E-E84A-426D-9437-853D14C9A20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맑은 고딕" panose="020B0503020000020004" pitchFamily="50" charset="-127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546012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1DBF3E-E84A-426D-9437-853D14C9A20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맑은 고딕" panose="020B0503020000020004" pitchFamily="50" charset="-127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8910556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1DBF3E-E84A-426D-9437-853D14C9A20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맑은 고딕" panose="020B0503020000020004" pitchFamily="50" charset="-127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0130359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1DBF3E-E84A-426D-9437-853D14C9A20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맑은 고딕" panose="020B0503020000020004" pitchFamily="50" charset="-127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5277860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1DBF3E-E84A-426D-9437-853D14C9A20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맑은 고딕" panose="020B0503020000020004" pitchFamily="50" charset="-127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5773284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1DBF3E-E84A-426D-9437-853D14C9A20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맑은 고딕" panose="020B0503020000020004" pitchFamily="50" charset="-127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717086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1DBF3E-E84A-426D-9437-853D14C9A20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맑은 고딕" panose="020B0503020000020004" pitchFamily="50" charset="-127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9361093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1DBF3E-E84A-426D-9437-853D14C9A20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맑은 고딕" panose="020B0503020000020004" pitchFamily="50" charset="-127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2240144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1DBF3E-E84A-426D-9437-853D14C9A20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맑은 고딕" panose="020B0503020000020004" pitchFamily="50" charset="-127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3677331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1DBF3E-E84A-426D-9437-853D14C9A20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맑은 고딕" panose="020B0503020000020004" pitchFamily="50" charset="-127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0159815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1DBF3E-E84A-426D-9437-853D14C9A20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맑은 고딕" panose="020B0503020000020004" pitchFamily="50" charset="-127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2973222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1DBF3E-E84A-426D-9437-853D14C9A20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맑은 고딕" panose="020B0503020000020004" pitchFamily="50" charset="-127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0650860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1DBF3E-E84A-426D-9437-853D14C9A20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맑은 고딕" panose="020B0503020000020004" pitchFamily="50" charset="-127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7823220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1DBF3E-E84A-426D-9437-853D14C9A20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맑은 고딕" panose="020B0503020000020004" pitchFamily="50" charset="-127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6951481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1DBF3E-E84A-426D-9437-853D14C9A20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맑은 고딕" panose="020B0503020000020004" pitchFamily="50" charset="-127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8898770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1DBF3E-E84A-426D-9437-853D14C9A20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맑은 고딕" panose="020B0503020000020004" pitchFamily="50" charset="-127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0503513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90625" y="1243013"/>
            <a:ext cx="4476750" cy="33575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E49C33-A899-4080-B833-E3FCF70FA0F1}" type="slidenum">
              <a:rPr lang="ru-RU" smtClean="0"/>
              <a:t>57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542358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1DBF3E-E84A-426D-9437-853D14C9A20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맑은 고딕" panose="020B0503020000020004" pitchFamily="50" charset="-127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637259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1DBF3E-E84A-426D-9437-853D14C9A20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맑은 고딕" panose="020B0503020000020004" pitchFamily="50" charset="-127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432441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1DBF3E-E84A-426D-9437-853D14C9A20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맑은 고딕" panose="020B0503020000020004" pitchFamily="50" charset="-127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42118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1DBF3E-E84A-426D-9437-853D14C9A20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맑은 고딕" panose="020B0503020000020004" pitchFamily="50" charset="-127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406389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1DBF3E-E84A-426D-9437-853D14C9A20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맑은 고딕" panose="020B0503020000020004" pitchFamily="50" charset="-127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71251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jpeg"/><Relationship Id="rId5" Type="http://schemas.openxmlformats.org/officeDocument/2006/relationships/image" Target="../media/image3.png"/><Relationship Id="rId4" Type="http://schemas.openxmlformats.org/officeDocument/2006/relationships/hyperlink" Target="http://rsit.co.kr/new/" TargetMode="Externa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jpe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e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60" y="1"/>
            <a:ext cx="6856080" cy="5143499"/>
          </a:xfrm>
          <a:prstGeom prst="rect">
            <a:avLst/>
          </a:prstGeom>
        </p:spPr>
      </p:pic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235505" y="1798715"/>
            <a:ext cx="5516759" cy="747897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 i="0" spc="0" baseline="0">
                <a:solidFill>
                  <a:schemeClr val="bg1"/>
                </a:solidFill>
                <a:latin typeface="맑은 고딕" panose="020B0503020000020004" pitchFamily="50" charset="-127"/>
              </a:defRPr>
            </a:lvl1pPr>
          </a:lstStyle>
          <a:p>
            <a:pPr lvl="0"/>
            <a:r>
              <a:rPr lang="en-US" dirty="0"/>
              <a:t>Click to edit title style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235502" y="2727508"/>
            <a:ext cx="4227522" cy="332399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spc="0" baseline="0">
                <a:solidFill>
                  <a:schemeClr val="bg1"/>
                </a:solidFill>
                <a:latin typeface="맑은 고딕" panose="020B0503020000020004" pitchFamily="50" charset="-127"/>
              </a:defRPr>
            </a:lvl1pPr>
          </a:lstStyle>
          <a:p>
            <a:pPr lvl="0"/>
            <a:r>
              <a:rPr lang="en-US" dirty="0"/>
              <a:t>Speaker Title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870221" y="4756076"/>
            <a:ext cx="749433" cy="133271"/>
          </a:xfrm>
          <a:prstGeom prst="rect">
            <a:avLst/>
          </a:prstGeom>
        </p:spPr>
      </p:pic>
      <p:sp>
        <p:nvSpPr>
          <p:cNvPr id="27" name="Rectangle 26"/>
          <p:cNvSpPr/>
          <p:nvPr userDrawn="1"/>
        </p:nvSpPr>
        <p:spPr bwMode="auto">
          <a:xfrm>
            <a:off x="0" y="2711"/>
            <a:ext cx="6858000" cy="574694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 defTabSz="914053" fontAlgn="base">
              <a:spcBef>
                <a:spcPct val="0"/>
              </a:spcBef>
              <a:spcAft>
                <a:spcPct val="0"/>
              </a:spcAft>
            </a:pPr>
            <a:endParaRPr lang="ru-RU" sz="1800" spc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 pitchFamily="34" charset="0"/>
              <a:ea typeface="맑은 고딕" panose="020B0503020000020004" pitchFamily="50" charset="-127"/>
              <a:cs typeface="Segoe UI" pitchFamily="34" charset="0"/>
            </a:endParaRPr>
          </a:p>
        </p:txBody>
      </p:sp>
      <p:pic>
        <p:nvPicPr>
          <p:cNvPr id="15" name="Picture 2" descr="RSIT">
            <a:hlinkClick r:id="rId4"/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4535" y="4696971"/>
            <a:ext cx="556168" cy="2514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그림 1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85" y="104205"/>
            <a:ext cx="1040403" cy="3634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5360924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8" userDrawn="1">
          <p15:clr>
            <a:srgbClr val="FBAE40"/>
          </p15:clr>
        </p15:guide>
        <p15:guide id="2" pos="1620" userDrawn="1">
          <p15:clr>
            <a:srgbClr val="FBAE40"/>
          </p15:clr>
        </p15:guide>
        <p15:guide id="0" orient="horz" pos="2372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4"/>
          <p:cNvSpPr/>
          <p:nvPr userDrawn="1"/>
        </p:nvSpPr>
        <p:spPr>
          <a:xfrm>
            <a:off x="0" y="-2881"/>
            <a:ext cx="6858000" cy="4320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맑은 고딕" panose="020B0503020000020004" pitchFamily="50" charset="-127"/>
            </a:endParaRPr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 hasCustomPrompt="1"/>
          </p:nvPr>
        </p:nvSpPr>
        <p:spPr bwMode="black">
          <a:xfrm>
            <a:off x="288925" y="583320"/>
            <a:ext cx="6423162" cy="341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19" tIns="45710" rIns="91419" bIns="45710" numCol="1" anchor="ctr" anchorCtr="0" compatLnSpc="1">
            <a:prstTxWarp prst="textNoShape">
              <a:avLst/>
            </a:prstTxWarp>
            <a:noAutofit/>
          </a:bodyPr>
          <a:lstStyle>
            <a:lvl1pPr>
              <a:defRPr sz="12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sp>
        <p:nvSpPr>
          <p:cNvPr id="19" name="텍스트 개체 틀 18"/>
          <p:cNvSpPr>
            <a:spLocks noGrp="1"/>
          </p:cNvSpPr>
          <p:nvPr>
            <p:ph type="body" sz="quarter" idx="18"/>
          </p:nvPr>
        </p:nvSpPr>
        <p:spPr>
          <a:xfrm>
            <a:off x="288925" y="925513"/>
            <a:ext cx="6416675" cy="184666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19" tIns="45710" rIns="91419" bIns="45710" numCol="1" rtlCol="0" anchor="t" anchorCtr="0" compatLnSpc="1">
            <a:prstTxWarp prst="textNoShape">
              <a:avLst/>
            </a:prstTxWarp>
            <a:noAutofit/>
          </a:bodyPr>
          <a:lstStyle>
            <a:lvl1pPr>
              <a:defRPr lang="ko-KR" altLang="en-US" sz="1000" b="0" cap="none" dirty="0">
                <a:ln w="3175"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defRPr>
            </a:lvl1pPr>
          </a:lstStyle>
          <a:p>
            <a:pPr lvl="0">
              <a:spcBef>
                <a:spcPct val="0"/>
              </a:spcBef>
              <a:buNone/>
            </a:pPr>
            <a:r>
              <a:rPr lang="ko-KR" altLang="en-US" dirty="0"/>
              <a:t>마스터 텍스트 스타일 편집</a:t>
            </a:r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1736621" y="132736"/>
            <a:ext cx="4824412" cy="145424"/>
          </a:xfrm>
        </p:spPr>
        <p:txBody>
          <a:bodyPr>
            <a:spAutoFit/>
          </a:bodyPr>
          <a:lstStyle>
            <a:lvl1pPr marL="0" indent="0" algn="r">
              <a:buNone/>
              <a:defRPr sz="105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  <p:sp>
        <p:nvSpPr>
          <p:cNvPr id="17" name="Text Box 24"/>
          <p:cNvSpPr txBox="1">
            <a:spLocks noChangeArrowheads="1"/>
          </p:cNvSpPr>
          <p:nvPr userDrawn="1"/>
        </p:nvSpPr>
        <p:spPr bwMode="auto">
          <a:xfrm>
            <a:off x="3146070" y="4951459"/>
            <a:ext cx="564421" cy="1077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lIns="0" tIns="0" rIns="0" bIns="0" anchor="ctr">
            <a:spAutoFit/>
          </a:bodyPr>
          <a:lstStyle>
            <a:lvl1pPr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ctr" latinLnBrk="0"/>
            <a:r>
              <a:rPr lang="en-US" altLang="ko-KR" sz="700" dirty="0">
                <a:solidFill>
                  <a:schemeClr val="bg1"/>
                </a:solidFill>
              </a:rPr>
              <a:t>Ⅲ</a:t>
            </a:r>
            <a:r>
              <a:rPr kumimoji="0" lang="en-US" altLang="ko-KR" sz="700" kern="12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 - </a:t>
            </a:r>
            <a:fld id="{F13EFDC1-FB2D-47A0-BB2F-858FD59799A9}" type="slidenum">
              <a:rPr kumimoji="0" lang="en-US" altLang="ko-KR" sz="700" smtClean="0">
                <a:solidFill>
                  <a:schemeClr val="bg1"/>
                </a:solidFill>
              </a:rPr>
              <a:pPr algn="ctr" latinLnBrk="0"/>
              <a:t>‹#›</a:t>
            </a:fld>
            <a:endParaRPr kumimoji="0" lang="en-US" altLang="ko-KR" sz="700" dirty="0">
              <a:solidFill>
                <a:schemeClr val="bg1"/>
              </a:solidFill>
            </a:endParaRPr>
          </a:p>
        </p:txBody>
      </p:sp>
      <p:sp>
        <p:nvSpPr>
          <p:cNvPr id="20" name="모서리가 둥근 직사각형 19"/>
          <p:cNvSpPr/>
          <p:nvPr userDrawn="1"/>
        </p:nvSpPr>
        <p:spPr bwMode="auto">
          <a:xfrm>
            <a:off x="288925" y="85722"/>
            <a:ext cx="939471" cy="25484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ko-KR" altLang="en-US" spc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  <a:cs typeface="Segoe UI" pitchFamily="34" charset="0"/>
            </a:endParaRPr>
          </a:p>
        </p:txBody>
      </p:sp>
      <p:pic>
        <p:nvPicPr>
          <p:cNvPr id="21" name="그림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714" y="102678"/>
            <a:ext cx="533891" cy="1864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6131865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160">
          <p15:clr>
            <a:srgbClr val="FBAE40"/>
          </p15:clr>
        </p15:guide>
        <p15:guide id="3" orient="horz" pos="373">
          <p15:clr>
            <a:srgbClr val="FBAE40"/>
          </p15:clr>
        </p15:guide>
        <p15:guide id="4" orient="horz" pos="577">
          <p15:clr>
            <a:srgbClr val="FBAE40"/>
          </p15:clr>
        </p15:guide>
        <p15:guide id="5" pos="187">
          <p15:clr>
            <a:srgbClr val="FBAE40"/>
          </p15:clr>
        </p15:guide>
        <p15:guide id="6" pos="4224">
          <p15:clr>
            <a:srgbClr val="FBAE40"/>
          </p15:clr>
        </p15:guide>
        <p15:guide id="7" orient="horz" pos="3094">
          <p15:clr>
            <a:srgbClr val="FBAE40"/>
          </p15:clr>
        </p15:guide>
        <p15:guide id="8" orient="horz" pos="1098">
          <p15:clr>
            <a:srgbClr val="FBAE40"/>
          </p15:clr>
        </p15:guide>
        <p15:guide id="9" orient="horz" pos="2346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4"/>
          <p:cNvSpPr/>
          <p:nvPr userDrawn="1"/>
        </p:nvSpPr>
        <p:spPr>
          <a:xfrm>
            <a:off x="0" y="-2881"/>
            <a:ext cx="6858000" cy="4320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맑은 고딕" panose="020B0503020000020004" pitchFamily="50" charset="-127"/>
            </a:endParaRPr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 hasCustomPrompt="1"/>
          </p:nvPr>
        </p:nvSpPr>
        <p:spPr bwMode="black">
          <a:xfrm>
            <a:off x="288925" y="583320"/>
            <a:ext cx="6423162" cy="341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19" tIns="45710" rIns="91419" bIns="45710" numCol="1" anchor="ctr" anchorCtr="0" compatLnSpc="1">
            <a:prstTxWarp prst="textNoShape">
              <a:avLst/>
            </a:prstTxWarp>
            <a:noAutofit/>
          </a:bodyPr>
          <a:lstStyle>
            <a:lvl1pPr>
              <a:defRPr sz="12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sp>
        <p:nvSpPr>
          <p:cNvPr id="19" name="텍스트 개체 틀 18"/>
          <p:cNvSpPr>
            <a:spLocks noGrp="1"/>
          </p:cNvSpPr>
          <p:nvPr>
            <p:ph type="body" sz="quarter" idx="18"/>
          </p:nvPr>
        </p:nvSpPr>
        <p:spPr>
          <a:xfrm>
            <a:off x="288925" y="925513"/>
            <a:ext cx="6416675" cy="184666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19" tIns="45710" rIns="91419" bIns="45710" numCol="1" rtlCol="0" anchor="t" anchorCtr="0" compatLnSpc="1">
            <a:prstTxWarp prst="textNoShape">
              <a:avLst/>
            </a:prstTxWarp>
            <a:noAutofit/>
          </a:bodyPr>
          <a:lstStyle>
            <a:lvl1pPr>
              <a:defRPr lang="ko-KR" altLang="en-US" sz="1000" b="0" cap="none" dirty="0">
                <a:ln w="3175"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defRPr>
            </a:lvl1pPr>
          </a:lstStyle>
          <a:p>
            <a:pPr lvl="0">
              <a:spcBef>
                <a:spcPct val="0"/>
              </a:spcBef>
              <a:buNone/>
            </a:pPr>
            <a:r>
              <a:rPr lang="ko-KR" altLang="en-US" dirty="0"/>
              <a:t>마스터 텍스트 스타일 편집</a:t>
            </a:r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1736621" y="132736"/>
            <a:ext cx="4824412" cy="145424"/>
          </a:xfrm>
        </p:spPr>
        <p:txBody>
          <a:bodyPr>
            <a:spAutoFit/>
          </a:bodyPr>
          <a:lstStyle>
            <a:lvl1pPr marL="0" indent="0" algn="r">
              <a:buNone/>
              <a:defRPr sz="105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  <p:sp>
        <p:nvSpPr>
          <p:cNvPr id="17" name="Text Box 24"/>
          <p:cNvSpPr txBox="1">
            <a:spLocks noChangeArrowheads="1"/>
          </p:cNvSpPr>
          <p:nvPr userDrawn="1"/>
        </p:nvSpPr>
        <p:spPr bwMode="auto">
          <a:xfrm>
            <a:off x="3146070" y="4951459"/>
            <a:ext cx="564421" cy="1077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lIns="0" tIns="0" rIns="0" bIns="0" anchor="ctr">
            <a:spAutoFit/>
          </a:bodyPr>
          <a:lstStyle>
            <a:lvl1pPr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ctr" latinLnBrk="0"/>
            <a:r>
              <a:rPr lang="en-US" altLang="ko-KR" sz="700" dirty="0">
                <a:solidFill>
                  <a:schemeClr val="bg1"/>
                </a:solidFill>
              </a:rPr>
              <a:t>Ⅳ</a:t>
            </a:r>
            <a:r>
              <a:rPr kumimoji="0" lang="en-US" altLang="ko-KR" sz="700" kern="12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 - </a:t>
            </a:r>
            <a:fld id="{F13EFDC1-FB2D-47A0-BB2F-858FD59799A9}" type="slidenum">
              <a:rPr kumimoji="0" lang="en-US" altLang="ko-KR" sz="700" smtClean="0">
                <a:solidFill>
                  <a:schemeClr val="bg1"/>
                </a:solidFill>
              </a:rPr>
              <a:pPr algn="ctr" latinLnBrk="0"/>
              <a:t>‹#›</a:t>
            </a:fld>
            <a:endParaRPr kumimoji="0" lang="en-US" altLang="ko-KR" sz="700" dirty="0">
              <a:solidFill>
                <a:schemeClr val="bg1"/>
              </a:solidFill>
            </a:endParaRPr>
          </a:p>
        </p:txBody>
      </p:sp>
      <p:sp>
        <p:nvSpPr>
          <p:cNvPr id="20" name="모서리가 둥근 직사각형 19"/>
          <p:cNvSpPr/>
          <p:nvPr userDrawn="1"/>
        </p:nvSpPr>
        <p:spPr bwMode="auto">
          <a:xfrm>
            <a:off x="288925" y="85722"/>
            <a:ext cx="939471" cy="25484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ko-KR" altLang="en-US" spc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  <a:cs typeface="Segoe UI" pitchFamily="34" charset="0"/>
            </a:endParaRPr>
          </a:p>
        </p:txBody>
      </p:sp>
      <p:pic>
        <p:nvPicPr>
          <p:cNvPr id="21" name="그림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714" y="102678"/>
            <a:ext cx="533891" cy="1864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5592975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160">
          <p15:clr>
            <a:srgbClr val="FBAE40"/>
          </p15:clr>
        </p15:guide>
        <p15:guide id="3" orient="horz" pos="373">
          <p15:clr>
            <a:srgbClr val="FBAE40"/>
          </p15:clr>
        </p15:guide>
        <p15:guide id="4" orient="horz" pos="577">
          <p15:clr>
            <a:srgbClr val="FBAE40"/>
          </p15:clr>
        </p15:guide>
        <p15:guide id="5" pos="187">
          <p15:clr>
            <a:srgbClr val="FBAE40"/>
          </p15:clr>
        </p15:guide>
        <p15:guide id="6" pos="4224">
          <p15:clr>
            <a:srgbClr val="FBAE40"/>
          </p15:clr>
        </p15:guide>
        <p15:guide id="7" orient="horz" pos="3094">
          <p15:clr>
            <a:srgbClr val="FBAE40"/>
          </p15:clr>
        </p15:guide>
        <p15:guide id="8" orient="horz" pos="1098">
          <p15:clr>
            <a:srgbClr val="FBAE40"/>
          </p15:clr>
        </p15:guide>
        <p15:guide id="9" orient="horz" pos="2346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4"/>
          <p:cNvSpPr/>
          <p:nvPr userDrawn="1"/>
        </p:nvSpPr>
        <p:spPr>
          <a:xfrm>
            <a:off x="0" y="-2881"/>
            <a:ext cx="6858000" cy="4320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맑은 고딕" panose="020B0503020000020004" pitchFamily="50" charset="-127"/>
            </a:endParaRPr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 hasCustomPrompt="1"/>
          </p:nvPr>
        </p:nvSpPr>
        <p:spPr bwMode="black">
          <a:xfrm>
            <a:off x="288925" y="583320"/>
            <a:ext cx="6423162" cy="341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19" tIns="45710" rIns="91419" bIns="45710" numCol="1" anchor="ctr" anchorCtr="0" compatLnSpc="1">
            <a:prstTxWarp prst="textNoShape">
              <a:avLst/>
            </a:prstTxWarp>
            <a:noAutofit/>
          </a:bodyPr>
          <a:lstStyle>
            <a:lvl1pPr>
              <a:defRPr sz="12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sp>
        <p:nvSpPr>
          <p:cNvPr id="19" name="텍스트 개체 틀 18"/>
          <p:cNvSpPr>
            <a:spLocks noGrp="1"/>
          </p:cNvSpPr>
          <p:nvPr>
            <p:ph type="body" sz="quarter" idx="18"/>
          </p:nvPr>
        </p:nvSpPr>
        <p:spPr>
          <a:xfrm>
            <a:off x="288925" y="925513"/>
            <a:ext cx="6416675" cy="184666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19" tIns="45710" rIns="91419" bIns="45710" numCol="1" rtlCol="0" anchor="t" anchorCtr="0" compatLnSpc="1">
            <a:prstTxWarp prst="textNoShape">
              <a:avLst/>
            </a:prstTxWarp>
            <a:noAutofit/>
          </a:bodyPr>
          <a:lstStyle>
            <a:lvl1pPr>
              <a:defRPr lang="ko-KR" altLang="en-US" sz="1000" b="0" cap="none" dirty="0">
                <a:ln w="3175"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defRPr>
            </a:lvl1pPr>
          </a:lstStyle>
          <a:p>
            <a:pPr lvl="0">
              <a:spcBef>
                <a:spcPct val="0"/>
              </a:spcBef>
              <a:buNone/>
            </a:pPr>
            <a:r>
              <a:rPr lang="ko-KR" altLang="en-US" dirty="0"/>
              <a:t>마스터 텍스트 스타일 편집</a:t>
            </a:r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1736621" y="132736"/>
            <a:ext cx="4824412" cy="145424"/>
          </a:xfrm>
        </p:spPr>
        <p:txBody>
          <a:bodyPr>
            <a:spAutoFit/>
          </a:bodyPr>
          <a:lstStyle>
            <a:lvl1pPr marL="0" indent="0" algn="r">
              <a:buNone/>
              <a:defRPr sz="105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  <p:sp>
        <p:nvSpPr>
          <p:cNvPr id="17" name="Text Box 24"/>
          <p:cNvSpPr txBox="1">
            <a:spLocks noChangeArrowheads="1"/>
          </p:cNvSpPr>
          <p:nvPr userDrawn="1"/>
        </p:nvSpPr>
        <p:spPr bwMode="auto">
          <a:xfrm>
            <a:off x="3146070" y="4951459"/>
            <a:ext cx="564421" cy="1077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lIns="0" tIns="0" rIns="0" bIns="0" anchor="ctr">
            <a:spAutoFit/>
          </a:bodyPr>
          <a:lstStyle>
            <a:lvl1pPr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700" dirty="0">
                <a:solidFill>
                  <a:schemeClr val="bg1"/>
                </a:solidFill>
                <a:effectLst/>
              </a:rPr>
              <a:t>Ⅴ</a:t>
            </a:r>
            <a:r>
              <a:rPr kumimoji="0" lang="en-US" altLang="ko-KR" sz="700" kern="12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 - </a:t>
            </a:r>
            <a:fld id="{F13EFDC1-FB2D-47A0-BB2F-858FD59799A9}" type="slidenum">
              <a:rPr kumimoji="0" lang="en-US" altLang="ko-KR" sz="700" smtClean="0">
                <a:solidFill>
                  <a:schemeClr val="bg1"/>
                </a:solidFill>
              </a:rPr>
              <a:pPr algn="ctr" latinLnBrk="0"/>
              <a:t>‹#›</a:t>
            </a:fld>
            <a:endParaRPr kumimoji="0" lang="en-US" altLang="ko-KR" sz="700" dirty="0">
              <a:solidFill>
                <a:schemeClr val="bg1"/>
              </a:solidFill>
            </a:endParaRPr>
          </a:p>
        </p:txBody>
      </p:sp>
      <p:sp>
        <p:nvSpPr>
          <p:cNvPr id="20" name="모서리가 둥근 직사각형 19"/>
          <p:cNvSpPr/>
          <p:nvPr userDrawn="1"/>
        </p:nvSpPr>
        <p:spPr bwMode="auto">
          <a:xfrm>
            <a:off x="288925" y="85722"/>
            <a:ext cx="939471" cy="25484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ko-KR" altLang="en-US" spc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  <a:cs typeface="Segoe UI" pitchFamily="34" charset="0"/>
            </a:endParaRPr>
          </a:p>
        </p:txBody>
      </p:sp>
      <p:pic>
        <p:nvPicPr>
          <p:cNvPr id="21" name="그림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714" y="102678"/>
            <a:ext cx="533891" cy="1864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735466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160">
          <p15:clr>
            <a:srgbClr val="FBAE40"/>
          </p15:clr>
        </p15:guide>
        <p15:guide id="3" orient="horz" pos="373">
          <p15:clr>
            <a:srgbClr val="FBAE40"/>
          </p15:clr>
        </p15:guide>
        <p15:guide id="4" orient="horz" pos="577">
          <p15:clr>
            <a:srgbClr val="FBAE40"/>
          </p15:clr>
        </p15:guide>
        <p15:guide id="5" pos="187">
          <p15:clr>
            <a:srgbClr val="FBAE40"/>
          </p15:clr>
        </p15:guide>
        <p15:guide id="6" pos="4224">
          <p15:clr>
            <a:srgbClr val="FBAE40"/>
          </p15:clr>
        </p15:guide>
        <p15:guide id="7" orient="horz" pos="3094">
          <p15:clr>
            <a:srgbClr val="FBAE40"/>
          </p15:clr>
        </p15:guide>
        <p15:guide id="8" orient="horz" pos="1098">
          <p15:clr>
            <a:srgbClr val="FBAE40"/>
          </p15:clr>
        </p15:guide>
        <p15:guide id="9" orient="horz" pos="2346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4"/>
          <p:cNvSpPr/>
          <p:nvPr userDrawn="1"/>
        </p:nvSpPr>
        <p:spPr>
          <a:xfrm>
            <a:off x="0" y="-2881"/>
            <a:ext cx="6858000" cy="4320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맑은 고딕" panose="020B0503020000020004" pitchFamily="50" charset="-127"/>
            </a:endParaRPr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 hasCustomPrompt="1"/>
          </p:nvPr>
        </p:nvSpPr>
        <p:spPr bwMode="black">
          <a:xfrm>
            <a:off x="288925" y="583320"/>
            <a:ext cx="6423162" cy="341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19" tIns="45710" rIns="91419" bIns="45710" numCol="1" anchor="ctr" anchorCtr="0" compatLnSpc="1">
            <a:prstTxWarp prst="textNoShape">
              <a:avLst/>
            </a:prstTxWarp>
            <a:noAutofit/>
          </a:bodyPr>
          <a:lstStyle>
            <a:lvl1pPr>
              <a:defRPr sz="12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sp>
        <p:nvSpPr>
          <p:cNvPr id="19" name="텍스트 개체 틀 18"/>
          <p:cNvSpPr>
            <a:spLocks noGrp="1"/>
          </p:cNvSpPr>
          <p:nvPr>
            <p:ph type="body" sz="quarter" idx="18"/>
          </p:nvPr>
        </p:nvSpPr>
        <p:spPr>
          <a:xfrm>
            <a:off x="288925" y="925513"/>
            <a:ext cx="6416675" cy="184666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19" tIns="45710" rIns="91419" bIns="45710" numCol="1" rtlCol="0" anchor="t" anchorCtr="0" compatLnSpc="1">
            <a:prstTxWarp prst="textNoShape">
              <a:avLst/>
            </a:prstTxWarp>
            <a:noAutofit/>
          </a:bodyPr>
          <a:lstStyle>
            <a:lvl1pPr>
              <a:defRPr lang="ko-KR" altLang="en-US" sz="1000" b="0" cap="none" dirty="0">
                <a:ln w="3175"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defRPr>
            </a:lvl1pPr>
          </a:lstStyle>
          <a:p>
            <a:pPr lvl="0">
              <a:spcBef>
                <a:spcPct val="0"/>
              </a:spcBef>
              <a:buNone/>
            </a:pPr>
            <a:r>
              <a:rPr lang="ko-KR" altLang="en-US" dirty="0"/>
              <a:t>마스터 텍스트 스타일 편집</a:t>
            </a:r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1736621" y="132736"/>
            <a:ext cx="4824412" cy="145424"/>
          </a:xfrm>
        </p:spPr>
        <p:txBody>
          <a:bodyPr>
            <a:spAutoFit/>
          </a:bodyPr>
          <a:lstStyle>
            <a:lvl1pPr marL="0" indent="0" algn="r">
              <a:buNone/>
              <a:defRPr sz="105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  <p:sp>
        <p:nvSpPr>
          <p:cNvPr id="17" name="Text Box 24"/>
          <p:cNvSpPr txBox="1">
            <a:spLocks noChangeArrowheads="1"/>
          </p:cNvSpPr>
          <p:nvPr userDrawn="1"/>
        </p:nvSpPr>
        <p:spPr bwMode="auto">
          <a:xfrm>
            <a:off x="3146070" y="4951459"/>
            <a:ext cx="564421" cy="1077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lIns="0" tIns="0" rIns="0" bIns="0" anchor="ctr">
            <a:spAutoFit/>
          </a:bodyPr>
          <a:lstStyle>
            <a:lvl1pPr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ctr" latinLnBrk="0"/>
            <a:r>
              <a:rPr lang="en-US" altLang="ko-KR" sz="700" dirty="0">
                <a:solidFill>
                  <a:schemeClr val="bg1"/>
                </a:solidFill>
              </a:rPr>
              <a:t>Ⅵ</a:t>
            </a:r>
            <a:r>
              <a:rPr kumimoji="0" lang="en-US" altLang="ko-KR" sz="700" kern="12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 - </a:t>
            </a:r>
            <a:fld id="{F13EFDC1-FB2D-47A0-BB2F-858FD59799A9}" type="slidenum">
              <a:rPr kumimoji="0" lang="en-US" altLang="ko-KR" sz="700" smtClean="0">
                <a:solidFill>
                  <a:schemeClr val="bg1"/>
                </a:solidFill>
              </a:rPr>
              <a:pPr algn="ctr" latinLnBrk="0"/>
              <a:t>‹#›</a:t>
            </a:fld>
            <a:endParaRPr kumimoji="0" lang="en-US" altLang="ko-KR" sz="700" dirty="0">
              <a:solidFill>
                <a:schemeClr val="bg1"/>
              </a:solidFill>
            </a:endParaRPr>
          </a:p>
        </p:txBody>
      </p:sp>
      <p:sp>
        <p:nvSpPr>
          <p:cNvPr id="20" name="모서리가 둥근 직사각형 19"/>
          <p:cNvSpPr/>
          <p:nvPr userDrawn="1"/>
        </p:nvSpPr>
        <p:spPr bwMode="auto">
          <a:xfrm>
            <a:off x="288925" y="85722"/>
            <a:ext cx="939471" cy="25484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ko-KR" altLang="en-US" spc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  <a:cs typeface="Segoe UI" pitchFamily="34" charset="0"/>
            </a:endParaRPr>
          </a:p>
        </p:txBody>
      </p:sp>
      <p:pic>
        <p:nvPicPr>
          <p:cNvPr id="21" name="그림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714" y="102678"/>
            <a:ext cx="533891" cy="1864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4854157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160">
          <p15:clr>
            <a:srgbClr val="FBAE40"/>
          </p15:clr>
        </p15:guide>
        <p15:guide id="3" orient="horz" pos="373">
          <p15:clr>
            <a:srgbClr val="FBAE40"/>
          </p15:clr>
        </p15:guide>
        <p15:guide id="4" orient="horz" pos="577">
          <p15:clr>
            <a:srgbClr val="FBAE40"/>
          </p15:clr>
        </p15:guide>
        <p15:guide id="5" pos="187">
          <p15:clr>
            <a:srgbClr val="FBAE40"/>
          </p15:clr>
        </p15:guide>
        <p15:guide id="6" pos="4224">
          <p15:clr>
            <a:srgbClr val="FBAE40"/>
          </p15:clr>
        </p15:guide>
        <p15:guide id="7" orient="horz" pos="3094">
          <p15:clr>
            <a:srgbClr val="FBAE40"/>
          </p15:clr>
        </p15:guide>
        <p15:guide id="8" orient="horz" pos="1098">
          <p15:clr>
            <a:srgbClr val="FBAE40"/>
          </p15:clr>
        </p15:guide>
        <p15:guide id="9" orient="horz" pos="2346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4"/>
          <p:cNvSpPr/>
          <p:nvPr userDrawn="1"/>
        </p:nvSpPr>
        <p:spPr>
          <a:xfrm>
            <a:off x="0" y="-2881"/>
            <a:ext cx="6858000" cy="4320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맑은 고딕" panose="020B0503020000020004" pitchFamily="50" charset="-127"/>
            </a:endParaRPr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 hasCustomPrompt="1"/>
          </p:nvPr>
        </p:nvSpPr>
        <p:spPr bwMode="black">
          <a:xfrm>
            <a:off x="288925" y="583320"/>
            <a:ext cx="6423162" cy="341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19" tIns="45710" rIns="91419" bIns="45710" numCol="1" anchor="ctr" anchorCtr="0" compatLnSpc="1">
            <a:prstTxWarp prst="textNoShape">
              <a:avLst/>
            </a:prstTxWarp>
            <a:noAutofit/>
          </a:bodyPr>
          <a:lstStyle>
            <a:lvl1pPr>
              <a:defRPr sz="12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sp>
        <p:nvSpPr>
          <p:cNvPr id="19" name="텍스트 개체 틀 18"/>
          <p:cNvSpPr>
            <a:spLocks noGrp="1"/>
          </p:cNvSpPr>
          <p:nvPr>
            <p:ph type="body" sz="quarter" idx="18"/>
          </p:nvPr>
        </p:nvSpPr>
        <p:spPr>
          <a:xfrm>
            <a:off x="288925" y="925513"/>
            <a:ext cx="6416675" cy="184666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19" tIns="45710" rIns="91419" bIns="45710" numCol="1" rtlCol="0" anchor="t" anchorCtr="0" compatLnSpc="1">
            <a:prstTxWarp prst="textNoShape">
              <a:avLst/>
            </a:prstTxWarp>
            <a:noAutofit/>
          </a:bodyPr>
          <a:lstStyle>
            <a:lvl1pPr>
              <a:defRPr lang="ko-KR" altLang="en-US" sz="1000" b="0" cap="none" dirty="0">
                <a:ln w="3175"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defRPr>
            </a:lvl1pPr>
          </a:lstStyle>
          <a:p>
            <a:pPr lvl="0">
              <a:spcBef>
                <a:spcPct val="0"/>
              </a:spcBef>
              <a:buNone/>
            </a:pPr>
            <a:r>
              <a:rPr lang="ko-KR" altLang="en-US" dirty="0"/>
              <a:t>마스터 텍스트 스타일 편집</a:t>
            </a:r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1736621" y="132736"/>
            <a:ext cx="4824412" cy="145424"/>
          </a:xfrm>
        </p:spPr>
        <p:txBody>
          <a:bodyPr>
            <a:spAutoFit/>
          </a:bodyPr>
          <a:lstStyle>
            <a:lvl1pPr marL="0" indent="0" algn="r">
              <a:buNone/>
              <a:defRPr sz="105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  <p:sp>
        <p:nvSpPr>
          <p:cNvPr id="17" name="Text Box 24"/>
          <p:cNvSpPr txBox="1">
            <a:spLocks noChangeArrowheads="1"/>
          </p:cNvSpPr>
          <p:nvPr userDrawn="1"/>
        </p:nvSpPr>
        <p:spPr bwMode="auto">
          <a:xfrm>
            <a:off x="3146070" y="4951459"/>
            <a:ext cx="564421" cy="1077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lIns="0" tIns="0" rIns="0" bIns="0" anchor="ctr">
            <a:spAutoFit/>
          </a:bodyPr>
          <a:lstStyle>
            <a:lvl1pPr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ctr" latinLnBrk="0"/>
            <a:r>
              <a:rPr lang="en-US" altLang="ko-KR" sz="700" dirty="0">
                <a:solidFill>
                  <a:schemeClr val="bg1"/>
                </a:solidFill>
              </a:rPr>
              <a:t>Ⅶ</a:t>
            </a:r>
            <a:r>
              <a:rPr kumimoji="0" lang="en-US" altLang="ko-KR" sz="700" kern="12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 - </a:t>
            </a:r>
            <a:fld id="{F13EFDC1-FB2D-47A0-BB2F-858FD59799A9}" type="slidenum">
              <a:rPr kumimoji="0" lang="en-US" altLang="ko-KR" sz="700" smtClean="0">
                <a:solidFill>
                  <a:schemeClr val="bg1"/>
                </a:solidFill>
              </a:rPr>
              <a:pPr algn="ctr" latinLnBrk="0"/>
              <a:t>‹#›</a:t>
            </a:fld>
            <a:endParaRPr kumimoji="0" lang="en-US" altLang="ko-KR" sz="700" dirty="0">
              <a:solidFill>
                <a:schemeClr val="bg1"/>
              </a:solidFill>
            </a:endParaRPr>
          </a:p>
        </p:txBody>
      </p:sp>
      <p:sp>
        <p:nvSpPr>
          <p:cNvPr id="20" name="모서리가 둥근 직사각형 19"/>
          <p:cNvSpPr/>
          <p:nvPr userDrawn="1"/>
        </p:nvSpPr>
        <p:spPr bwMode="auto">
          <a:xfrm>
            <a:off x="288925" y="85722"/>
            <a:ext cx="939471" cy="25484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ko-KR" altLang="en-US" spc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  <a:cs typeface="Segoe UI" pitchFamily="34" charset="0"/>
            </a:endParaRPr>
          </a:p>
        </p:txBody>
      </p:sp>
      <p:pic>
        <p:nvPicPr>
          <p:cNvPr id="21" name="그림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714" y="102678"/>
            <a:ext cx="533891" cy="1864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8782245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160">
          <p15:clr>
            <a:srgbClr val="FBAE40"/>
          </p15:clr>
        </p15:guide>
        <p15:guide id="3" orient="horz" pos="373">
          <p15:clr>
            <a:srgbClr val="FBAE40"/>
          </p15:clr>
        </p15:guide>
        <p15:guide id="4" orient="horz" pos="577">
          <p15:clr>
            <a:srgbClr val="FBAE40"/>
          </p15:clr>
        </p15:guide>
        <p15:guide id="5" pos="187">
          <p15:clr>
            <a:srgbClr val="FBAE40"/>
          </p15:clr>
        </p15:guide>
        <p15:guide id="6" pos="4224">
          <p15:clr>
            <a:srgbClr val="FBAE40"/>
          </p15:clr>
        </p15:guide>
        <p15:guide id="7" orient="horz" pos="3094">
          <p15:clr>
            <a:srgbClr val="FBAE40"/>
          </p15:clr>
        </p15:guide>
        <p15:guide id="8" orient="horz" pos="1098">
          <p15:clr>
            <a:srgbClr val="FBAE40"/>
          </p15:clr>
        </p15:guide>
        <p15:guide id="9" orient="horz" pos="2346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Section divider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0" y="0"/>
            <a:ext cx="6858000" cy="51435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76" fontAlgn="base">
              <a:spcBef>
                <a:spcPct val="0"/>
              </a:spcBef>
              <a:spcAft>
                <a:spcPct val="0"/>
              </a:spcAft>
            </a:pPr>
            <a:endParaRPr lang="en-US" sz="1351" spc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  <a:cs typeface="Segoe UI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839" y="-4491"/>
            <a:ext cx="6852024" cy="5147991"/>
          </a:xfrm>
          <a:prstGeom prst="rect">
            <a:avLst/>
          </a:prstGeom>
        </p:spPr>
      </p:pic>
      <p:sp>
        <p:nvSpPr>
          <p:cNvPr id="5" name="object 4"/>
          <p:cNvSpPr/>
          <p:nvPr userDrawn="1"/>
        </p:nvSpPr>
        <p:spPr>
          <a:xfrm>
            <a:off x="0" y="-2881"/>
            <a:ext cx="6858000" cy="4320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맑은 고딕" panose="020B0503020000020004" pitchFamily="50" charset="-127"/>
            </a:endParaRP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1736621" y="132736"/>
            <a:ext cx="4824412" cy="145424"/>
          </a:xfrm>
        </p:spPr>
        <p:txBody>
          <a:bodyPr>
            <a:spAutoFit/>
          </a:bodyPr>
          <a:lstStyle>
            <a:lvl1pPr marL="0" indent="0" algn="r">
              <a:buNone/>
              <a:defRPr sz="105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  <p:sp>
        <p:nvSpPr>
          <p:cNvPr id="3" name="모서리가 둥근 직사각형 2"/>
          <p:cNvSpPr/>
          <p:nvPr userDrawn="1"/>
        </p:nvSpPr>
        <p:spPr bwMode="auto">
          <a:xfrm>
            <a:off x="288925" y="85722"/>
            <a:ext cx="939471" cy="25484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ko-KR" altLang="en-US" spc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  <a:cs typeface="Segoe UI" pitchFamily="34" charset="0"/>
            </a:endParaRPr>
          </a:p>
        </p:txBody>
      </p:sp>
      <p:pic>
        <p:nvPicPr>
          <p:cNvPr id="10" name="그림 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714" y="102678"/>
            <a:ext cx="533891" cy="1864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13455044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4"/>
          <p:cNvSpPr/>
          <p:nvPr userDrawn="1"/>
        </p:nvSpPr>
        <p:spPr>
          <a:xfrm>
            <a:off x="0" y="-2881"/>
            <a:ext cx="6858000" cy="4320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맑은 고딕" panose="020B0503020000020004" pitchFamily="50" charset="-127"/>
            </a:endParaRPr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 hasCustomPrompt="1"/>
          </p:nvPr>
        </p:nvSpPr>
        <p:spPr bwMode="black">
          <a:xfrm>
            <a:off x="288925" y="583320"/>
            <a:ext cx="6423162" cy="341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19" tIns="45710" rIns="91419" bIns="45710" numCol="1" anchor="ctr" anchorCtr="0" compatLnSpc="1">
            <a:prstTxWarp prst="textNoShape">
              <a:avLst/>
            </a:prstTxWarp>
            <a:noAutofit/>
          </a:bodyPr>
          <a:lstStyle>
            <a:lvl1pPr>
              <a:defRPr sz="12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sp>
        <p:nvSpPr>
          <p:cNvPr id="19" name="텍스트 개체 틀 18"/>
          <p:cNvSpPr>
            <a:spLocks noGrp="1"/>
          </p:cNvSpPr>
          <p:nvPr>
            <p:ph type="body" sz="quarter" idx="18"/>
          </p:nvPr>
        </p:nvSpPr>
        <p:spPr>
          <a:xfrm>
            <a:off x="288925" y="925513"/>
            <a:ext cx="6416675" cy="184666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19" tIns="45710" rIns="91419" bIns="45710" numCol="1" rtlCol="0" anchor="t" anchorCtr="0" compatLnSpc="1">
            <a:prstTxWarp prst="textNoShape">
              <a:avLst/>
            </a:prstTxWarp>
            <a:noAutofit/>
          </a:bodyPr>
          <a:lstStyle>
            <a:lvl1pPr>
              <a:defRPr lang="ko-KR" altLang="en-US" sz="1000" b="0" cap="none" dirty="0">
                <a:ln w="3175"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defRPr>
            </a:lvl1pPr>
          </a:lstStyle>
          <a:p>
            <a:pPr lvl="0">
              <a:spcBef>
                <a:spcPct val="0"/>
              </a:spcBef>
              <a:buNone/>
            </a:pPr>
            <a:r>
              <a:rPr lang="ko-KR" altLang="en-US" dirty="0"/>
              <a:t>마스터 텍스트 스타일 편집</a:t>
            </a:r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4395787" y="132736"/>
            <a:ext cx="2165245" cy="161583"/>
          </a:xfrm>
        </p:spPr>
        <p:txBody>
          <a:bodyPr wrap="square">
            <a:spAutoFit/>
          </a:bodyPr>
          <a:lstStyle>
            <a:lvl1pPr marL="0" indent="0" algn="r">
              <a:buNone/>
              <a:defRPr sz="105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  <p:sp>
        <p:nvSpPr>
          <p:cNvPr id="17" name="Text Box 24"/>
          <p:cNvSpPr txBox="1">
            <a:spLocks noChangeArrowheads="1"/>
          </p:cNvSpPr>
          <p:nvPr userDrawn="1"/>
        </p:nvSpPr>
        <p:spPr bwMode="auto">
          <a:xfrm>
            <a:off x="3146070" y="4951459"/>
            <a:ext cx="564421" cy="1077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lIns="0" tIns="0" rIns="0" bIns="0" anchor="ctr">
            <a:spAutoFit/>
          </a:bodyPr>
          <a:lstStyle>
            <a:lvl1pPr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ctr" latinLnBrk="0"/>
            <a:r>
              <a:rPr kumimoji="0" lang="en-US" altLang="ko-KR" sz="700" kern="12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Ⅰ - </a:t>
            </a:r>
            <a:fld id="{F13EFDC1-FB2D-47A0-BB2F-858FD59799A9}" type="slidenum">
              <a:rPr kumimoji="0" lang="en-US" altLang="ko-KR" sz="700" smtClean="0">
                <a:solidFill>
                  <a:schemeClr val="bg1"/>
                </a:solidFill>
              </a:rPr>
              <a:pPr algn="ctr" latinLnBrk="0"/>
              <a:t>‹#›</a:t>
            </a:fld>
            <a:endParaRPr kumimoji="0" lang="en-US" altLang="ko-KR" sz="700" dirty="0">
              <a:solidFill>
                <a:schemeClr val="bg1"/>
              </a:solidFill>
            </a:endParaRPr>
          </a:p>
        </p:txBody>
      </p:sp>
      <p:sp>
        <p:nvSpPr>
          <p:cNvPr id="20" name="모서리가 둥근 직사각형 19"/>
          <p:cNvSpPr/>
          <p:nvPr userDrawn="1"/>
        </p:nvSpPr>
        <p:spPr bwMode="auto">
          <a:xfrm>
            <a:off x="288925" y="85722"/>
            <a:ext cx="939471" cy="25484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ko-KR" altLang="en-US" spc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  <a:cs typeface="Segoe UI" pitchFamily="34" charset="0"/>
            </a:endParaRPr>
          </a:p>
        </p:txBody>
      </p:sp>
      <p:pic>
        <p:nvPicPr>
          <p:cNvPr id="21" name="그림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714" y="102678"/>
            <a:ext cx="533891" cy="1864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 userDrawn="1"/>
        </p:nvSpPr>
        <p:spPr>
          <a:xfrm>
            <a:off x="1228394" y="44421"/>
            <a:ext cx="1592103" cy="338554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r>
              <a:rPr lang="ko-KR" altLang="en-US" sz="800" b="1" dirty="0" err="1">
                <a:solidFill>
                  <a:srgbClr val="BDFFD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미래에셋자산운용</a:t>
            </a:r>
            <a:r>
              <a:rPr lang="ko-KR" altLang="en-US" sz="800" b="1" dirty="0">
                <a:solidFill>
                  <a:srgbClr val="BDFFD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업무용 단말</a:t>
            </a:r>
            <a:endParaRPr lang="en-US" altLang="ko-KR" sz="800" b="1" dirty="0">
              <a:solidFill>
                <a:srgbClr val="BDFFD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800" b="1" dirty="0">
                <a:solidFill>
                  <a:srgbClr val="BDFFD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백업시스템 도입 사업 제안</a:t>
            </a:r>
          </a:p>
        </p:txBody>
      </p:sp>
    </p:spTree>
    <p:extLst>
      <p:ext uri="{BB962C8B-B14F-4D97-AF65-F5344CB8AC3E}">
        <p14:creationId xmlns:p14="http://schemas.microsoft.com/office/powerpoint/2010/main" val="166947981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160">
          <p15:clr>
            <a:srgbClr val="FBAE40"/>
          </p15:clr>
        </p15:guide>
        <p15:guide id="3" orient="horz" pos="373">
          <p15:clr>
            <a:srgbClr val="FBAE40"/>
          </p15:clr>
        </p15:guide>
        <p15:guide id="4" orient="horz" pos="577">
          <p15:clr>
            <a:srgbClr val="FBAE40"/>
          </p15:clr>
        </p15:guide>
        <p15:guide id="5" pos="187">
          <p15:clr>
            <a:srgbClr val="FBAE40"/>
          </p15:clr>
        </p15:guide>
        <p15:guide id="6" pos="4133">
          <p15:clr>
            <a:srgbClr val="FBAE40"/>
          </p15:clr>
        </p15:guide>
        <p15:guide id="7" orient="horz" pos="3094">
          <p15:clr>
            <a:srgbClr val="FBAE40"/>
          </p15:clr>
        </p15:guide>
        <p15:guide id="8" orient="horz" pos="1098">
          <p15:clr>
            <a:srgbClr val="FBAE40"/>
          </p15:clr>
        </p15:guide>
        <p15:guide id="9" orient="horz" pos="2346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4"/>
          <p:cNvSpPr/>
          <p:nvPr userDrawn="1"/>
        </p:nvSpPr>
        <p:spPr>
          <a:xfrm>
            <a:off x="0" y="-2881"/>
            <a:ext cx="6858000" cy="4320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맑은 고딕" panose="020B0503020000020004" pitchFamily="50" charset="-127"/>
            </a:endParaRPr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 hasCustomPrompt="1"/>
          </p:nvPr>
        </p:nvSpPr>
        <p:spPr bwMode="black">
          <a:xfrm>
            <a:off x="288925" y="583320"/>
            <a:ext cx="6423162" cy="341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19" tIns="45710" rIns="91419" bIns="45710" numCol="1" anchor="ctr" anchorCtr="0" compatLnSpc="1">
            <a:prstTxWarp prst="textNoShape">
              <a:avLst/>
            </a:prstTxWarp>
            <a:noAutofit/>
          </a:bodyPr>
          <a:lstStyle>
            <a:lvl1pPr>
              <a:defRPr sz="12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sp>
        <p:nvSpPr>
          <p:cNvPr id="19" name="텍스트 개체 틀 18"/>
          <p:cNvSpPr>
            <a:spLocks noGrp="1"/>
          </p:cNvSpPr>
          <p:nvPr>
            <p:ph type="body" sz="quarter" idx="18"/>
          </p:nvPr>
        </p:nvSpPr>
        <p:spPr>
          <a:xfrm>
            <a:off x="288925" y="925513"/>
            <a:ext cx="6416675" cy="184666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19" tIns="45710" rIns="91419" bIns="45710" numCol="1" rtlCol="0" anchor="t" anchorCtr="0" compatLnSpc="1">
            <a:prstTxWarp prst="textNoShape">
              <a:avLst/>
            </a:prstTxWarp>
            <a:noAutofit/>
          </a:bodyPr>
          <a:lstStyle>
            <a:lvl1pPr>
              <a:defRPr lang="ko-KR" altLang="en-US" sz="1000" b="0" cap="none" dirty="0">
                <a:ln w="3175"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defRPr>
            </a:lvl1pPr>
          </a:lstStyle>
          <a:p>
            <a:pPr lvl="0">
              <a:spcBef>
                <a:spcPct val="0"/>
              </a:spcBef>
              <a:buNone/>
            </a:pPr>
            <a:r>
              <a:rPr lang="ko-KR" altLang="en-US" dirty="0"/>
              <a:t>마스터 텍스트 스타일 편집</a:t>
            </a:r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4395787" y="132736"/>
            <a:ext cx="2165245" cy="161583"/>
          </a:xfrm>
        </p:spPr>
        <p:txBody>
          <a:bodyPr wrap="square">
            <a:spAutoFit/>
          </a:bodyPr>
          <a:lstStyle>
            <a:lvl1pPr marL="0" indent="0" algn="r">
              <a:buNone/>
              <a:defRPr sz="105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  <p:sp>
        <p:nvSpPr>
          <p:cNvPr id="17" name="Text Box 24"/>
          <p:cNvSpPr txBox="1">
            <a:spLocks noChangeArrowheads="1"/>
          </p:cNvSpPr>
          <p:nvPr userDrawn="1"/>
        </p:nvSpPr>
        <p:spPr bwMode="auto">
          <a:xfrm>
            <a:off x="3146070" y="4951459"/>
            <a:ext cx="564421" cy="1077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lIns="0" tIns="0" rIns="0" bIns="0" anchor="ctr">
            <a:spAutoFit/>
          </a:bodyPr>
          <a:lstStyle>
            <a:lvl1pPr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ctr" latinLnBrk="0"/>
            <a:r>
              <a:rPr kumimoji="0" lang="en-US" altLang="ko-KR" sz="700" kern="12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Ⅰ - </a:t>
            </a:r>
            <a:fld id="{F13EFDC1-FB2D-47A0-BB2F-858FD59799A9}" type="slidenum">
              <a:rPr kumimoji="0" lang="en-US" altLang="ko-KR" sz="700" smtClean="0">
                <a:solidFill>
                  <a:schemeClr val="bg1"/>
                </a:solidFill>
              </a:rPr>
              <a:pPr algn="ctr" latinLnBrk="0"/>
              <a:t>‹#›</a:t>
            </a:fld>
            <a:endParaRPr kumimoji="0" lang="en-US" altLang="ko-KR" sz="700" dirty="0">
              <a:solidFill>
                <a:schemeClr val="bg1"/>
              </a:solidFill>
            </a:endParaRPr>
          </a:p>
        </p:txBody>
      </p:sp>
      <p:sp>
        <p:nvSpPr>
          <p:cNvPr id="20" name="모서리가 둥근 직사각형 19"/>
          <p:cNvSpPr/>
          <p:nvPr userDrawn="1"/>
        </p:nvSpPr>
        <p:spPr bwMode="auto">
          <a:xfrm>
            <a:off x="288925" y="85722"/>
            <a:ext cx="939471" cy="25484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ko-KR" altLang="en-US" spc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  <a:cs typeface="Segoe UI" pitchFamily="34" charset="0"/>
            </a:endParaRPr>
          </a:p>
        </p:txBody>
      </p:sp>
      <p:pic>
        <p:nvPicPr>
          <p:cNvPr id="21" name="그림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714" y="102678"/>
            <a:ext cx="533891" cy="1864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 userDrawn="1"/>
        </p:nvSpPr>
        <p:spPr>
          <a:xfrm>
            <a:off x="1228394" y="44421"/>
            <a:ext cx="1592103" cy="338554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r>
              <a:rPr lang="ko-KR" altLang="en-US" sz="800" b="1" dirty="0" err="1">
                <a:solidFill>
                  <a:srgbClr val="BDFFD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미래에셋자산운용</a:t>
            </a:r>
            <a:r>
              <a:rPr lang="ko-KR" altLang="en-US" sz="800" b="1" dirty="0">
                <a:solidFill>
                  <a:srgbClr val="BDFFD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업무용 단말</a:t>
            </a:r>
            <a:endParaRPr lang="en-US" altLang="ko-KR" sz="800" b="1" dirty="0">
              <a:solidFill>
                <a:srgbClr val="BDFFD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800" b="1" dirty="0">
                <a:solidFill>
                  <a:srgbClr val="BDFFD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백업시스템 도입 사업 제안</a:t>
            </a:r>
          </a:p>
        </p:txBody>
      </p:sp>
    </p:spTree>
    <p:extLst>
      <p:ext uri="{BB962C8B-B14F-4D97-AF65-F5344CB8AC3E}">
        <p14:creationId xmlns:p14="http://schemas.microsoft.com/office/powerpoint/2010/main" val="45365356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160">
          <p15:clr>
            <a:srgbClr val="FBAE40"/>
          </p15:clr>
        </p15:guide>
        <p15:guide id="3" orient="horz" pos="373">
          <p15:clr>
            <a:srgbClr val="FBAE40"/>
          </p15:clr>
        </p15:guide>
        <p15:guide id="4" orient="horz" pos="577">
          <p15:clr>
            <a:srgbClr val="FBAE40"/>
          </p15:clr>
        </p15:guide>
        <p15:guide id="5" pos="187">
          <p15:clr>
            <a:srgbClr val="FBAE40"/>
          </p15:clr>
        </p15:guide>
        <p15:guide id="6" pos="4133">
          <p15:clr>
            <a:srgbClr val="FBAE40"/>
          </p15:clr>
        </p15:guide>
        <p15:guide id="7" orient="horz" pos="3094">
          <p15:clr>
            <a:srgbClr val="FBAE40"/>
          </p15:clr>
        </p15:guide>
        <p15:guide id="8" orient="horz" pos="1098">
          <p15:clr>
            <a:srgbClr val="FBAE40"/>
          </p15:clr>
        </p15:guide>
        <p15:guide id="9" orient="horz" pos="2346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4"/>
          <p:cNvSpPr/>
          <p:nvPr userDrawn="1"/>
        </p:nvSpPr>
        <p:spPr>
          <a:xfrm>
            <a:off x="0" y="-2881"/>
            <a:ext cx="6858000" cy="4320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맑은 고딕" panose="020B0503020000020004" pitchFamily="50" charset="-127"/>
            </a:endParaRPr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 hasCustomPrompt="1"/>
          </p:nvPr>
        </p:nvSpPr>
        <p:spPr bwMode="black">
          <a:xfrm>
            <a:off x="288925" y="583320"/>
            <a:ext cx="6423162" cy="341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19" tIns="45710" rIns="91419" bIns="45710" numCol="1" anchor="ctr" anchorCtr="0" compatLnSpc="1">
            <a:prstTxWarp prst="textNoShape">
              <a:avLst/>
            </a:prstTxWarp>
            <a:noAutofit/>
          </a:bodyPr>
          <a:lstStyle>
            <a:lvl1pPr>
              <a:defRPr sz="12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sp>
        <p:nvSpPr>
          <p:cNvPr id="19" name="텍스트 개체 틀 18"/>
          <p:cNvSpPr>
            <a:spLocks noGrp="1"/>
          </p:cNvSpPr>
          <p:nvPr>
            <p:ph type="body" sz="quarter" idx="18"/>
          </p:nvPr>
        </p:nvSpPr>
        <p:spPr>
          <a:xfrm>
            <a:off x="288925" y="925513"/>
            <a:ext cx="6416675" cy="184666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19" tIns="45710" rIns="91419" bIns="45710" numCol="1" rtlCol="0" anchor="t" anchorCtr="0" compatLnSpc="1">
            <a:prstTxWarp prst="textNoShape">
              <a:avLst/>
            </a:prstTxWarp>
            <a:noAutofit/>
          </a:bodyPr>
          <a:lstStyle>
            <a:lvl1pPr>
              <a:defRPr lang="ko-KR" altLang="en-US" sz="1000" b="0" cap="none" dirty="0">
                <a:ln w="3175"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defRPr>
            </a:lvl1pPr>
          </a:lstStyle>
          <a:p>
            <a:pPr lvl="0">
              <a:spcBef>
                <a:spcPct val="0"/>
              </a:spcBef>
              <a:buNone/>
            </a:pPr>
            <a:r>
              <a:rPr lang="ko-KR" altLang="en-US" dirty="0"/>
              <a:t>마스터 텍스트 스타일 편집</a:t>
            </a:r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4395787" y="132736"/>
            <a:ext cx="2165245" cy="161583"/>
          </a:xfrm>
        </p:spPr>
        <p:txBody>
          <a:bodyPr wrap="square">
            <a:spAutoFit/>
          </a:bodyPr>
          <a:lstStyle>
            <a:lvl1pPr marL="0" indent="0" algn="r">
              <a:buNone/>
              <a:defRPr sz="105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  <p:sp>
        <p:nvSpPr>
          <p:cNvPr id="17" name="Text Box 24"/>
          <p:cNvSpPr txBox="1">
            <a:spLocks noChangeArrowheads="1"/>
          </p:cNvSpPr>
          <p:nvPr userDrawn="1"/>
        </p:nvSpPr>
        <p:spPr bwMode="auto">
          <a:xfrm>
            <a:off x="3146070" y="4951459"/>
            <a:ext cx="564421" cy="1077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lIns="0" tIns="0" rIns="0" bIns="0" anchor="ctr">
            <a:spAutoFit/>
          </a:bodyPr>
          <a:lstStyle>
            <a:lvl1pPr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ctr" latinLnBrk="0"/>
            <a:r>
              <a:rPr kumimoji="0" lang="en-US" altLang="ko-KR" sz="700" kern="12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Ⅰ - </a:t>
            </a:r>
            <a:fld id="{F13EFDC1-FB2D-47A0-BB2F-858FD59799A9}" type="slidenum">
              <a:rPr kumimoji="0" lang="en-US" altLang="ko-KR" sz="700" smtClean="0">
                <a:solidFill>
                  <a:schemeClr val="bg1"/>
                </a:solidFill>
              </a:rPr>
              <a:pPr algn="ctr" latinLnBrk="0"/>
              <a:t>‹#›</a:t>
            </a:fld>
            <a:endParaRPr kumimoji="0" lang="en-US" altLang="ko-KR" sz="700" dirty="0">
              <a:solidFill>
                <a:schemeClr val="bg1"/>
              </a:solidFill>
            </a:endParaRPr>
          </a:p>
        </p:txBody>
      </p:sp>
      <p:sp>
        <p:nvSpPr>
          <p:cNvPr id="20" name="모서리가 둥근 직사각형 19"/>
          <p:cNvSpPr/>
          <p:nvPr userDrawn="1"/>
        </p:nvSpPr>
        <p:spPr bwMode="auto">
          <a:xfrm>
            <a:off x="288925" y="85722"/>
            <a:ext cx="939471" cy="25484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ko-KR" altLang="en-US" spc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  <a:cs typeface="Segoe UI" pitchFamily="34" charset="0"/>
            </a:endParaRPr>
          </a:p>
        </p:txBody>
      </p:sp>
      <p:pic>
        <p:nvPicPr>
          <p:cNvPr id="21" name="그림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714" y="102678"/>
            <a:ext cx="533891" cy="1864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 userDrawn="1"/>
        </p:nvSpPr>
        <p:spPr>
          <a:xfrm>
            <a:off x="1228394" y="44421"/>
            <a:ext cx="1592103" cy="338554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r>
              <a:rPr lang="ko-KR" altLang="en-US" sz="800" b="1" dirty="0" err="1">
                <a:solidFill>
                  <a:srgbClr val="BDFFD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미래에셋자산운용</a:t>
            </a:r>
            <a:r>
              <a:rPr lang="ko-KR" altLang="en-US" sz="800" b="1" dirty="0">
                <a:solidFill>
                  <a:srgbClr val="BDFFD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업무용 단말</a:t>
            </a:r>
            <a:endParaRPr lang="en-US" altLang="ko-KR" sz="800" b="1" dirty="0">
              <a:solidFill>
                <a:srgbClr val="BDFFD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800" b="1" dirty="0">
                <a:solidFill>
                  <a:srgbClr val="BDFFD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백업시스템 도입 사업 제안</a:t>
            </a:r>
          </a:p>
        </p:txBody>
      </p:sp>
    </p:spTree>
    <p:extLst>
      <p:ext uri="{BB962C8B-B14F-4D97-AF65-F5344CB8AC3E}">
        <p14:creationId xmlns:p14="http://schemas.microsoft.com/office/powerpoint/2010/main" val="181948377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160">
          <p15:clr>
            <a:srgbClr val="FBAE40"/>
          </p15:clr>
        </p15:guide>
        <p15:guide id="3" orient="horz" pos="373">
          <p15:clr>
            <a:srgbClr val="FBAE40"/>
          </p15:clr>
        </p15:guide>
        <p15:guide id="4" orient="horz" pos="577">
          <p15:clr>
            <a:srgbClr val="FBAE40"/>
          </p15:clr>
        </p15:guide>
        <p15:guide id="5" pos="187">
          <p15:clr>
            <a:srgbClr val="FBAE40"/>
          </p15:clr>
        </p15:guide>
        <p15:guide id="6" pos="4133">
          <p15:clr>
            <a:srgbClr val="FBAE40"/>
          </p15:clr>
        </p15:guide>
        <p15:guide id="7" orient="horz" pos="3094">
          <p15:clr>
            <a:srgbClr val="FBAE40"/>
          </p15:clr>
        </p15:guide>
        <p15:guide id="8" orient="horz" pos="1098">
          <p15:clr>
            <a:srgbClr val="FBAE40"/>
          </p15:clr>
        </p15:guide>
        <p15:guide id="9" orient="horz" pos="2346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4"/>
          <p:cNvSpPr/>
          <p:nvPr userDrawn="1"/>
        </p:nvSpPr>
        <p:spPr>
          <a:xfrm>
            <a:off x="0" y="-2881"/>
            <a:ext cx="6858000" cy="4320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맑은 고딕" panose="020B0503020000020004" pitchFamily="50" charset="-127"/>
            </a:endParaRPr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 hasCustomPrompt="1"/>
          </p:nvPr>
        </p:nvSpPr>
        <p:spPr bwMode="black">
          <a:xfrm>
            <a:off x="288925" y="583320"/>
            <a:ext cx="6423162" cy="341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19" tIns="45710" rIns="91419" bIns="45710" numCol="1" anchor="ctr" anchorCtr="0" compatLnSpc="1">
            <a:prstTxWarp prst="textNoShape">
              <a:avLst/>
            </a:prstTxWarp>
            <a:noAutofit/>
          </a:bodyPr>
          <a:lstStyle>
            <a:lvl1pPr>
              <a:defRPr sz="12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sp>
        <p:nvSpPr>
          <p:cNvPr id="19" name="텍스트 개체 틀 18"/>
          <p:cNvSpPr>
            <a:spLocks noGrp="1"/>
          </p:cNvSpPr>
          <p:nvPr>
            <p:ph type="body" sz="quarter" idx="18"/>
          </p:nvPr>
        </p:nvSpPr>
        <p:spPr>
          <a:xfrm>
            <a:off x="288925" y="925513"/>
            <a:ext cx="6416675" cy="184666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19" tIns="45710" rIns="91419" bIns="45710" numCol="1" rtlCol="0" anchor="t" anchorCtr="0" compatLnSpc="1">
            <a:prstTxWarp prst="textNoShape">
              <a:avLst/>
            </a:prstTxWarp>
            <a:noAutofit/>
          </a:bodyPr>
          <a:lstStyle>
            <a:lvl1pPr>
              <a:defRPr lang="ko-KR" altLang="en-US" sz="1000" b="0" cap="none" dirty="0">
                <a:ln w="3175"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defRPr>
            </a:lvl1pPr>
          </a:lstStyle>
          <a:p>
            <a:pPr lvl="0">
              <a:spcBef>
                <a:spcPct val="0"/>
              </a:spcBef>
              <a:buNone/>
            </a:pPr>
            <a:r>
              <a:rPr lang="ko-KR" altLang="en-US" dirty="0"/>
              <a:t>마스터 텍스트 스타일 편집</a:t>
            </a:r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4395787" y="132736"/>
            <a:ext cx="2165245" cy="161583"/>
          </a:xfrm>
        </p:spPr>
        <p:txBody>
          <a:bodyPr wrap="square">
            <a:spAutoFit/>
          </a:bodyPr>
          <a:lstStyle>
            <a:lvl1pPr marL="0" indent="0" algn="r">
              <a:buNone/>
              <a:defRPr sz="105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  <p:sp>
        <p:nvSpPr>
          <p:cNvPr id="17" name="Text Box 24"/>
          <p:cNvSpPr txBox="1">
            <a:spLocks noChangeArrowheads="1"/>
          </p:cNvSpPr>
          <p:nvPr userDrawn="1"/>
        </p:nvSpPr>
        <p:spPr bwMode="auto">
          <a:xfrm>
            <a:off x="3146070" y="4951459"/>
            <a:ext cx="564421" cy="1077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lIns="0" tIns="0" rIns="0" bIns="0" anchor="ctr">
            <a:spAutoFit/>
          </a:bodyPr>
          <a:lstStyle>
            <a:lvl1pPr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ctr" latinLnBrk="0"/>
            <a:r>
              <a:rPr kumimoji="0" lang="en-US" altLang="ko-KR" sz="700" kern="12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Ⅰ - </a:t>
            </a:r>
            <a:fld id="{F13EFDC1-FB2D-47A0-BB2F-858FD59799A9}" type="slidenum">
              <a:rPr kumimoji="0" lang="en-US" altLang="ko-KR" sz="700" smtClean="0">
                <a:solidFill>
                  <a:schemeClr val="bg1"/>
                </a:solidFill>
              </a:rPr>
              <a:pPr algn="ctr" latinLnBrk="0"/>
              <a:t>‹#›</a:t>
            </a:fld>
            <a:endParaRPr kumimoji="0" lang="en-US" altLang="ko-KR" sz="700" dirty="0">
              <a:solidFill>
                <a:schemeClr val="bg1"/>
              </a:solidFill>
            </a:endParaRPr>
          </a:p>
        </p:txBody>
      </p:sp>
      <p:sp>
        <p:nvSpPr>
          <p:cNvPr id="20" name="모서리가 둥근 직사각형 19"/>
          <p:cNvSpPr/>
          <p:nvPr userDrawn="1"/>
        </p:nvSpPr>
        <p:spPr bwMode="auto">
          <a:xfrm>
            <a:off x="288925" y="85722"/>
            <a:ext cx="939471" cy="25484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ko-KR" altLang="en-US" spc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  <a:cs typeface="Segoe UI" pitchFamily="34" charset="0"/>
            </a:endParaRPr>
          </a:p>
        </p:txBody>
      </p:sp>
      <p:pic>
        <p:nvPicPr>
          <p:cNvPr id="21" name="그림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714" y="102678"/>
            <a:ext cx="533891" cy="1864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 userDrawn="1"/>
        </p:nvSpPr>
        <p:spPr>
          <a:xfrm>
            <a:off x="1228394" y="44421"/>
            <a:ext cx="1592103" cy="338554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r>
              <a:rPr lang="ko-KR" altLang="en-US" sz="800" b="1" dirty="0" err="1">
                <a:solidFill>
                  <a:srgbClr val="BDFFD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미래에셋자산운용</a:t>
            </a:r>
            <a:r>
              <a:rPr lang="ko-KR" altLang="en-US" sz="800" b="1" dirty="0">
                <a:solidFill>
                  <a:srgbClr val="BDFFD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업무용 단말</a:t>
            </a:r>
            <a:endParaRPr lang="en-US" altLang="ko-KR" sz="800" b="1" dirty="0">
              <a:solidFill>
                <a:srgbClr val="BDFFD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800" b="1" dirty="0">
                <a:solidFill>
                  <a:srgbClr val="BDFFD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백업시스템 도입 사업 제안</a:t>
            </a:r>
          </a:p>
        </p:txBody>
      </p:sp>
    </p:spTree>
    <p:extLst>
      <p:ext uri="{BB962C8B-B14F-4D97-AF65-F5344CB8AC3E}">
        <p14:creationId xmlns:p14="http://schemas.microsoft.com/office/powerpoint/2010/main" val="191098497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160">
          <p15:clr>
            <a:srgbClr val="FBAE40"/>
          </p15:clr>
        </p15:guide>
        <p15:guide id="3" orient="horz" pos="373">
          <p15:clr>
            <a:srgbClr val="FBAE40"/>
          </p15:clr>
        </p15:guide>
        <p15:guide id="4" orient="horz" pos="577">
          <p15:clr>
            <a:srgbClr val="FBAE40"/>
          </p15:clr>
        </p15:guide>
        <p15:guide id="5" pos="187">
          <p15:clr>
            <a:srgbClr val="FBAE40"/>
          </p15:clr>
        </p15:guide>
        <p15:guide id="6" pos="4133">
          <p15:clr>
            <a:srgbClr val="FBAE40"/>
          </p15:clr>
        </p15:guide>
        <p15:guide id="7" orient="horz" pos="3094">
          <p15:clr>
            <a:srgbClr val="FBAE40"/>
          </p15:clr>
        </p15:guide>
        <p15:guide id="8" orient="horz" pos="1098">
          <p15:clr>
            <a:srgbClr val="FBAE40"/>
          </p15:clr>
        </p15:guide>
        <p15:guide id="9" orient="horz" pos="2346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2"/>
          <a:srcRect l="62310" r="1568"/>
          <a:stretch/>
        </p:blipFill>
        <p:spPr>
          <a:xfrm>
            <a:off x="0" y="0"/>
            <a:ext cx="2476500" cy="5143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67918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8">
          <p15:clr>
            <a:srgbClr val="FBAE40"/>
          </p15:clr>
        </p15:guide>
        <p15:guide id="2" pos="1620">
          <p15:clr>
            <a:srgbClr val="FBAE40"/>
          </p15:clr>
        </p15:guide>
        <p15:guide id="0" orient="horz" pos="2372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4"/>
          <p:cNvSpPr/>
          <p:nvPr userDrawn="1"/>
        </p:nvSpPr>
        <p:spPr>
          <a:xfrm>
            <a:off x="0" y="-2881"/>
            <a:ext cx="6858000" cy="4320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맑은 고딕" panose="020B0503020000020004" pitchFamily="50" charset="-127"/>
            </a:endParaRPr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 hasCustomPrompt="1"/>
          </p:nvPr>
        </p:nvSpPr>
        <p:spPr bwMode="black">
          <a:xfrm>
            <a:off x="288925" y="583320"/>
            <a:ext cx="6423162" cy="341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19" tIns="45710" rIns="91419" bIns="45710" numCol="1" anchor="ctr" anchorCtr="0" compatLnSpc="1">
            <a:prstTxWarp prst="textNoShape">
              <a:avLst/>
            </a:prstTxWarp>
            <a:noAutofit/>
          </a:bodyPr>
          <a:lstStyle>
            <a:lvl1pPr>
              <a:defRPr sz="12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sp>
        <p:nvSpPr>
          <p:cNvPr id="19" name="텍스트 개체 틀 18"/>
          <p:cNvSpPr>
            <a:spLocks noGrp="1"/>
          </p:cNvSpPr>
          <p:nvPr>
            <p:ph type="body" sz="quarter" idx="18"/>
          </p:nvPr>
        </p:nvSpPr>
        <p:spPr>
          <a:xfrm>
            <a:off x="288925" y="925513"/>
            <a:ext cx="6416675" cy="184666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19" tIns="45710" rIns="91419" bIns="45710" numCol="1" rtlCol="0" anchor="t" anchorCtr="0" compatLnSpc="1">
            <a:prstTxWarp prst="textNoShape">
              <a:avLst/>
            </a:prstTxWarp>
            <a:noAutofit/>
          </a:bodyPr>
          <a:lstStyle>
            <a:lvl1pPr>
              <a:defRPr lang="ko-KR" altLang="en-US" sz="1000" b="0" cap="none" dirty="0">
                <a:ln w="3175"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defRPr>
            </a:lvl1pPr>
          </a:lstStyle>
          <a:p>
            <a:pPr lvl="0">
              <a:spcBef>
                <a:spcPct val="0"/>
              </a:spcBef>
              <a:buNone/>
            </a:pPr>
            <a:r>
              <a:rPr lang="ko-KR" altLang="en-US" dirty="0"/>
              <a:t>마스터 텍스트 스타일 편집</a:t>
            </a:r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4395787" y="132736"/>
            <a:ext cx="2165245" cy="161583"/>
          </a:xfrm>
        </p:spPr>
        <p:txBody>
          <a:bodyPr wrap="square">
            <a:spAutoFit/>
          </a:bodyPr>
          <a:lstStyle>
            <a:lvl1pPr marL="0" indent="0" algn="r">
              <a:buNone/>
              <a:defRPr sz="105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  <p:sp>
        <p:nvSpPr>
          <p:cNvPr id="17" name="Text Box 24"/>
          <p:cNvSpPr txBox="1">
            <a:spLocks noChangeArrowheads="1"/>
          </p:cNvSpPr>
          <p:nvPr userDrawn="1"/>
        </p:nvSpPr>
        <p:spPr bwMode="auto">
          <a:xfrm>
            <a:off x="3146070" y="4951459"/>
            <a:ext cx="564421" cy="1077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lIns="0" tIns="0" rIns="0" bIns="0" anchor="ctr">
            <a:spAutoFit/>
          </a:bodyPr>
          <a:lstStyle>
            <a:lvl1pPr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ctr" latinLnBrk="0"/>
            <a:r>
              <a:rPr kumimoji="0" lang="en-US" altLang="ko-KR" sz="700" kern="12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Ⅰ - </a:t>
            </a:r>
            <a:fld id="{F13EFDC1-FB2D-47A0-BB2F-858FD59799A9}" type="slidenum">
              <a:rPr kumimoji="0" lang="en-US" altLang="ko-KR" sz="700" smtClean="0">
                <a:solidFill>
                  <a:schemeClr val="bg1"/>
                </a:solidFill>
              </a:rPr>
              <a:pPr algn="ctr" latinLnBrk="0"/>
              <a:t>‹#›</a:t>
            </a:fld>
            <a:endParaRPr kumimoji="0" lang="en-US" altLang="ko-KR" sz="700" dirty="0">
              <a:solidFill>
                <a:schemeClr val="bg1"/>
              </a:solidFill>
            </a:endParaRPr>
          </a:p>
        </p:txBody>
      </p:sp>
      <p:sp>
        <p:nvSpPr>
          <p:cNvPr id="20" name="모서리가 둥근 직사각형 19"/>
          <p:cNvSpPr/>
          <p:nvPr userDrawn="1"/>
        </p:nvSpPr>
        <p:spPr bwMode="auto">
          <a:xfrm>
            <a:off x="288925" y="85722"/>
            <a:ext cx="939471" cy="25484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ko-KR" altLang="en-US" spc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  <a:cs typeface="Segoe UI" pitchFamily="34" charset="0"/>
            </a:endParaRPr>
          </a:p>
        </p:txBody>
      </p:sp>
      <p:pic>
        <p:nvPicPr>
          <p:cNvPr id="21" name="그림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714" y="102678"/>
            <a:ext cx="533891" cy="1864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 userDrawn="1"/>
        </p:nvSpPr>
        <p:spPr>
          <a:xfrm>
            <a:off x="1228394" y="44421"/>
            <a:ext cx="1592103" cy="338554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r>
              <a:rPr lang="ko-KR" altLang="en-US" sz="800" b="1" dirty="0" err="1">
                <a:solidFill>
                  <a:srgbClr val="BDFFD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미래에셋자산운용</a:t>
            </a:r>
            <a:r>
              <a:rPr lang="ko-KR" altLang="en-US" sz="800" b="1" dirty="0">
                <a:solidFill>
                  <a:srgbClr val="BDFFD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업무용 단말</a:t>
            </a:r>
            <a:endParaRPr lang="en-US" altLang="ko-KR" sz="800" b="1" dirty="0">
              <a:solidFill>
                <a:srgbClr val="BDFFD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800" b="1" dirty="0">
                <a:solidFill>
                  <a:srgbClr val="BDFFD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백업시스템 도입 사업 제안</a:t>
            </a:r>
          </a:p>
        </p:txBody>
      </p:sp>
    </p:spTree>
    <p:extLst>
      <p:ext uri="{BB962C8B-B14F-4D97-AF65-F5344CB8AC3E}">
        <p14:creationId xmlns:p14="http://schemas.microsoft.com/office/powerpoint/2010/main" val="184830027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160">
          <p15:clr>
            <a:srgbClr val="FBAE40"/>
          </p15:clr>
        </p15:guide>
        <p15:guide id="3" orient="horz" pos="373">
          <p15:clr>
            <a:srgbClr val="FBAE40"/>
          </p15:clr>
        </p15:guide>
        <p15:guide id="4" orient="horz" pos="577">
          <p15:clr>
            <a:srgbClr val="FBAE40"/>
          </p15:clr>
        </p15:guide>
        <p15:guide id="5" pos="187">
          <p15:clr>
            <a:srgbClr val="FBAE40"/>
          </p15:clr>
        </p15:guide>
        <p15:guide id="6" pos="4133">
          <p15:clr>
            <a:srgbClr val="FBAE40"/>
          </p15:clr>
        </p15:guide>
        <p15:guide id="7" orient="horz" pos="3094">
          <p15:clr>
            <a:srgbClr val="FBAE40"/>
          </p15:clr>
        </p15:guide>
        <p15:guide id="8" orient="horz" pos="1098">
          <p15:clr>
            <a:srgbClr val="FBAE40"/>
          </p15:clr>
        </p15:guide>
        <p15:guide id="9" orient="horz" pos="2346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4"/>
          <p:cNvSpPr/>
          <p:nvPr userDrawn="1"/>
        </p:nvSpPr>
        <p:spPr>
          <a:xfrm>
            <a:off x="0" y="-2881"/>
            <a:ext cx="6858000" cy="4320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맑은 고딕" panose="020B0503020000020004" pitchFamily="50" charset="-127"/>
            </a:endParaRPr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 hasCustomPrompt="1"/>
          </p:nvPr>
        </p:nvSpPr>
        <p:spPr bwMode="black">
          <a:xfrm>
            <a:off x="288925" y="583320"/>
            <a:ext cx="6423162" cy="341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19" tIns="45710" rIns="91419" bIns="45710" numCol="1" anchor="ctr" anchorCtr="0" compatLnSpc="1">
            <a:prstTxWarp prst="textNoShape">
              <a:avLst/>
            </a:prstTxWarp>
            <a:noAutofit/>
          </a:bodyPr>
          <a:lstStyle>
            <a:lvl1pPr>
              <a:defRPr sz="12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sp>
        <p:nvSpPr>
          <p:cNvPr id="19" name="텍스트 개체 틀 18"/>
          <p:cNvSpPr>
            <a:spLocks noGrp="1"/>
          </p:cNvSpPr>
          <p:nvPr>
            <p:ph type="body" sz="quarter" idx="18"/>
          </p:nvPr>
        </p:nvSpPr>
        <p:spPr>
          <a:xfrm>
            <a:off x="288925" y="925513"/>
            <a:ext cx="6416675" cy="184666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19" tIns="45710" rIns="91419" bIns="45710" numCol="1" rtlCol="0" anchor="t" anchorCtr="0" compatLnSpc="1">
            <a:prstTxWarp prst="textNoShape">
              <a:avLst/>
            </a:prstTxWarp>
            <a:noAutofit/>
          </a:bodyPr>
          <a:lstStyle>
            <a:lvl1pPr>
              <a:defRPr lang="ko-KR" altLang="en-US" sz="1000" b="0" cap="none" dirty="0">
                <a:ln w="3175"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defRPr>
            </a:lvl1pPr>
          </a:lstStyle>
          <a:p>
            <a:pPr lvl="0">
              <a:spcBef>
                <a:spcPct val="0"/>
              </a:spcBef>
              <a:buNone/>
            </a:pPr>
            <a:r>
              <a:rPr lang="ko-KR" altLang="en-US" dirty="0"/>
              <a:t>마스터 텍스트 스타일 편집</a:t>
            </a:r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4395787" y="132736"/>
            <a:ext cx="2165245" cy="161583"/>
          </a:xfrm>
        </p:spPr>
        <p:txBody>
          <a:bodyPr wrap="square">
            <a:spAutoFit/>
          </a:bodyPr>
          <a:lstStyle>
            <a:lvl1pPr marL="0" indent="0" algn="r">
              <a:buNone/>
              <a:defRPr sz="105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  <p:sp>
        <p:nvSpPr>
          <p:cNvPr id="17" name="Text Box 24"/>
          <p:cNvSpPr txBox="1">
            <a:spLocks noChangeArrowheads="1"/>
          </p:cNvSpPr>
          <p:nvPr userDrawn="1"/>
        </p:nvSpPr>
        <p:spPr bwMode="auto">
          <a:xfrm>
            <a:off x="3146070" y="4951459"/>
            <a:ext cx="564421" cy="1077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lIns="0" tIns="0" rIns="0" bIns="0" anchor="ctr">
            <a:spAutoFit/>
          </a:bodyPr>
          <a:lstStyle>
            <a:lvl1pPr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ctr" latinLnBrk="0"/>
            <a:r>
              <a:rPr kumimoji="0" lang="en-US" altLang="ko-KR" sz="700" kern="12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Ⅰ - </a:t>
            </a:r>
            <a:fld id="{F13EFDC1-FB2D-47A0-BB2F-858FD59799A9}" type="slidenum">
              <a:rPr kumimoji="0" lang="en-US" altLang="ko-KR" sz="700" smtClean="0">
                <a:solidFill>
                  <a:schemeClr val="bg1"/>
                </a:solidFill>
              </a:rPr>
              <a:pPr algn="ctr" latinLnBrk="0"/>
              <a:t>‹#›</a:t>
            </a:fld>
            <a:endParaRPr kumimoji="0" lang="en-US" altLang="ko-KR" sz="700" dirty="0">
              <a:solidFill>
                <a:schemeClr val="bg1"/>
              </a:solidFill>
            </a:endParaRPr>
          </a:p>
        </p:txBody>
      </p:sp>
      <p:sp>
        <p:nvSpPr>
          <p:cNvPr id="20" name="모서리가 둥근 직사각형 19"/>
          <p:cNvSpPr/>
          <p:nvPr userDrawn="1"/>
        </p:nvSpPr>
        <p:spPr bwMode="auto">
          <a:xfrm>
            <a:off x="288925" y="85722"/>
            <a:ext cx="939471" cy="25484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ko-KR" altLang="en-US" spc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  <a:cs typeface="Segoe UI" pitchFamily="34" charset="0"/>
            </a:endParaRPr>
          </a:p>
        </p:txBody>
      </p:sp>
      <p:pic>
        <p:nvPicPr>
          <p:cNvPr id="21" name="그림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714" y="102678"/>
            <a:ext cx="533891" cy="1864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 userDrawn="1"/>
        </p:nvSpPr>
        <p:spPr>
          <a:xfrm>
            <a:off x="1228394" y="44421"/>
            <a:ext cx="1592103" cy="338554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r>
              <a:rPr lang="ko-KR" altLang="en-US" sz="800" b="1" dirty="0" err="1">
                <a:solidFill>
                  <a:srgbClr val="BDFFD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미래에셋자산운용</a:t>
            </a:r>
            <a:r>
              <a:rPr lang="ko-KR" altLang="en-US" sz="800" b="1" dirty="0">
                <a:solidFill>
                  <a:srgbClr val="BDFFD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업무용 단말</a:t>
            </a:r>
            <a:endParaRPr lang="en-US" altLang="ko-KR" sz="800" b="1" dirty="0">
              <a:solidFill>
                <a:srgbClr val="BDFFD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800" b="1" dirty="0">
                <a:solidFill>
                  <a:srgbClr val="BDFFD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백업시스템 도입 사업 제안</a:t>
            </a:r>
          </a:p>
        </p:txBody>
      </p:sp>
    </p:spTree>
    <p:extLst>
      <p:ext uri="{BB962C8B-B14F-4D97-AF65-F5344CB8AC3E}">
        <p14:creationId xmlns:p14="http://schemas.microsoft.com/office/powerpoint/2010/main" val="160729758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160">
          <p15:clr>
            <a:srgbClr val="FBAE40"/>
          </p15:clr>
        </p15:guide>
        <p15:guide id="3" orient="horz" pos="373">
          <p15:clr>
            <a:srgbClr val="FBAE40"/>
          </p15:clr>
        </p15:guide>
        <p15:guide id="4" orient="horz" pos="577">
          <p15:clr>
            <a:srgbClr val="FBAE40"/>
          </p15:clr>
        </p15:guide>
        <p15:guide id="5" pos="187">
          <p15:clr>
            <a:srgbClr val="FBAE40"/>
          </p15:clr>
        </p15:guide>
        <p15:guide id="6" pos="4133">
          <p15:clr>
            <a:srgbClr val="FBAE40"/>
          </p15:clr>
        </p15:guide>
        <p15:guide id="7" orient="horz" pos="3094">
          <p15:clr>
            <a:srgbClr val="FBAE40"/>
          </p15:clr>
        </p15:guide>
        <p15:guide id="8" orient="horz" pos="1098">
          <p15:clr>
            <a:srgbClr val="FBAE40"/>
          </p15:clr>
        </p15:guide>
        <p15:guide id="9" orient="horz" pos="2346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4"/>
          <p:cNvSpPr/>
          <p:nvPr userDrawn="1"/>
        </p:nvSpPr>
        <p:spPr>
          <a:xfrm>
            <a:off x="0" y="-2881"/>
            <a:ext cx="6858000" cy="4320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맑은 고딕" panose="020B0503020000020004" pitchFamily="50" charset="-127"/>
            </a:endParaRPr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 hasCustomPrompt="1"/>
          </p:nvPr>
        </p:nvSpPr>
        <p:spPr bwMode="black">
          <a:xfrm>
            <a:off x="288925" y="583320"/>
            <a:ext cx="6423162" cy="341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19" tIns="45710" rIns="91419" bIns="45710" numCol="1" anchor="ctr" anchorCtr="0" compatLnSpc="1">
            <a:prstTxWarp prst="textNoShape">
              <a:avLst/>
            </a:prstTxWarp>
            <a:noAutofit/>
          </a:bodyPr>
          <a:lstStyle>
            <a:lvl1pPr>
              <a:defRPr sz="12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sp>
        <p:nvSpPr>
          <p:cNvPr id="19" name="텍스트 개체 틀 18"/>
          <p:cNvSpPr>
            <a:spLocks noGrp="1"/>
          </p:cNvSpPr>
          <p:nvPr>
            <p:ph type="body" sz="quarter" idx="18"/>
          </p:nvPr>
        </p:nvSpPr>
        <p:spPr>
          <a:xfrm>
            <a:off x="288925" y="925513"/>
            <a:ext cx="6416675" cy="184666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19" tIns="45710" rIns="91419" bIns="45710" numCol="1" rtlCol="0" anchor="t" anchorCtr="0" compatLnSpc="1">
            <a:prstTxWarp prst="textNoShape">
              <a:avLst/>
            </a:prstTxWarp>
            <a:noAutofit/>
          </a:bodyPr>
          <a:lstStyle>
            <a:lvl1pPr>
              <a:defRPr lang="ko-KR" altLang="en-US" sz="1000" b="0" cap="none" dirty="0">
                <a:ln w="3175"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defRPr>
            </a:lvl1pPr>
          </a:lstStyle>
          <a:p>
            <a:pPr lvl="0">
              <a:spcBef>
                <a:spcPct val="0"/>
              </a:spcBef>
              <a:buNone/>
            </a:pPr>
            <a:r>
              <a:rPr lang="ko-KR" altLang="en-US" dirty="0"/>
              <a:t>마스터 텍스트 스타일 편집</a:t>
            </a:r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4395787" y="132736"/>
            <a:ext cx="2165245" cy="161583"/>
          </a:xfrm>
        </p:spPr>
        <p:txBody>
          <a:bodyPr wrap="square">
            <a:spAutoFit/>
          </a:bodyPr>
          <a:lstStyle>
            <a:lvl1pPr marL="0" indent="0" algn="r">
              <a:buNone/>
              <a:defRPr sz="105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  <p:sp>
        <p:nvSpPr>
          <p:cNvPr id="17" name="Text Box 24"/>
          <p:cNvSpPr txBox="1">
            <a:spLocks noChangeArrowheads="1"/>
          </p:cNvSpPr>
          <p:nvPr userDrawn="1"/>
        </p:nvSpPr>
        <p:spPr bwMode="auto">
          <a:xfrm>
            <a:off x="3146070" y="4951459"/>
            <a:ext cx="564421" cy="1077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lIns="0" tIns="0" rIns="0" bIns="0" anchor="ctr">
            <a:spAutoFit/>
          </a:bodyPr>
          <a:lstStyle>
            <a:lvl1pPr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ctr" latinLnBrk="0"/>
            <a:r>
              <a:rPr kumimoji="0" lang="en-US" altLang="ko-KR" sz="700" kern="12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Ⅰ - </a:t>
            </a:r>
            <a:fld id="{F13EFDC1-FB2D-47A0-BB2F-858FD59799A9}" type="slidenum">
              <a:rPr kumimoji="0" lang="en-US" altLang="ko-KR" sz="700" smtClean="0">
                <a:solidFill>
                  <a:schemeClr val="bg1"/>
                </a:solidFill>
              </a:rPr>
              <a:pPr algn="ctr" latinLnBrk="0"/>
              <a:t>‹#›</a:t>
            </a:fld>
            <a:endParaRPr kumimoji="0" lang="en-US" altLang="ko-KR" sz="700" dirty="0">
              <a:solidFill>
                <a:schemeClr val="bg1"/>
              </a:solidFill>
            </a:endParaRPr>
          </a:p>
        </p:txBody>
      </p:sp>
      <p:sp>
        <p:nvSpPr>
          <p:cNvPr id="20" name="모서리가 둥근 직사각형 19"/>
          <p:cNvSpPr/>
          <p:nvPr userDrawn="1"/>
        </p:nvSpPr>
        <p:spPr bwMode="auto">
          <a:xfrm>
            <a:off x="288925" y="85722"/>
            <a:ext cx="939471" cy="25484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ko-KR" altLang="en-US" spc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  <a:cs typeface="Segoe UI" pitchFamily="34" charset="0"/>
            </a:endParaRPr>
          </a:p>
        </p:txBody>
      </p:sp>
      <p:pic>
        <p:nvPicPr>
          <p:cNvPr id="21" name="그림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714" y="102678"/>
            <a:ext cx="533891" cy="1864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 userDrawn="1"/>
        </p:nvSpPr>
        <p:spPr>
          <a:xfrm>
            <a:off x="1228394" y="44421"/>
            <a:ext cx="1592103" cy="338554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r>
              <a:rPr lang="ko-KR" altLang="en-US" sz="800" b="1" dirty="0" err="1">
                <a:solidFill>
                  <a:srgbClr val="BDFFD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미래에셋자산운용</a:t>
            </a:r>
            <a:r>
              <a:rPr lang="ko-KR" altLang="en-US" sz="800" b="1" dirty="0">
                <a:solidFill>
                  <a:srgbClr val="BDFFD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업무용 단말</a:t>
            </a:r>
            <a:endParaRPr lang="en-US" altLang="ko-KR" sz="800" b="1" dirty="0">
              <a:solidFill>
                <a:srgbClr val="BDFFD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800" b="1" dirty="0">
                <a:solidFill>
                  <a:srgbClr val="BDFFD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백업시스템 도입 사업 제안</a:t>
            </a:r>
          </a:p>
        </p:txBody>
      </p:sp>
    </p:spTree>
    <p:extLst>
      <p:ext uri="{BB962C8B-B14F-4D97-AF65-F5344CB8AC3E}">
        <p14:creationId xmlns:p14="http://schemas.microsoft.com/office/powerpoint/2010/main" val="410475042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160">
          <p15:clr>
            <a:srgbClr val="FBAE40"/>
          </p15:clr>
        </p15:guide>
        <p15:guide id="3" orient="horz" pos="373">
          <p15:clr>
            <a:srgbClr val="FBAE40"/>
          </p15:clr>
        </p15:guide>
        <p15:guide id="4" orient="horz" pos="577">
          <p15:clr>
            <a:srgbClr val="FBAE40"/>
          </p15:clr>
        </p15:guide>
        <p15:guide id="5" pos="187">
          <p15:clr>
            <a:srgbClr val="FBAE40"/>
          </p15:clr>
        </p15:guide>
        <p15:guide id="6" pos="4133">
          <p15:clr>
            <a:srgbClr val="FBAE40"/>
          </p15:clr>
        </p15:guide>
        <p15:guide id="7" orient="horz" pos="3094">
          <p15:clr>
            <a:srgbClr val="FBAE40"/>
          </p15:clr>
        </p15:guide>
        <p15:guide id="8" orient="horz" pos="1098">
          <p15:clr>
            <a:srgbClr val="FBAE40"/>
          </p15:clr>
        </p15:guide>
        <p15:guide id="9" orient="horz" pos="2346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4"/>
          <p:cNvSpPr/>
          <p:nvPr userDrawn="1"/>
        </p:nvSpPr>
        <p:spPr>
          <a:xfrm>
            <a:off x="0" y="-2881"/>
            <a:ext cx="6858000" cy="4320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맑은 고딕" panose="020B0503020000020004" pitchFamily="50" charset="-127"/>
            </a:endParaRPr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 hasCustomPrompt="1"/>
          </p:nvPr>
        </p:nvSpPr>
        <p:spPr bwMode="black">
          <a:xfrm>
            <a:off x="288925" y="583320"/>
            <a:ext cx="6423162" cy="341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19" tIns="45710" rIns="91419" bIns="45710" numCol="1" anchor="ctr" anchorCtr="0" compatLnSpc="1">
            <a:prstTxWarp prst="textNoShape">
              <a:avLst/>
            </a:prstTxWarp>
            <a:noAutofit/>
          </a:bodyPr>
          <a:lstStyle>
            <a:lvl1pPr>
              <a:defRPr sz="12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sp>
        <p:nvSpPr>
          <p:cNvPr id="19" name="텍스트 개체 틀 18"/>
          <p:cNvSpPr>
            <a:spLocks noGrp="1"/>
          </p:cNvSpPr>
          <p:nvPr>
            <p:ph type="body" sz="quarter" idx="18"/>
          </p:nvPr>
        </p:nvSpPr>
        <p:spPr>
          <a:xfrm>
            <a:off x="288925" y="925513"/>
            <a:ext cx="6416675" cy="184666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19" tIns="45710" rIns="91419" bIns="45710" numCol="1" rtlCol="0" anchor="t" anchorCtr="0" compatLnSpc="1">
            <a:prstTxWarp prst="textNoShape">
              <a:avLst/>
            </a:prstTxWarp>
            <a:noAutofit/>
          </a:bodyPr>
          <a:lstStyle>
            <a:lvl1pPr>
              <a:defRPr lang="ko-KR" altLang="en-US" sz="1000" b="0" cap="none" dirty="0">
                <a:ln w="3175"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defRPr>
            </a:lvl1pPr>
          </a:lstStyle>
          <a:p>
            <a:pPr lvl="0">
              <a:spcBef>
                <a:spcPct val="0"/>
              </a:spcBef>
              <a:buNone/>
            </a:pPr>
            <a:r>
              <a:rPr lang="ko-KR" altLang="en-US" dirty="0"/>
              <a:t>마스터 텍스트 스타일 편집</a:t>
            </a:r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4395787" y="132736"/>
            <a:ext cx="2165245" cy="161583"/>
          </a:xfrm>
        </p:spPr>
        <p:txBody>
          <a:bodyPr wrap="square">
            <a:spAutoFit/>
          </a:bodyPr>
          <a:lstStyle>
            <a:lvl1pPr marL="0" indent="0" algn="r">
              <a:buNone/>
              <a:defRPr sz="105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  <p:sp>
        <p:nvSpPr>
          <p:cNvPr id="17" name="Text Box 24"/>
          <p:cNvSpPr txBox="1">
            <a:spLocks noChangeArrowheads="1"/>
          </p:cNvSpPr>
          <p:nvPr userDrawn="1"/>
        </p:nvSpPr>
        <p:spPr bwMode="auto">
          <a:xfrm>
            <a:off x="3146070" y="4951459"/>
            <a:ext cx="564421" cy="1077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lIns="0" tIns="0" rIns="0" bIns="0" anchor="ctr">
            <a:spAutoFit/>
          </a:bodyPr>
          <a:lstStyle>
            <a:lvl1pPr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ctr" latinLnBrk="0"/>
            <a:r>
              <a:rPr kumimoji="0" lang="en-US" altLang="ko-KR" sz="700" kern="12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Ⅰ - </a:t>
            </a:r>
            <a:fld id="{F13EFDC1-FB2D-47A0-BB2F-858FD59799A9}" type="slidenum">
              <a:rPr kumimoji="0" lang="en-US" altLang="ko-KR" sz="700" smtClean="0">
                <a:solidFill>
                  <a:schemeClr val="bg1"/>
                </a:solidFill>
              </a:rPr>
              <a:pPr algn="ctr" latinLnBrk="0"/>
              <a:t>‹#›</a:t>
            </a:fld>
            <a:endParaRPr kumimoji="0" lang="en-US" altLang="ko-KR" sz="700" dirty="0">
              <a:solidFill>
                <a:schemeClr val="bg1"/>
              </a:solidFill>
            </a:endParaRPr>
          </a:p>
        </p:txBody>
      </p:sp>
      <p:sp>
        <p:nvSpPr>
          <p:cNvPr id="20" name="모서리가 둥근 직사각형 19"/>
          <p:cNvSpPr/>
          <p:nvPr userDrawn="1"/>
        </p:nvSpPr>
        <p:spPr bwMode="auto">
          <a:xfrm>
            <a:off x="288925" y="85722"/>
            <a:ext cx="939471" cy="25484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ko-KR" altLang="en-US" spc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  <a:cs typeface="Segoe UI" pitchFamily="34" charset="0"/>
            </a:endParaRPr>
          </a:p>
        </p:txBody>
      </p:sp>
      <p:pic>
        <p:nvPicPr>
          <p:cNvPr id="21" name="그림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714" y="102678"/>
            <a:ext cx="533891" cy="1864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 userDrawn="1"/>
        </p:nvSpPr>
        <p:spPr>
          <a:xfrm>
            <a:off x="1228394" y="44421"/>
            <a:ext cx="1592103" cy="338554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r>
              <a:rPr lang="ko-KR" altLang="en-US" sz="800" b="1" dirty="0" err="1">
                <a:solidFill>
                  <a:srgbClr val="BDFFD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미래에셋자산운용</a:t>
            </a:r>
            <a:r>
              <a:rPr lang="ko-KR" altLang="en-US" sz="800" b="1" dirty="0">
                <a:solidFill>
                  <a:srgbClr val="BDFFD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업무용 단말</a:t>
            </a:r>
            <a:endParaRPr lang="en-US" altLang="ko-KR" sz="800" b="1" dirty="0">
              <a:solidFill>
                <a:srgbClr val="BDFFD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800" b="1" dirty="0">
                <a:solidFill>
                  <a:srgbClr val="BDFFD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백업시스템 도입 사업 제안</a:t>
            </a:r>
          </a:p>
        </p:txBody>
      </p:sp>
    </p:spTree>
    <p:extLst>
      <p:ext uri="{BB962C8B-B14F-4D97-AF65-F5344CB8AC3E}">
        <p14:creationId xmlns:p14="http://schemas.microsoft.com/office/powerpoint/2010/main" val="26538446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160">
          <p15:clr>
            <a:srgbClr val="FBAE40"/>
          </p15:clr>
        </p15:guide>
        <p15:guide id="3" orient="horz" pos="373">
          <p15:clr>
            <a:srgbClr val="FBAE40"/>
          </p15:clr>
        </p15:guide>
        <p15:guide id="4" orient="horz" pos="577">
          <p15:clr>
            <a:srgbClr val="FBAE40"/>
          </p15:clr>
        </p15:guide>
        <p15:guide id="5" pos="187">
          <p15:clr>
            <a:srgbClr val="FBAE40"/>
          </p15:clr>
        </p15:guide>
        <p15:guide id="6" pos="4133">
          <p15:clr>
            <a:srgbClr val="FBAE40"/>
          </p15:clr>
        </p15:guide>
        <p15:guide id="7" orient="horz" pos="3094">
          <p15:clr>
            <a:srgbClr val="FBAE40"/>
          </p15:clr>
        </p15:guide>
        <p15:guide id="8" orient="horz" pos="1098">
          <p15:clr>
            <a:srgbClr val="FBAE40"/>
          </p15:clr>
        </p15:guide>
        <p15:guide id="9" orient="horz" pos="2346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60" y="1"/>
            <a:ext cx="6856080" cy="5143499"/>
          </a:xfrm>
          <a:prstGeom prst="rect">
            <a:avLst/>
          </a:prstGeom>
        </p:spPr>
      </p:pic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288506" y="2197805"/>
            <a:ext cx="6317643" cy="830997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 i="0" spc="0" baseline="0">
                <a:solidFill>
                  <a:schemeClr val="bg1"/>
                </a:solidFill>
                <a:latin typeface="맑은 고딕" panose="020B0503020000020004" pitchFamily="50" charset="-127"/>
              </a:defRPr>
            </a:lvl1pPr>
          </a:lstStyle>
          <a:p>
            <a:pPr lvl="0"/>
            <a:r>
              <a:rPr lang="en-US" dirty="0"/>
              <a:t>Click to edit title style</a:t>
            </a:r>
          </a:p>
        </p:txBody>
      </p:sp>
    </p:spTree>
    <p:extLst>
      <p:ext uri="{BB962C8B-B14F-4D97-AF65-F5344CB8AC3E}">
        <p14:creationId xmlns:p14="http://schemas.microsoft.com/office/powerpoint/2010/main" val="3776003288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60" y="630"/>
            <a:ext cx="6856082" cy="5142241"/>
          </a:xfrm>
          <a:prstGeom prst="rect">
            <a:avLst/>
          </a:prstGeom>
        </p:spPr>
      </p:pic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288506" y="2197805"/>
            <a:ext cx="6317643" cy="830997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 i="0" spc="0" baseline="0">
                <a:solidFill>
                  <a:schemeClr val="bg1"/>
                </a:solidFill>
                <a:latin typeface="맑은 고딕" panose="020B0503020000020004" pitchFamily="50" charset="-127"/>
              </a:defRPr>
            </a:lvl1pPr>
          </a:lstStyle>
          <a:p>
            <a:pPr lvl="0"/>
            <a:r>
              <a:rPr lang="en-US" dirty="0"/>
              <a:t>Click to edit title style</a:t>
            </a:r>
          </a:p>
        </p:txBody>
      </p:sp>
    </p:spTree>
    <p:extLst>
      <p:ext uri="{BB962C8B-B14F-4D97-AF65-F5344CB8AC3E}">
        <p14:creationId xmlns:p14="http://schemas.microsoft.com/office/powerpoint/2010/main" val="3336905127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Section divider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0" y="0"/>
            <a:ext cx="6858000" cy="51435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76" fontAlgn="base">
              <a:spcBef>
                <a:spcPct val="0"/>
              </a:spcBef>
              <a:spcAft>
                <a:spcPct val="0"/>
              </a:spcAft>
            </a:pPr>
            <a:endParaRPr lang="en-US" sz="1351" spc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  <a:cs typeface="Segoe UI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/>
          <a:srcRect l="48353" r="-48353"/>
          <a:stretch/>
        </p:blipFill>
        <p:spPr>
          <a:xfrm>
            <a:off x="-839" y="-4491"/>
            <a:ext cx="6852024" cy="5147991"/>
          </a:xfrm>
          <a:prstGeom prst="rect">
            <a:avLst/>
          </a:prstGeom>
        </p:spPr>
      </p:pic>
      <p:sp>
        <p:nvSpPr>
          <p:cNvPr id="5" name="object 4"/>
          <p:cNvSpPr/>
          <p:nvPr userDrawn="1"/>
        </p:nvSpPr>
        <p:spPr>
          <a:xfrm>
            <a:off x="0" y="-2881"/>
            <a:ext cx="6858000" cy="4320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맑은 고딕" panose="020B0503020000020004" pitchFamily="50" charset="-127"/>
            </a:endParaRP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1736621" y="132736"/>
            <a:ext cx="4824412" cy="145424"/>
          </a:xfrm>
        </p:spPr>
        <p:txBody>
          <a:bodyPr>
            <a:spAutoFit/>
          </a:bodyPr>
          <a:lstStyle>
            <a:lvl1pPr marL="0" indent="0" algn="r">
              <a:buNone/>
              <a:defRPr sz="105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  <p:sp>
        <p:nvSpPr>
          <p:cNvPr id="3" name="모서리가 둥근 직사각형 2"/>
          <p:cNvSpPr/>
          <p:nvPr userDrawn="1"/>
        </p:nvSpPr>
        <p:spPr bwMode="auto">
          <a:xfrm>
            <a:off x="288925" y="85722"/>
            <a:ext cx="939471" cy="25484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ko-KR" altLang="en-US" spc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  <a:cs typeface="Segoe UI" pitchFamily="34" charset="0"/>
            </a:endParaRPr>
          </a:p>
        </p:txBody>
      </p:sp>
      <p:pic>
        <p:nvPicPr>
          <p:cNvPr id="10" name="그림 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714" y="102678"/>
            <a:ext cx="533891" cy="1864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13119474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End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00" y="6407"/>
            <a:ext cx="6839003" cy="5130686"/>
          </a:xfrm>
          <a:prstGeom prst="rect">
            <a:avLst/>
          </a:prstGeom>
        </p:spPr>
      </p:pic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288506" y="2197805"/>
            <a:ext cx="6317643" cy="830997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i="0" spc="0" baseline="0">
                <a:solidFill>
                  <a:schemeClr val="bg1"/>
                </a:solidFill>
                <a:latin typeface="맑은 고딕" panose="020B0503020000020004" pitchFamily="50" charset="-127"/>
              </a:defRPr>
            </a:lvl1pPr>
          </a:lstStyle>
          <a:p>
            <a:pPr lvl="0"/>
            <a:r>
              <a:rPr lang="en-US" dirty="0"/>
              <a:t>Click to edit title style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967636" y="3757787"/>
            <a:ext cx="922733" cy="218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555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827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4"/>
          <p:cNvSpPr/>
          <p:nvPr userDrawn="1"/>
        </p:nvSpPr>
        <p:spPr>
          <a:xfrm>
            <a:off x="0" y="-2881"/>
            <a:ext cx="6858000" cy="4320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맑은 고딕" panose="020B0503020000020004" pitchFamily="50" charset="-127"/>
            </a:endParaRPr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 hasCustomPrompt="1"/>
          </p:nvPr>
        </p:nvSpPr>
        <p:spPr bwMode="black">
          <a:xfrm>
            <a:off x="288925" y="583320"/>
            <a:ext cx="6423162" cy="341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19" tIns="45710" rIns="91419" bIns="45710" numCol="1" anchor="ctr" anchorCtr="0" compatLnSpc="1">
            <a:prstTxWarp prst="textNoShape">
              <a:avLst/>
            </a:prstTxWarp>
            <a:noAutofit/>
          </a:bodyPr>
          <a:lstStyle>
            <a:lvl1pPr>
              <a:defRPr sz="12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sp>
        <p:nvSpPr>
          <p:cNvPr id="19" name="텍스트 개체 틀 18"/>
          <p:cNvSpPr>
            <a:spLocks noGrp="1"/>
          </p:cNvSpPr>
          <p:nvPr>
            <p:ph type="body" sz="quarter" idx="18"/>
          </p:nvPr>
        </p:nvSpPr>
        <p:spPr>
          <a:xfrm>
            <a:off x="288925" y="925513"/>
            <a:ext cx="6416675" cy="184666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19" tIns="45710" rIns="91419" bIns="45710" numCol="1" rtlCol="0" anchor="t" anchorCtr="0" compatLnSpc="1">
            <a:prstTxWarp prst="textNoShape">
              <a:avLst/>
            </a:prstTxWarp>
            <a:noAutofit/>
          </a:bodyPr>
          <a:lstStyle>
            <a:lvl1pPr>
              <a:defRPr lang="ko-KR" altLang="en-US" sz="1000" b="0" cap="none" dirty="0">
                <a:ln w="3175"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defRPr>
            </a:lvl1pPr>
          </a:lstStyle>
          <a:p>
            <a:pPr lvl="0">
              <a:spcBef>
                <a:spcPct val="0"/>
              </a:spcBef>
              <a:buNone/>
            </a:pPr>
            <a:r>
              <a:rPr lang="ko-KR" altLang="en-US" dirty="0"/>
              <a:t>마스터 텍스트 스타일 편집</a:t>
            </a:r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1736621" y="132736"/>
            <a:ext cx="4824412" cy="145424"/>
          </a:xfrm>
        </p:spPr>
        <p:txBody>
          <a:bodyPr>
            <a:spAutoFit/>
          </a:bodyPr>
          <a:lstStyle>
            <a:lvl1pPr marL="0" indent="0" algn="r">
              <a:buNone/>
              <a:defRPr sz="105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  <p:sp>
        <p:nvSpPr>
          <p:cNvPr id="17" name="Text Box 24"/>
          <p:cNvSpPr txBox="1">
            <a:spLocks noChangeArrowheads="1"/>
          </p:cNvSpPr>
          <p:nvPr userDrawn="1"/>
        </p:nvSpPr>
        <p:spPr bwMode="auto">
          <a:xfrm>
            <a:off x="3146070" y="4951459"/>
            <a:ext cx="564421" cy="1077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lIns="0" tIns="0" rIns="0" bIns="0" anchor="ctr">
            <a:spAutoFit/>
          </a:bodyPr>
          <a:lstStyle>
            <a:lvl1pPr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ctr" latinLnBrk="0"/>
            <a:r>
              <a:rPr lang="en-US" altLang="ko-KR" sz="700" dirty="0">
                <a:solidFill>
                  <a:schemeClr val="bg1"/>
                </a:solidFill>
              </a:rPr>
              <a:t>Ⅲ</a:t>
            </a:r>
            <a:r>
              <a:rPr kumimoji="0" lang="en-US" altLang="ko-KR" sz="700" kern="12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 - </a:t>
            </a:r>
            <a:fld id="{F13EFDC1-FB2D-47A0-BB2F-858FD59799A9}" type="slidenum">
              <a:rPr kumimoji="0" lang="en-US" altLang="ko-KR" sz="700" smtClean="0">
                <a:solidFill>
                  <a:schemeClr val="bg1"/>
                </a:solidFill>
              </a:rPr>
              <a:pPr algn="ctr" latinLnBrk="0"/>
              <a:t>‹#›</a:t>
            </a:fld>
            <a:endParaRPr kumimoji="0" lang="en-US" altLang="ko-KR" sz="700" dirty="0">
              <a:solidFill>
                <a:schemeClr val="bg1"/>
              </a:solidFill>
            </a:endParaRPr>
          </a:p>
        </p:txBody>
      </p:sp>
      <p:sp>
        <p:nvSpPr>
          <p:cNvPr id="20" name="모서리가 둥근 직사각형 19"/>
          <p:cNvSpPr/>
          <p:nvPr userDrawn="1"/>
        </p:nvSpPr>
        <p:spPr bwMode="auto">
          <a:xfrm>
            <a:off x="288925" y="85722"/>
            <a:ext cx="939471" cy="25484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ko-KR" altLang="en-US" spc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  <a:cs typeface="Segoe UI" pitchFamily="34" charset="0"/>
            </a:endParaRPr>
          </a:p>
        </p:txBody>
      </p:sp>
      <p:pic>
        <p:nvPicPr>
          <p:cNvPr id="21" name="그림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714" y="102678"/>
            <a:ext cx="533891" cy="1864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1953077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160">
          <p15:clr>
            <a:srgbClr val="FBAE40"/>
          </p15:clr>
        </p15:guide>
        <p15:guide id="3" orient="horz" pos="373">
          <p15:clr>
            <a:srgbClr val="FBAE40"/>
          </p15:clr>
        </p15:guide>
        <p15:guide id="4" orient="horz" pos="577">
          <p15:clr>
            <a:srgbClr val="FBAE40"/>
          </p15:clr>
        </p15:guide>
        <p15:guide id="5" pos="187">
          <p15:clr>
            <a:srgbClr val="FBAE40"/>
          </p15:clr>
        </p15:guide>
        <p15:guide id="6" pos="4224">
          <p15:clr>
            <a:srgbClr val="FBAE40"/>
          </p15:clr>
        </p15:guide>
        <p15:guide id="7" orient="horz" pos="3094">
          <p15:clr>
            <a:srgbClr val="FBAE40"/>
          </p15:clr>
        </p15:guide>
        <p15:guide id="8" orient="horz" pos="1098">
          <p15:clr>
            <a:srgbClr val="FBAE40"/>
          </p15:clr>
        </p15:guide>
        <p15:guide id="9" orient="horz" pos="2346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4"/>
          <p:cNvSpPr/>
          <p:nvPr userDrawn="1"/>
        </p:nvSpPr>
        <p:spPr>
          <a:xfrm>
            <a:off x="0" y="-2881"/>
            <a:ext cx="6858000" cy="4320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맑은 고딕" panose="020B0503020000020004" pitchFamily="50" charset="-127"/>
            </a:endParaRPr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 hasCustomPrompt="1"/>
          </p:nvPr>
        </p:nvSpPr>
        <p:spPr bwMode="black">
          <a:xfrm>
            <a:off x="288925" y="583320"/>
            <a:ext cx="6423162" cy="341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19" tIns="45710" rIns="91419" bIns="45710" numCol="1" anchor="ctr" anchorCtr="0" compatLnSpc="1">
            <a:prstTxWarp prst="textNoShape">
              <a:avLst/>
            </a:prstTxWarp>
            <a:noAutofit/>
          </a:bodyPr>
          <a:lstStyle>
            <a:lvl1pPr>
              <a:defRPr sz="12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sp>
        <p:nvSpPr>
          <p:cNvPr id="19" name="텍스트 개체 틀 18"/>
          <p:cNvSpPr>
            <a:spLocks noGrp="1"/>
          </p:cNvSpPr>
          <p:nvPr>
            <p:ph type="body" sz="quarter" idx="18"/>
          </p:nvPr>
        </p:nvSpPr>
        <p:spPr>
          <a:xfrm>
            <a:off x="288925" y="925513"/>
            <a:ext cx="6416675" cy="184666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19" tIns="45710" rIns="91419" bIns="45710" numCol="1" rtlCol="0" anchor="t" anchorCtr="0" compatLnSpc="1">
            <a:prstTxWarp prst="textNoShape">
              <a:avLst/>
            </a:prstTxWarp>
            <a:noAutofit/>
          </a:bodyPr>
          <a:lstStyle>
            <a:lvl1pPr>
              <a:defRPr lang="ko-KR" altLang="en-US" sz="1000" b="0" cap="none" dirty="0">
                <a:ln w="3175"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defRPr>
            </a:lvl1pPr>
          </a:lstStyle>
          <a:p>
            <a:pPr lvl="0">
              <a:spcBef>
                <a:spcPct val="0"/>
              </a:spcBef>
              <a:buNone/>
            </a:pPr>
            <a:r>
              <a:rPr lang="ko-KR" altLang="en-US" dirty="0"/>
              <a:t>마스터 텍스트 스타일 편집</a:t>
            </a:r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4395787" y="132736"/>
            <a:ext cx="2165245" cy="161583"/>
          </a:xfrm>
        </p:spPr>
        <p:txBody>
          <a:bodyPr wrap="square">
            <a:spAutoFit/>
          </a:bodyPr>
          <a:lstStyle>
            <a:lvl1pPr marL="0" indent="0" algn="r">
              <a:buNone/>
              <a:defRPr sz="105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  <p:sp>
        <p:nvSpPr>
          <p:cNvPr id="17" name="Text Box 24"/>
          <p:cNvSpPr txBox="1">
            <a:spLocks noChangeArrowheads="1"/>
          </p:cNvSpPr>
          <p:nvPr userDrawn="1"/>
        </p:nvSpPr>
        <p:spPr bwMode="auto">
          <a:xfrm>
            <a:off x="3146070" y="4951459"/>
            <a:ext cx="564421" cy="1077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lIns="0" tIns="0" rIns="0" bIns="0" anchor="ctr">
            <a:spAutoFit/>
          </a:bodyPr>
          <a:lstStyle>
            <a:lvl1pPr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ctr" latinLnBrk="0"/>
            <a:r>
              <a:rPr kumimoji="0" lang="en-US" altLang="ko-KR" sz="700" kern="12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Ⅰ - </a:t>
            </a:r>
            <a:fld id="{F13EFDC1-FB2D-47A0-BB2F-858FD59799A9}" type="slidenum">
              <a:rPr kumimoji="0" lang="en-US" altLang="ko-KR" sz="700" smtClean="0">
                <a:solidFill>
                  <a:schemeClr val="bg1"/>
                </a:solidFill>
              </a:rPr>
              <a:pPr algn="ctr" latinLnBrk="0"/>
              <a:t>‹#›</a:t>
            </a:fld>
            <a:endParaRPr kumimoji="0" lang="en-US" altLang="ko-KR" sz="700" dirty="0">
              <a:solidFill>
                <a:schemeClr val="bg1"/>
              </a:solidFill>
            </a:endParaRPr>
          </a:p>
        </p:txBody>
      </p:sp>
      <p:sp>
        <p:nvSpPr>
          <p:cNvPr id="20" name="모서리가 둥근 직사각형 19"/>
          <p:cNvSpPr/>
          <p:nvPr userDrawn="1"/>
        </p:nvSpPr>
        <p:spPr bwMode="auto">
          <a:xfrm>
            <a:off x="288925" y="85722"/>
            <a:ext cx="939471" cy="25484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ko-KR" altLang="en-US" spc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  <a:cs typeface="Segoe UI" pitchFamily="34" charset="0"/>
            </a:endParaRPr>
          </a:p>
        </p:txBody>
      </p:sp>
      <p:pic>
        <p:nvPicPr>
          <p:cNvPr id="21" name="그림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714" y="102678"/>
            <a:ext cx="533891" cy="1864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 Placeholder 5"/>
          <p:cNvSpPr>
            <a:spLocks noGrp="1"/>
          </p:cNvSpPr>
          <p:nvPr>
            <p:ph type="body" sz="quarter" idx="19"/>
          </p:nvPr>
        </p:nvSpPr>
        <p:spPr>
          <a:xfrm>
            <a:off x="1263035" y="132736"/>
            <a:ext cx="2165245" cy="161583"/>
          </a:xfrm>
        </p:spPr>
        <p:txBody>
          <a:bodyPr wrap="square">
            <a:spAutoFit/>
          </a:bodyPr>
          <a:lstStyle>
            <a:lvl1pPr marL="0" indent="0" algn="l">
              <a:buNone/>
              <a:defRPr sz="105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1201309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160">
          <p15:clr>
            <a:srgbClr val="FBAE40"/>
          </p15:clr>
        </p15:guide>
        <p15:guide id="3" orient="horz" pos="373">
          <p15:clr>
            <a:srgbClr val="FBAE40"/>
          </p15:clr>
        </p15:guide>
        <p15:guide id="4" orient="horz" pos="577">
          <p15:clr>
            <a:srgbClr val="FBAE40"/>
          </p15:clr>
        </p15:guide>
        <p15:guide id="5" pos="187">
          <p15:clr>
            <a:srgbClr val="FBAE40"/>
          </p15:clr>
        </p15:guide>
        <p15:guide id="6" pos="4133" userDrawn="1">
          <p15:clr>
            <a:srgbClr val="FBAE40"/>
          </p15:clr>
        </p15:guide>
        <p15:guide id="7" orient="horz" pos="3094">
          <p15:clr>
            <a:srgbClr val="FBAE40"/>
          </p15:clr>
        </p15:guide>
        <p15:guide id="8" orient="horz" pos="1098">
          <p15:clr>
            <a:srgbClr val="FBAE40"/>
          </p15:clr>
        </p15:guide>
        <p15:guide id="9" orient="horz" pos="234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4"/>
          <p:cNvSpPr/>
          <p:nvPr userDrawn="1"/>
        </p:nvSpPr>
        <p:spPr>
          <a:xfrm>
            <a:off x="0" y="-2881"/>
            <a:ext cx="6858000" cy="4320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latin typeface="맑은 고딕" panose="020B0503020000020004" pitchFamily="50" charset="-127"/>
            </a:endParaRPr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 hasCustomPrompt="1"/>
          </p:nvPr>
        </p:nvSpPr>
        <p:spPr bwMode="black">
          <a:xfrm>
            <a:off x="288925" y="583320"/>
            <a:ext cx="6423162" cy="341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19" tIns="45710" rIns="91419" bIns="45710" numCol="1" anchor="ctr" anchorCtr="0" compatLnSpc="1">
            <a:prstTxWarp prst="textNoShape">
              <a:avLst/>
            </a:prstTxWarp>
            <a:noAutofit/>
          </a:bodyPr>
          <a:lstStyle>
            <a:lvl1pPr>
              <a:defRPr sz="12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sp>
        <p:nvSpPr>
          <p:cNvPr id="19" name="텍스트 개체 틀 18"/>
          <p:cNvSpPr>
            <a:spLocks noGrp="1"/>
          </p:cNvSpPr>
          <p:nvPr>
            <p:ph type="body" sz="quarter" idx="18"/>
          </p:nvPr>
        </p:nvSpPr>
        <p:spPr>
          <a:xfrm>
            <a:off x="288925" y="925513"/>
            <a:ext cx="6416675" cy="184666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19" tIns="45710" rIns="91419" bIns="45710" numCol="1" rtlCol="0" anchor="t" anchorCtr="0" compatLnSpc="1">
            <a:prstTxWarp prst="textNoShape">
              <a:avLst/>
            </a:prstTxWarp>
            <a:noAutofit/>
          </a:bodyPr>
          <a:lstStyle>
            <a:lvl1pPr>
              <a:defRPr lang="ko-KR" altLang="en-US" sz="1000" b="0" cap="none" dirty="0">
                <a:ln w="3175"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defRPr>
            </a:lvl1pPr>
          </a:lstStyle>
          <a:p>
            <a:pPr lvl="0">
              <a:spcBef>
                <a:spcPct val="0"/>
              </a:spcBef>
              <a:buNone/>
            </a:pPr>
            <a:r>
              <a:rPr lang="ko-KR" altLang="en-US" dirty="0"/>
              <a:t>마스터 텍스트 스타일 편집</a:t>
            </a:r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1736621" y="132736"/>
            <a:ext cx="4824412" cy="145424"/>
          </a:xfrm>
        </p:spPr>
        <p:txBody>
          <a:bodyPr>
            <a:spAutoFit/>
          </a:bodyPr>
          <a:lstStyle>
            <a:lvl1pPr marL="0" indent="0" algn="r">
              <a:buNone/>
              <a:defRPr sz="105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  <p:sp>
        <p:nvSpPr>
          <p:cNvPr id="17" name="Text Box 24"/>
          <p:cNvSpPr txBox="1">
            <a:spLocks noChangeArrowheads="1"/>
          </p:cNvSpPr>
          <p:nvPr userDrawn="1"/>
        </p:nvSpPr>
        <p:spPr bwMode="auto">
          <a:xfrm>
            <a:off x="3146070" y="4951459"/>
            <a:ext cx="564421" cy="1077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lIns="0" tIns="0" rIns="0" bIns="0" anchor="ctr">
            <a:spAutoFit/>
          </a:bodyPr>
          <a:lstStyle>
            <a:lvl1pPr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ctr" latinLnBrk="0"/>
            <a:r>
              <a:rPr lang="en-US" altLang="ko-KR" sz="700" dirty="0">
                <a:solidFill>
                  <a:schemeClr val="bg1"/>
                </a:solidFill>
              </a:rPr>
              <a:t>Ⅱ</a:t>
            </a:r>
            <a:r>
              <a:rPr kumimoji="0" lang="en-US" altLang="ko-KR" sz="700" kern="12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+mn-cs"/>
              </a:rPr>
              <a:t> - </a:t>
            </a:r>
            <a:fld id="{F13EFDC1-FB2D-47A0-BB2F-858FD59799A9}" type="slidenum">
              <a:rPr kumimoji="0" lang="en-US" altLang="ko-KR" sz="700" smtClean="0">
                <a:solidFill>
                  <a:schemeClr val="bg1"/>
                </a:solidFill>
              </a:rPr>
              <a:pPr algn="ctr" latinLnBrk="0"/>
              <a:t>‹#›</a:t>
            </a:fld>
            <a:endParaRPr kumimoji="0" lang="en-US" altLang="ko-KR" sz="700" dirty="0">
              <a:solidFill>
                <a:schemeClr val="bg1"/>
              </a:solidFill>
            </a:endParaRPr>
          </a:p>
        </p:txBody>
      </p:sp>
      <p:sp>
        <p:nvSpPr>
          <p:cNvPr id="20" name="모서리가 둥근 직사각형 19"/>
          <p:cNvSpPr/>
          <p:nvPr userDrawn="1"/>
        </p:nvSpPr>
        <p:spPr bwMode="auto">
          <a:xfrm>
            <a:off x="288925" y="85722"/>
            <a:ext cx="939471" cy="25484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ko-KR" altLang="en-US" spc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  <a:cs typeface="Segoe UI" pitchFamily="34" charset="0"/>
            </a:endParaRPr>
          </a:p>
        </p:txBody>
      </p:sp>
      <p:pic>
        <p:nvPicPr>
          <p:cNvPr id="21" name="그림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714" y="102678"/>
            <a:ext cx="533891" cy="1864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1986949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160">
          <p15:clr>
            <a:srgbClr val="FBAE40"/>
          </p15:clr>
        </p15:guide>
        <p15:guide id="3" orient="horz" pos="373">
          <p15:clr>
            <a:srgbClr val="FBAE40"/>
          </p15:clr>
        </p15:guide>
        <p15:guide id="4" orient="horz" pos="577">
          <p15:clr>
            <a:srgbClr val="FBAE40"/>
          </p15:clr>
        </p15:guide>
        <p15:guide id="5" pos="187">
          <p15:clr>
            <a:srgbClr val="FBAE40"/>
          </p15:clr>
        </p15:guide>
        <p15:guide id="6" pos="4224">
          <p15:clr>
            <a:srgbClr val="FBAE40"/>
          </p15:clr>
        </p15:guide>
        <p15:guide id="7" orient="horz" pos="3094">
          <p15:clr>
            <a:srgbClr val="FBAE40"/>
          </p15:clr>
        </p15:guide>
        <p15:guide id="8" orient="horz" pos="1098">
          <p15:clr>
            <a:srgbClr val="FBAE40"/>
          </p15:clr>
        </p15:guide>
        <p15:guide id="9" orient="horz" pos="2346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13" Type="http://schemas.openxmlformats.org/officeDocument/2006/relationships/slideLayout" Target="../slideLayouts/slideLayout20.xml"/><Relationship Id="rId18" Type="http://schemas.openxmlformats.org/officeDocument/2006/relationships/hyperlink" Target="http://rsit.co.kr/new/" TargetMode="Externa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19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9.xml"/><Relationship Id="rId16" Type="http://schemas.openxmlformats.org/officeDocument/2006/relationships/slideLayout" Target="../slideLayouts/slideLayout23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7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Relationship Id="rId14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92078" y="171451"/>
            <a:ext cx="6272954" cy="113569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2080" y="1085855"/>
            <a:ext cx="6272953" cy="364613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375887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706" r:id="rId2"/>
    <p:sldLayoutId id="2147483666" r:id="rId3"/>
    <p:sldLayoutId id="2147483678" r:id="rId4"/>
    <p:sldLayoutId id="2147483674" r:id="rId5"/>
    <p:sldLayoutId id="2147483695" r:id="rId6"/>
    <p:sldLayoutId id="2147483714" r:id="rId7"/>
  </p:sldLayoutIdLst>
  <p:transition>
    <p:fade/>
  </p:transition>
  <p:txStyles>
    <p:titleStyle>
      <a:lvl1pPr algn="l" defTabSz="686014" rtl="0" eaLnBrk="1" latinLnBrk="0" hangingPunct="1">
        <a:lnSpc>
          <a:spcPct val="90000"/>
        </a:lnSpc>
        <a:spcBef>
          <a:spcPct val="0"/>
        </a:spcBef>
        <a:buNone/>
        <a:defRPr lang="en-US" sz="4100" b="0" kern="1200" cap="none" spc="0" baseline="0" dirty="0" smtClean="0">
          <a:ln w="3175">
            <a:noFill/>
          </a:ln>
          <a:solidFill>
            <a:schemeClr val="bg1"/>
          </a:solidFill>
          <a:effectLst/>
          <a:latin typeface="맑은 고딕" panose="020B0503020000020004" pitchFamily="50" charset="-127"/>
          <a:ea typeface="+mn-ea"/>
          <a:cs typeface="Arial" charset="0"/>
        </a:defRPr>
      </a:lvl1pPr>
    </p:titleStyle>
    <p:bodyStyle>
      <a:lvl1pPr marL="259648" indent="-259648" algn="l" defTabSz="686014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defRPr sz="2400" kern="1200" spc="0">
          <a:solidFill>
            <a:schemeClr val="bg1"/>
          </a:solidFill>
          <a:latin typeface="맑은 고딕" panose="020B0503020000020004" pitchFamily="50" charset="-127"/>
          <a:ea typeface="+mn-ea"/>
          <a:cs typeface="+mn-cs"/>
        </a:defRPr>
      </a:lvl1pPr>
      <a:lvl2pPr marL="472844" indent="-213197" algn="l" defTabSz="686014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tabLst>
          <a:tab pos="472844" algn="l"/>
        </a:tabLst>
        <a:defRPr sz="2100" kern="1200" spc="0">
          <a:solidFill>
            <a:schemeClr val="bg1"/>
          </a:solidFill>
          <a:latin typeface="맑은 고딕" panose="020B0503020000020004" pitchFamily="50" charset="-127"/>
          <a:ea typeface="+mn-ea"/>
          <a:cs typeface="+mn-cs"/>
        </a:defRPr>
      </a:lvl2pPr>
      <a:lvl3pPr marL="686040" indent="-213197" algn="l" defTabSz="686014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defRPr sz="1800" kern="1200" spc="0">
          <a:solidFill>
            <a:schemeClr val="bg1"/>
          </a:solidFill>
          <a:latin typeface="맑은 고딕" panose="020B0503020000020004" pitchFamily="50" charset="-127"/>
          <a:ea typeface="+mn-ea"/>
          <a:cs typeface="+mn-cs"/>
        </a:defRPr>
      </a:lvl3pPr>
      <a:lvl4pPr marL="1112435" indent="-167938" algn="l" defTabSz="686014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tabLst>
          <a:tab pos="686040" algn="l"/>
        </a:tabLst>
        <a:defRPr sz="1500" kern="1200" spc="0">
          <a:solidFill>
            <a:schemeClr val="bg1"/>
          </a:solidFill>
          <a:latin typeface="맑은 고딕" panose="020B0503020000020004" pitchFamily="50" charset="-127"/>
          <a:ea typeface="+mn-ea"/>
          <a:cs typeface="+mn-cs"/>
        </a:defRPr>
      </a:lvl4pPr>
      <a:lvl5pPr marL="1285135" indent="-172702" algn="l" defTabSz="686014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defRPr sz="1500" kern="1200">
          <a:gradFill>
            <a:gsLst>
              <a:gs pos="0">
                <a:schemeClr val="tx1">
                  <a:lumMod val="75000"/>
                  <a:lumOff val="25000"/>
                </a:schemeClr>
              </a:gs>
              <a:gs pos="86000">
                <a:schemeClr val="tx1">
                  <a:lumMod val="75000"/>
                  <a:lumOff val="25000"/>
                </a:schemeClr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1886536" indent="-171504" algn="l" defTabSz="686014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9540" indent="-171504" algn="l" defTabSz="686014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2548" indent="-171504" algn="l" defTabSz="686014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5554" indent="-171504" algn="l" defTabSz="686014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6014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3007" algn="l" defTabSz="686014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6014" algn="l" defTabSz="686014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9018" algn="l" defTabSz="686014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2026" algn="l" defTabSz="686014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5032" algn="l" defTabSz="686014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8038" algn="l" defTabSz="686014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1044" algn="l" defTabSz="686014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4051" algn="l" defTabSz="686014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92078" y="171451"/>
            <a:ext cx="6272954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2079" y="772992"/>
            <a:ext cx="6272953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endParaRPr lang="en-US" dirty="0"/>
          </a:p>
        </p:txBody>
      </p:sp>
      <p:sp>
        <p:nvSpPr>
          <p:cNvPr id="6" name="Rectangle 3"/>
          <p:cNvSpPr/>
          <p:nvPr userDrawn="1"/>
        </p:nvSpPr>
        <p:spPr bwMode="auto">
          <a:xfrm>
            <a:off x="0" y="4882274"/>
            <a:ext cx="6858000" cy="261226"/>
          </a:xfrm>
          <a:prstGeom prst="rect">
            <a:avLst/>
          </a:prstGeom>
          <a:solidFill>
            <a:srgbClr val="00B33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53" fontAlgn="base">
              <a:spcBef>
                <a:spcPct val="0"/>
              </a:spcBef>
              <a:spcAft>
                <a:spcPct val="0"/>
              </a:spcAft>
            </a:pPr>
            <a:endParaRPr lang="ru-RU" sz="1800" spc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맑은 고딕" panose="020B0503020000020004" pitchFamily="50" charset="-127"/>
              <a:cs typeface="Segoe UI" pitchFamily="34" charset="0"/>
            </a:endParaRPr>
          </a:p>
        </p:txBody>
      </p:sp>
      <p:pic>
        <p:nvPicPr>
          <p:cNvPr id="7" name="Picture 2" descr="RSIT">
            <a:hlinkClick r:id="rId18"/>
          </p:cNvPr>
          <p:cNvPicPr>
            <a:picLocks noChangeAspect="1" noChangeArrowheads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2341" y="4940693"/>
            <a:ext cx="313942" cy="141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4"/>
          <p:cNvPicPr>
            <a:picLocks noChangeAspect="1"/>
          </p:cNvPicPr>
          <p:nvPr userDrawn="1"/>
        </p:nvPicPr>
        <p:blipFill>
          <a:blip r:embed="rId20"/>
          <a:stretch>
            <a:fillRect/>
          </a:stretch>
        </p:blipFill>
        <p:spPr>
          <a:xfrm>
            <a:off x="6346195" y="4976826"/>
            <a:ext cx="391893" cy="69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9025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6" r:id="rId9"/>
    <p:sldLayoutId id="2147483717" r:id="rId10"/>
    <p:sldLayoutId id="2147483718" r:id="rId11"/>
    <p:sldLayoutId id="2147483719" r:id="rId12"/>
    <p:sldLayoutId id="2147483720" r:id="rId13"/>
    <p:sldLayoutId id="2147483721" r:id="rId14"/>
    <p:sldLayoutId id="2147483722" r:id="rId15"/>
    <p:sldLayoutId id="2147483723" r:id="rId16"/>
  </p:sldLayoutIdLst>
  <p:transition>
    <p:fade/>
  </p:transition>
  <p:hf hdr="0" ftr="0" dt="0"/>
  <p:txStyles>
    <p:titleStyle>
      <a:lvl1pPr algn="l" defTabSz="686014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0" baseline="0" dirty="0" smtClean="0">
          <a:ln w="3175">
            <a:noFill/>
          </a:ln>
          <a:solidFill>
            <a:srgbClr val="00B336"/>
          </a:solidFill>
          <a:effectLst/>
          <a:latin typeface="맑은 고딕" panose="020B0503020000020004" pitchFamily="50" charset="-127"/>
          <a:ea typeface="+mn-ea"/>
          <a:cs typeface="Arial" charset="0"/>
        </a:defRPr>
      </a:lvl1pPr>
    </p:titleStyle>
    <p:bodyStyle>
      <a:lvl1pPr marL="271451" indent="-271451" algn="l" defTabSz="686014" rtl="0" eaLnBrk="1" latinLnBrk="0" hangingPunct="1">
        <a:lnSpc>
          <a:spcPct val="100000"/>
        </a:lnSpc>
        <a:spcBef>
          <a:spcPts val="0"/>
        </a:spcBef>
        <a:buSzPct val="90000"/>
        <a:buFont typeface="Arial" pitchFamily="34" charset="0"/>
        <a:buChar char="•"/>
        <a:defRPr sz="1800" kern="1200" spc="0" baseline="0">
          <a:solidFill>
            <a:schemeClr val="tx1">
              <a:lumMod val="50000"/>
              <a:lumOff val="50000"/>
            </a:schemeClr>
          </a:solidFill>
          <a:latin typeface="맑은 고딕" panose="020B0503020000020004" pitchFamily="50" charset="-127"/>
          <a:ea typeface="+mn-ea"/>
          <a:cs typeface="+mn-cs"/>
        </a:defRPr>
      </a:lvl1pPr>
      <a:lvl2pPr marL="266687" indent="-266687" algn="l" defTabSz="686014" rtl="0" eaLnBrk="1" latinLnBrk="0" hangingPunct="1">
        <a:lnSpc>
          <a:spcPct val="100000"/>
        </a:lnSpc>
        <a:spcBef>
          <a:spcPts val="0"/>
        </a:spcBef>
        <a:buClr>
          <a:schemeClr val="tx1">
            <a:lumMod val="50000"/>
            <a:lumOff val="50000"/>
          </a:schemeClr>
        </a:buClr>
        <a:buSzPct val="90000"/>
        <a:buFont typeface="Arial" pitchFamily="34" charset="0"/>
        <a:buChar char="•"/>
        <a:tabLst/>
        <a:defRPr sz="2000" kern="1200" spc="0" baseline="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2pPr>
      <a:lvl3pPr marL="686040" indent="-213197" algn="l" defTabSz="686014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defRPr sz="1800" kern="1200" spc="0" baseline="0"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bg1">
                  <a:lumMod val="50000"/>
                </a:schemeClr>
              </a:gs>
            </a:gsLst>
            <a:lin ang="16200000" scaled="0"/>
            <a:tileRect/>
          </a:gradFill>
          <a:latin typeface="+mn-lt"/>
          <a:ea typeface="+mn-ea"/>
          <a:cs typeface="+mn-cs"/>
        </a:defRPr>
      </a:lvl3pPr>
      <a:lvl4pPr marL="1112435" indent="-167938" algn="l" defTabSz="686014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tabLst>
          <a:tab pos="686040" algn="l"/>
        </a:tabLst>
        <a:defRPr sz="1400" kern="1200" spc="0"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bg1">
                  <a:lumMod val="50000"/>
                </a:schemeClr>
              </a:gs>
            </a:gsLst>
            <a:lin ang="16200000" scaled="0"/>
            <a:tileRect/>
          </a:gradFill>
          <a:latin typeface="+mn-lt"/>
          <a:ea typeface="+mn-ea"/>
          <a:cs typeface="+mn-cs"/>
        </a:defRPr>
      </a:lvl4pPr>
      <a:lvl5pPr marL="1285135" indent="-172702" algn="l" defTabSz="686014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defRPr sz="1800" kern="1200">
          <a:gradFill flip="none" rotWithShape="1">
            <a:gsLst>
              <a:gs pos="0">
                <a:schemeClr val="tx1">
                  <a:lumMod val="65000"/>
                  <a:lumOff val="35000"/>
                </a:schemeClr>
              </a:gs>
              <a:gs pos="86000">
                <a:schemeClr val="tx1">
                  <a:lumMod val="75000"/>
                  <a:lumOff val="2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atin typeface="+mn-lt"/>
          <a:ea typeface="+mn-ea"/>
          <a:cs typeface="+mn-cs"/>
        </a:defRPr>
      </a:lvl5pPr>
      <a:lvl6pPr marL="1886536" indent="-171504" algn="l" defTabSz="686014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9540" indent="-171504" algn="l" defTabSz="686014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2548" indent="-171504" algn="l" defTabSz="686014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5554" indent="-171504" algn="l" defTabSz="686014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6014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3007" algn="l" defTabSz="686014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6014" algn="l" defTabSz="686014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9018" algn="l" defTabSz="686014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2026" algn="l" defTabSz="686014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5032" algn="l" defTabSz="686014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8038" algn="l" defTabSz="686014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1044" algn="l" defTabSz="686014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4051" algn="l" defTabSz="686014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3" Type="http://schemas.openxmlformats.org/officeDocument/2006/relationships/image" Target="../media/image17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17" Type="http://schemas.openxmlformats.org/officeDocument/2006/relationships/image" Target="../media/image40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39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5" Type="http://schemas.openxmlformats.org/officeDocument/2006/relationships/image" Target="../media/image38.png"/><Relationship Id="rId10" Type="http://schemas.openxmlformats.org/officeDocument/2006/relationships/image" Target="../media/image33.png"/><Relationship Id="rId4" Type="http://schemas.openxmlformats.org/officeDocument/2006/relationships/image" Target="../media/image26.png"/><Relationship Id="rId9" Type="http://schemas.openxmlformats.org/officeDocument/2006/relationships/image" Target="../media/image32.png"/><Relationship Id="rId14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17.png"/><Relationship Id="rId7" Type="http://schemas.openxmlformats.org/officeDocument/2006/relationships/image" Target="../media/image42.png"/><Relationship Id="rId12" Type="http://schemas.openxmlformats.org/officeDocument/2006/relationships/image" Target="../media/image4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5" Type="http://schemas.openxmlformats.org/officeDocument/2006/relationships/image" Target="../media/image26.png"/><Relationship Id="rId10" Type="http://schemas.openxmlformats.org/officeDocument/2006/relationships/image" Target="../media/image45.png"/><Relationship Id="rId4" Type="http://schemas.openxmlformats.org/officeDocument/2006/relationships/image" Target="../media/image25.png"/><Relationship Id="rId9" Type="http://schemas.openxmlformats.org/officeDocument/2006/relationships/image" Target="../media/image4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4.png"/><Relationship Id="rId18" Type="http://schemas.openxmlformats.org/officeDocument/2006/relationships/image" Target="../media/image19.png"/><Relationship Id="rId3" Type="http://schemas.openxmlformats.org/officeDocument/2006/relationships/image" Target="../media/image48.png"/><Relationship Id="rId7" Type="http://schemas.microsoft.com/office/2007/relationships/hdphoto" Target="../media/hdphoto1.wdp"/><Relationship Id="rId12" Type="http://schemas.microsoft.com/office/2007/relationships/hdphoto" Target="../media/hdphoto2.wdp"/><Relationship Id="rId17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6" Type="http://schemas.microsoft.com/office/2007/relationships/hdphoto" Target="../media/hdphoto4.wdp"/><Relationship Id="rId20" Type="http://schemas.openxmlformats.org/officeDocument/2006/relationships/image" Target="../media/image56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9.png"/><Relationship Id="rId11" Type="http://schemas.openxmlformats.org/officeDocument/2006/relationships/image" Target="../media/image53.png"/><Relationship Id="rId5" Type="http://schemas.openxmlformats.org/officeDocument/2006/relationships/image" Target="../media/image25.png"/><Relationship Id="rId15" Type="http://schemas.openxmlformats.org/officeDocument/2006/relationships/image" Target="../media/image55.png"/><Relationship Id="rId10" Type="http://schemas.openxmlformats.org/officeDocument/2006/relationships/image" Target="../media/image52.png"/><Relationship Id="rId19" Type="http://schemas.openxmlformats.org/officeDocument/2006/relationships/image" Target="../media/image20.png"/><Relationship Id="rId4" Type="http://schemas.openxmlformats.org/officeDocument/2006/relationships/image" Target="../media/image17.png"/><Relationship Id="rId9" Type="http://schemas.openxmlformats.org/officeDocument/2006/relationships/image" Target="../media/image51.png"/><Relationship Id="rId14" Type="http://schemas.microsoft.com/office/2007/relationships/hdphoto" Target="../media/hdphoto3.wdp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7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Relationship Id="rId9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4" Type="http://schemas.openxmlformats.org/officeDocument/2006/relationships/chart" Target="../charts/char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rsit.co.kr/new/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0.pn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73.png"/><Relationship Id="rId3" Type="http://schemas.openxmlformats.org/officeDocument/2006/relationships/image" Target="../media/image64.emf"/><Relationship Id="rId7" Type="http://schemas.openxmlformats.org/officeDocument/2006/relationships/image" Target="../media/image68.png"/><Relationship Id="rId12" Type="http://schemas.openxmlformats.org/officeDocument/2006/relationships/image" Target="../media/image7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7.emf"/><Relationship Id="rId11" Type="http://schemas.openxmlformats.org/officeDocument/2006/relationships/image" Target="../media/image71.emf"/><Relationship Id="rId5" Type="http://schemas.openxmlformats.org/officeDocument/2006/relationships/image" Target="../media/image66.emf"/><Relationship Id="rId15" Type="http://schemas.openxmlformats.org/officeDocument/2006/relationships/image" Target="../media/image75.emf"/><Relationship Id="rId10" Type="http://schemas.openxmlformats.org/officeDocument/2006/relationships/image" Target="../media/image70.emf"/><Relationship Id="rId4" Type="http://schemas.openxmlformats.org/officeDocument/2006/relationships/image" Target="../media/image65.png"/><Relationship Id="rId9" Type="http://schemas.openxmlformats.org/officeDocument/2006/relationships/image" Target="../media/image69.emf"/><Relationship Id="rId14" Type="http://schemas.openxmlformats.org/officeDocument/2006/relationships/image" Target="../media/image7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8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8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86.png"/><Relationship Id="rId7" Type="http://schemas.openxmlformats.org/officeDocument/2006/relationships/image" Target="../media/image9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9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01.jpe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image" Target="../media/image102.png"/><Relationship Id="rId7" Type="http://schemas.openxmlformats.org/officeDocument/2006/relationships/image" Target="../media/image10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74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image" Target="../media/image107.pn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4.png"/><Relationship Id="rId5" Type="http://schemas.openxmlformats.org/officeDocument/2006/relationships/image" Target="../media/image109.png"/><Relationship Id="rId4" Type="http://schemas.openxmlformats.org/officeDocument/2006/relationships/image" Target="../media/image108.png"/><Relationship Id="rId9" Type="http://schemas.openxmlformats.org/officeDocument/2006/relationships/image" Target="../media/image5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3" Type="http://schemas.openxmlformats.org/officeDocument/2006/relationships/image" Target="../media/image112.emf"/><Relationship Id="rId7" Type="http://schemas.openxmlformats.org/officeDocument/2006/relationships/image" Target="../media/image116.png"/><Relationship Id="rId12" Type="http://schemas.openxmlformats.org/officeDocument/2006/relationships/image" Target="../media/image12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15.png"/><Relationship Id="rId11" Type="http://schemas.openxmlformats.org/officeDocument/2006/relationships/image" Target="../media/image120.emf"/><Relationship Id="rId5" Type="http://schemas.openxmlformats.org/officeDocument/2006/relationships/image" Target="../media/image114.png"/><Relationship Id="rId10" Type="http://schemas.openxmlformats.org/officeDocument/2006/relationships/image" Target="../media/image119.png"/><Relationship Id="rId4" Type="http://schemas.openxmlformats.org/officeDocument/2006/relationships/image" Target="../media/image113.emf"/><Relationship Id="rId9" Type="http://schemas.openxmlformats.org/officeDocument/2006/relationships/image" Target="../media/image118.e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3.png"/><Relationship Id="rId5" Type="http://schemas.openxmlformats.org/officeDocument/2006/relationships/image" Target="../media/image104.png"/><Relationship Id="rId4" Type="http://schemas.openxmlformats.org/officeDocument/2006/relationships/image" Target="../media/image10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0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0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0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0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9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0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1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17.png"/><Relationship Id="rId9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47138" y="1823853"/>
            <a:ext cx="6026768" cy="747897"/>
          </a:xfrm>
        </p:spPr>
        <p:txBody>
          <a:bodyPr/>
          <a:lstStyle/>
          <a:p>
            <a:pPr latinLnBrk="1">
              <a:defRPr/>
            </a:pPr>
            <a:r>
              <a:rPr lang="ko-KR" altLang="ko-KR" sz="2400" b="1" dirty="0" err="1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미래에셋자산운용</a:t>
            </a:r>
            <a:endParaRPr lang="en-US" altLang="ko-KR" sz="2400" b="1" dirty="0">
              <a:latin typeface="맑은 고딕" panose="020B0503020000020004" pitchFamily="50" charset="-127"/>
              <a:ea typeface="맑은 고딕" panose="020B0503020000020004" pitchFamily="50" charset="-127"/>
              <a:cs typeface="Malgun Gothic Semilight" panose="020B0502040204020203" pitchFamily="50" charset="-127"/>
            </a:endParaRPr>
          </a:p>
          <a:p>
            <a:pPr latinLnBrk="1">
              <a:defRPr/>
            </a:pPr>
            <a:r>
              <a:rPr lang="ko-KR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업무용 단말 백업시스템 도입</a:t>
            </a: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 </a:t>
            </a:r>
            <a:r>
              <a:rPr lang="ko-KR" altLang="en-US" sz="2400" b="1" spc="-150" dirty="0">
                <a:ln w="11430">
                  <a:noFill/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사업 제안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347138" y="3194381"/>
            <a:ext cx="1121741" cy="224446"/>
          </a:xfrm>
          <a:prstGeom prst="rect">
            <a:avLst/>
          </a:prstGeom>
          <a:solidFill>
            <a:srgbClr val="0076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 i="0" dirty="0">
                <a:latin typeface="맑은 고딕" panose="020B0503020000020004" pitchFamily="50" charset="-127"/>
              </a:rPr>
              <a:t>2019.06</a:t>
            </a:r>
            <a:endParaRPr lang="ko-KR" altLang="en-US" sz="1200" b="1" i="0" dirty="0"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94614733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양쪽 모서리가 둥근 사각형 84">
            <a:extLst>
              <a:ext uri="{FF2B5EF4-FFF2-40B4-BE49-F238E27FC236}">
                <a16:creationId xmlns:a16="http://schemas.microsoft.com/office/drawing/2014/main" id="{2E2D3F0A-DF8F-468F-AC28-2F29F7BCD75B}"/>
              </a:ext>
            </a:extLst>
          </p:cNvPr>
          <p:cNvSpPr/>
          <p:nvPr/>
        </p:nvSpPr>
        <p:spPr>
          <a:xfrm>
            <a:off x="3537671" y="2028244"/>
            <a:ext cx="3012643" cy="2732443"/>
          </a:xfrm>
          <a:prstGeom prst="round2SameRect">
            <a:avLst>
              <a:gd name="adj1" fmla="val 0"/>
              <a:gd name="adj2" fmla="val 0"/>
            </a:avLst>
          </a:prstGeom>
          <a:gradFill>
            <a:gsLst>
              <a:gs pos="82000">
                <a:sysClr val="window" lastClr="FFFFFF"/>
              </a:gs>
              <a:gs pos="100000">
                <a:sysClr val="window" lastClr="FFFFFF">
                  <a:lumMod val="95000"/>
                </a:sysClr>
              </a:gs>
            </a:gsLst>
            <a:lin ang="5400000" scaled="0"/>
          </a:gradFill>
          <a:ln w="6350" cap="flat" cmpd="sng" algn="ctr">
            <a:solidFill>
              <a:sysClr val="window" lastClr="FFFFFF">
                <a:lumMod val="85000"/>
              </a:sysClr>
            </a:solidFill>
            <a:prstDash val="solid"/>
          </a:ln>
          <a:effectLst>
            <a:outerShdw dist="12700" dir="5400000" algn="t" rotWithShape="0">
              <a:sysClr val="windowText" lastClr="000000">
                <a:lumMod val="75000"/>
                <a:lumOff val="25000"/>
                <a:alpha val="20000"/>
              </a:sysClr>
            </a:outerShdw>
          </a:effectLst>
        </p:spPr>
        <p:txBody>
          <a:bodyPr lIns="90000" tIns="108000" rIns="90000" bIns="0" rtlCol="0" anchor="t" anchorCtr="0"/>
          <a:lstStyle/>
          <a:p>
            <a:pPr marL="95250" lvl="1" indent="-95250" eaLnBrk="0" fontAlgn="base" latinLnBrk="0" hangingPunct="0">
              <a:spcAft>
                <a:spcPts val="240"/>
              </a:spcAft>
              <a:buSzPct val="100000"/>
              <a:buFont typeface="Wingdings" pitchFamily="2" charset="2"/>
              <a:buChar char="§"/>
              <a:defRPr/>
            </a:pPr>
            <a:endParaRPr lang="en-US" altLang="ko-KR" sz="800" kern="0" dirty="0" err="1">
              <a:gradFill>
                <a:gsLst>
                  <a:gs pos="0">
                    <a:prstClr val="black">
                      <a:lumMod val="85000"/>
                      <a:lumOff val="15000"/>
                    </a:prstClr>
                  </a:gs>
                  <a:gs pos="100000">
                    <a:prstClr val="black">
                      <a:lumMod val="85000"/>
                      <a:lumOff val="15000"/>
                    </a:prstClr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2" name="양쪽 모서리가 둥근 사각형 85">
            <a:extLst>
              <a:ext uri="{FF2B5EF4-FFF2-40B4-BE49-F238E27FC236}">
                <a16:creationId xmlns:a16="http://schemas.microsoft.com/office/drawing/2014/main" id="{374AB45E-F32E-4330-91CD-BE7094C4AFAE}"/>
              </a:ext>
            </a:extLst>
          </p:cNvPr>
          <p:cNvSpPr/>
          <p:nvPr/>
        </p:nvSpPr>
        <p:spPr>
          <a:xfrm>
            <a:off x="3538408" y="2025775"/>
            <a:ext cx="3011169" cy="219172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1">
              <a:lumMod val="95000"/>
            </a:schemeClr>
          </a:solidFill>
          <a:ln w="6350" cap="flat" cmpd="sng" algn="ctr">
            <a:noFill/>
            <a:prstDash val="solid"/>
          </a:ln>
          <a:effectLst/>
        </p:spPr>
        <p:txBody>
          <a:bodyPr lIns="0" tIns="0" rIns="0" bIns="0" rtlCol="0" anchor="ctr" anchorCtr="0"/>
          <a:lstStyle/>
          <a:p>
            <a:pPr marL="898525" indent="-898525" algn="ctr" defTabSz="995690" fontAlgn="base">
              <a:spcAft>
                <a:spcPts val="240"/>
              </a:spcAft>
              <a:defRPr/>
            </a:pPr>
            <a:r>
              <a:rPr lang="ko-KR" altLang="en-US" sz="800" b="1" kern="0" spc="-30" dirty="0" err="1">
                <a:ln>
                  <a:solidFill>
                    <a:srgbClr val="DE2F51">
                      <a:alpha val="0"/>
                    </a:srgb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클라우드</a:t>
            </a:r>
            <a:r>
              <a:rPr lang="ko-KR" altLang="en-US" sz="800" b="1" kern="0" spc="-30" dirty="0">
                <a:ln>
                  <a:solidFill>
                    <a:srgbClr val="DE2F51">
                      <a:alpha val="0"/>
                    </a:srgb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 전환 가속화</a:t>
            </a:r>
          </a:p>
        </p:txBody>
      </p:sp>
      <p:sp>
        <p:nvSpPr>
          <p:cNvPr id="65" name="Text Box 56">
            <a:extLst>
              <a:ext uri="{FF2B5EF4-FFF2-40B4-BE49-F238E27FC236}">
                <a16:creationId xmlns:a16="http://schemas.microsoft.com/office/drawing/2014/main" id="{1BB375A9-C1B2-4B0F-9A31-506C4D3904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82750" y="2269166"/>
            <a:ext cx="1522484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969696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algn="l" eaLnBrk="0" hangingPunct="0">
              <a:spcBef>
                <a:spcPct val="0"/>
              </a:spcBef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1028700" indent="-457200" algn="l" eaLnBrk="0" hangingPunct="0">
              <a:spcBef>
                <a:spcPct val="0"/>
              </a:spcBef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676400" indent="-457200" algn="l" eaLnBrk="0" hangingPunct="0">
              <a:spcBef>
                <a:spcPct val="0"/>
              </a:spcBef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2324100" indent="-457200" algn="l" eaLnBrk="0" hangingPunct="0">
              <a:spcBef>
                <a:spcPct val="0"/>
              </a:spcBef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971800" indent="-457200" algn="l" eaLnBrk="0" hangingPunct="0">
              <a:spcBef>
                <a:spcPct val="0"/>
              </a:spcBef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34290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38862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43434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48006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defTabSz="995690" eaLnBrk="1" fontAlgn="t" hangingPunct="1">
              <a:spcAft>
                <a:spcPts val="200"/>
              </a:spcAft>
            </a:pPr>
            <a:r>
              <a:rPr lang="ko-KR" altLang="en-US" sz="800" spc="-30" dirty="0" err="1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퍼블릭</a:t>
            </a:r>
            <a:r>
              <a:rPr lang="ko-KR" altLang="en-US" sz="800" spc="-3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및 </a:t>
            </a:r>
            <a:r>
              <a:rPr lang="ko-KR" altLang="en-US" sz="800" spc="-30" dirty="0" err="1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프라이빗</a:t>
            </a:r>
            <a:r>
              <a:rPr lang="ko-KR" altLang="en-US" sz="800" spc="-3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800" spc="-30" dirty="0" err="1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클라우드</a:t>
            </a:r>
            <a:r>
              <a:rPr lang="ko-KR" altLang="en-US" sz="800" spc="-3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전환</a:t>
            </a:r>
          </a:p>
        </p:txBody>
      </p:sp>
      <p:sp>
        <p:nvSpPr>
          <p:cNvPr id="67" name="Text Box 56">
            <a:extLst>
              <a:ext uri="{FF2B5EF4-FFF2-40B4-BE49-F238E27FC236}">
                <a16:creationId xmlns:a16="http://schemas.microsoft.com/office/drawing/2014/main" id="{22995D20-147C-4302-9851-D1129FDA8B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1769" y="2480717"/>
            <a:ext cx="2324447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969696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algn="l" eaLnBrk="0" hangingPunct="0">
              <a:spcBef>
                <a:spcPct val="0"/>
              </a:spcBef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1028700" indent="-457200" algn="l" eaLnBrk="0" hangingPunct="0">
              <a:spcBef>
                <a:spcPct val="0"/>
              </a:spcBef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676400" indent="-457200" algn="l" eaLnBrk="0" hangingPunct="0">
              <a:spcBef>
                <a:spcPct val="0"/>
              </a:spcBef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2324100" indent="-457200" algn="l" eaLnBrk="0" hangingPunct="0">
              <a:spcBef>
                <a:spcPct val="0"/>
              </a:spcBef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971800" indent="-457200" algn="l" eaLnBrk="0" hangingPunct="0">
              <a:spcBef>
                <a:spcPct val="0"/>
              </a:spcBef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34290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38862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43434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48006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defTabSz="995690" eaLnBrk="1" fontAlgn="t" hangingPunct="1">
              <a:spcAft>
                <a:spcPts val="200"/>
              </a:spcAft>
            </a:pPr>
            <a:r>
              <a:rPr lang="ko-KR" altLang="en-US" sz="800" spc="-3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다양한 </a:t>
            </a:r>
            <a:r>
              <a:rPr lang="ko-KR" altLang="en-US" sz="800" spc="-30" dirty="0" err="1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퍼블릭</a:t>
            </a:r>
            <a:r>
              <a:rPr lang="ko-KR" altLang="en-US" sz="800" spc="-3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800" spc="-30" dirty="0" err="1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클라우드</a:t>
            </a:r>
            <a:r>
              <a:rPr lang="ko-KR" altLang="en-US" sz="800" spc="-3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지원 및 손쉬운 </a:t>
            </a:r>
            <a:r>
              <a:rPr lang="ko-KR" altLang="en-US" sz="800" spc="-30" dirty="0" err="1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프라이빗</a:t>
            </a:r>
            <a:r>
              <a:rPr lang="ko-KR" altLang="en-US" sz="800" spc="-3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800" spc="-30" dirty="0" err="1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클라우드</a:t>
            </a:r>
            <a:r>
              <a:rPr lang="ko-KR" altLang="en-US" sz="800" spc="-3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환경 전환 지원</a:t>
            </a:r>
          </a:p>
        </p:txBody>
      </p:sp>
      <p:sp>
        <p:nvSpPr>
          <p:cNvPr id="86" name="모서리가 둥근 직사각형 5">
            <a:extLst>
              <a:ext uri="{FF2B5EF4-FFF2-40B4-BE49-F238E27FC236}">
                <a16:creationId xmlns:a16="http://schemas.microsoft.com/office/drawing/2014/main" id="{D1BB44D2-19A5-452D-B739-42B7A1B4F281}"/>
              </a:ext>
            </a:extLst>
          </p:cNvPr>
          <p:cNvSpPr/>
          <p:nvPr/>
        </p:nvSpPr>
        <p:spPr>
          <a:xfrm>
            <a:off x="414352" y="2054433"/>
            <a:ext cx="421154" cy="148951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25400" cap="flat" cmpd="sng" algn="ctr">
            <a:noFill/>
            <a:prstDash val="solid"/>
          </a:ln>
          <a:effectLst>
            <a:outerShdw blurRad="25400" dist="25400" dir="2700000" algn="tl" rotWithShape="0">
              <a:prstClr val="black">
                <a:alpha val="40000"/>
              </a:prstClr>
            </a:outerShdw>
          </a:effectLst>
        </p:spPr>
        <p:txBody>
          <a:bodyPr lIns="0" tIns="36000" rIns="0" bIns="0" rtlCol="0" anchor="ctr"/>
          <a:lstStyle/>
          <a:p>
            <a:pPr algn="ctr" defTabSz="995690" fontAlgn="t" latinLnBrk="0">
              <a:spcBef>
                <a:spcPct val="0"/>
              </a:spcBef>
              <a:spcAft>
                <a:spcPts val="200"/>
              </a:spcAft>
              <a:defRPr/>
            </a:pPr>
            <a:r>
              <a:rPr kumimoji="1" lang="ko-KR" altLang="en-US" sz="800" kern="0" spc="-3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단계</a:t>
            </a:r>
            <a:r>
              <a:rPr kumimoji="1" lang="en-US" altLang="ko-KR" sz="800" kern="0" spc="-3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01</a:t>
            </a:r>
            <a:endParaRPr kumimoji="1" lang="ko-KR" altLang="en-US" sz="800" kern="0" spc="-30" dirty="0">
              <a:ln>
                <a:solidFill>
                  <a:srgbClr val="C00000">
                    <a:alpha val="0"/>
                  </a:srgbClr>
                </a:solidFill>
              </a:ln>
              <a:solidFill>
                <a:srgbClr val="00206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사업추진 방향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>
          <a:xfrm>
            <a:off x="1736621" y="132736"/>
            <a:ext cx="4824412" cy="161583"/>
          </a:xfrm>
        </p:spPr>
        <p:txBody>
          <a:bodyPr/>
          <a:lstStyle/>
          <a:p>
            <a:r>
              <a:rPr lang="en-US" altLang="ko-KR" dirty="0">
                <a:latin typeface="+mn-ea"/>
                <a:cs typeface="Arial" panose="020B0604020202020204" pitchFamily="34" charset="0"/>
              </a:rPr>
              <a:t>Ⅰ</a:t>
            </a:r>
            <a:r>
              <a:rPr lang="ko-KR" altLang="en-US" dirty="0">
                <a:latin typeface="+mn-ea"/>
                <a:cs typeface="Arial" panose="020B0604020202020204" pitchFamily="34" charset="0"/>
              </a:rPr>
              <a:t> 제안 개요</a:t>
            </a:r>
            <a:endParaRPr lang="ko-KR" altLang="en-US" dirty="0"/>
          </a:p>
        </p:txBody>
      </p:sp>
      <p:grpSp>
        <p:nvGrpSpPr>
          <p:cNvPr id="8" name="그룹 7"/>
          <p:cNvGrpSpPr/>
          <p:nvPr/>
        </p:nvGrpSpPr>
        <p:grpSpPr>
          <a:xfrm>
            <a:off x="313269" y="915988"/>
            <a:ext cx="6273228" cy="251999"/>
            <a:chOff x="313269" y="1590794"/>
            <a:chExt cx="6273228" cy="251999"/>
          </a:xfrm>
        </p:grpSpPr>
        <p:sp>
          <p:nvSpPr>
            <p:cNvPr id="9" name="모서리가 둥근 직사각형 96">
              <a:extLst>
                <a:ext uri="{FF2B5EF4-FFF2-40B4-BE49-F238E27FC236}">
                  <a16:creationId xmlns:a16="http://schemas.microsoft.com/office/drawing/2014/main" id="{BF544A95-378B-4E1F-8929-D5A53A6882DB}"/>
                </a:ext>
              </a:extLst>
            </p:cNvPr>
            <p:cNvSpPr/>
            <p:nvPr/>
          </p:nvSpPr>
          <p:spPr>
            <a:xfrm>
              <a:off x="313269" y="1590794"/>
              <a:ext cx="6273228" cy="251999"/>
            </a:xfrm>
            <a:prstGeom prst="roundRect">
              <a:avLst>
                <a:gd name="adj" fmla="val 18549"/>
              </a:avLst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</a:schemeClr>
                </a:gs>
                <a:gs pos="50000">
                  <a:schemeClr val="accent1">
                    <a:lumMod val="20000"/>
                    <a:lumOff val="80000"/>
                  </a:schemeClr>
                </a:gs>
                <a:gs pos="100000">
                  <a:schemeClr val="bg1"/>
                </a:gs>
              </a:gsLst>
              <a:lin ang="0" scaled="1"/>
              <a:tileRect/>
            </a:gradFill>
            <a:ln>
              <a:noFill/>
            </a:ln>
            <a:effectLst>
              <a:outerShdw dist="38100" dir="10800000" algn="r" rotWithShape="0">
                <a:srgbClr val="00B235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050" dirty="0">
                  <a:solidFill>
                    <a:prstClr val="whit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        </a:t>
              </a:r>
              <a:endParaRPr lang="ko-KR" altLang="en-US" sz="1050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" name="Rectangle 4">
              <a:extLst>
                <a:ext uri="{FF2B5EF4-FFF2-40B4-BE49-F238E27FC236}">
                  <a16:creationId xmlns:a16="http://schemas.microsoft.com/office/drawing/2014/main" id="{DB54C79A-0A17-4D6C-9CD4-526DA1D596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1322" y="1632080"/>
              <a:ext cx="1389804" cy="15388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 lIns="0" tIns="0" rIns="0" bIns="0" anchor="ctr">
              <a:spAutoFit/>
            </a:bodyPr>
            <a:lstStyle/>
            <a:p>
              <a:r>
                <a:rPr lang="en-US" altLang="ko-KR" sz="10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3.2 </a:t>
              </a:r>
              <a:r>
                <a:rPr lang="ko-KR" altLang="en-US" sz="10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사업추진 전략</a:t>
              </a:r>
              <a:r>
                <a:rPr lang="en-US" altLang="ko-KR" sz="10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(</a:t>
              </a:r>
              <a:r>
                <a:rPr lang="ko-KR" altLang="en-US" sz="10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계속</a:t>
              </a:r>
              <a:r>
                <a:rPr lang="en-US" altLang="ko-KR" sz="10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  <a:endPara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60" name="양쪽 모서리가 둥근 사각형 65">
            <a:extLst>
              <a:ext uri="{FF2B5EF4-FFF2-40B4-BE49-F238E27FC236}">
                <a16:creationId xmlns:a16="http://schemas.microsoft.com/office/drawing/2014/main" id="{9F3C4E61-7184-4052-BB5C-8E8EE1265C9A}"/>
              </a:ext>
            </a:extLst>
          </p:cNvPr>
          <p:cNvSpPr/>
          <p:nvPr/>
        </p:nvSpPr>
        <p:spPr>
          <a:xfrm>
            <a:off x="621141" y="1595493"/>
            <a:ext cx="5928436" cy="212454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00B336"/>
          </a:solidFill>
          <a:ln w="6350" cap="flat" cmpd="sng" algn="ctr">
            <a:noFill/>
            <a:prstDash val="solid"/>
          </a:ln>
          <a:effectLst/>
        </p:spPr>
        <p:txBody>
          <a:bodyPr lIns="0" tIns="0" rIns="0" bIns="0" rtlCol="0" anchor="ctr" anchorCtr="0"/>
          <a:lstStyle/>
          <a:p>
            <a:pPr marL="355600" indent="-9525" defTabSz="995690" fontAlgn="base" latinLnBrk="0">
              <a:spcAft>
                <a:spcPts val="240"/>
              </a:spcAft>
              <a:defRPr/>
            </a:pPr>
            <a:r>
              <a:rPr lang="ko-KR" altLang="en-US" sz="900" b="1" kern="0" spc="-30" dirty="0">
                <a:ln>
                  <a:solidFill>
                    <a:srgbClr val="DE2F51">
                      <a:alpha val="0"/>
                    </a:srgbClr>
                  </a:solidFill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미래의 백업 환경까지 수용할 수 있는 아키텍처 제품</a:t>
            </a:r>
          </a:p>
        </p:txBody>
      </p:sp>
      <p:sp>
        <p:nvSpPr>
          <p:cNvPr id="64" name="모서리가 둥근 직사각형 86">
            <a:extLst>
              <a:ext uri="{FF2B5EF4-FFF2-40B4-BE49-F238E27FC236}">
                <a16:creationId xmlns:a16="http://schemas.microsoft.com/office/drawing/2014/main" id="{DD664045-F1A8-4A87-8DAB-4CCD0A839899}"/>
              </a:ext>
            </a:extLst>
          </p:cNvPr>
          <p:cNvSpPr/>
          <p:nvPr/>
        </p:nvSpPr>
        <p:spPr>
          <a:xfrm>
            <a:off x="3596333" y="2054433"/>
            <a:ext cx="466183" cy="148951"/>
          </a:xfrm>
          <a:prstGeom prst="roundRect">
            <a:avLst>
              <a:gd name="adj" fmla="val 0"/>
            </a:avLst>
          </a:prstGeom>
          <a:solidFill>
            <a:srgbClr val="00B336"/>
          </a:solidFill>
          <a:ln w="25400" cap="flat" cmpd="sng" algn="ctr">
            <a:noFill/>
            <a:prstDash val="solid"/>
          </a:ln>
          <a:effectLst>
            <a:outerShdw blurRad="25400" dist="254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95690" fontAlgn="t" latinLnBrk="0">
              <a:spcBef>
                <a:spcPct val="0"/>
              </a:spcBef>
              <a:spcAft>
                <a:spcPts val="200"/>
              </a:spcAft>
              <a:defRPr/>
            </a:pPr>
            <a:r>
              <a:rPr kumimoji="1" lang="ko-KR" altLang="en-US" sz="800" b="1" kern="0" spc="-3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단계</a:t>
            </a:r>
            <a:r>
              <a:rPr kumimoji="1" lang="en-US" altLang="ko-KR" sz="800" b="1" kern="0" spc="-3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04</a:t>
            </a:r>
            <a:endParaRPr kumimoji="1" lang="ko-KR" altLang="en-US" sz="800" b="1" kern="0" spc="-30" dirty="0">
              <a:ln>
                <a:solidFill>
                  <a:srgbClr val="C00000">
                    <a:alpha val="0"/>
                  </a:srgb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6" name="그림 105">
            <a:extLst>
              <a:ext uri="{FF2B5EF4-FFF2-40B4-BE49-F238E27FC236}">
                <a16:creationId xmlns:a16="http://schemas.microsoft.com/office/drawing/2014/main" id="{47CF82A9-5C58-440F-B135-0B9F63A28F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353" y="1257600"/>
            <a:ext cx="650438" cy="387205"/>
          </a:xfrm>
          <a:prstGeom prst="rect">
            <a:avLst/>
          </a:prstGeom>
        </p:spPr>
      </p:pic>
      <p:sp>
        <p:nvSpPr>
          <p:cNvPr id="77" name="양쪽 모서리가 둥근 사각형 81">
            <a:extLst>
              <a:ext uri="{FF2B5EF4-FFF2-40B4-BE49-F238E27FC236}">
                <a16:creationId xmlns:a16="http://schemas.microsoft.com/office/drawing/2014/main" id="{8107EF3E-6BC8-4B36-B9E0-7AF1D3E24C33}"/>
              </a:ext>
            </a:extLst>
          </p:cNvPr>
          <p:cNvSpPr/>
          <p:nvPr/>
        </p:nvSpPr>
        <p:spPr>
          <a:xfrm>
            <a:off x="314050" y="2028243"/>
            <a:ext cx="3033870" cy="2732443"/>
          </a:xfrm>
          <a:prstGeom prst="round2SameRect">
            <a:avLst>
              <a:gd name="adj1" fmla="val 0"/>
              <a:gd name="adj2" fmla="val 0"/>
            </a:avLst>
          </a:prstGeom>
          <a:gradFill>
            <a:gsLst>
              <a:gs pos="82000">
                <a:sysClr val="window" lastClr="FFFFFF"/>
              </a:gs>
              <a:gs pos="100000">
                <a:sysClr val="window" lastClr="FFFFFF">
                  <a:lumMod val="95000"/>
                </a:sysClr>
              </a:gs>
            </a:gsLst>
            <a:lin ang="5400000" scaled="0"/>
          </a:gradFill>
          <a:ln w="6350" cap="flat" cmpd="sng" algn="ctr">
            <a:solidFill>
              <a:sysClr val="window" lastClr="FFFFFF">
                <a:lumMod val="85000"/>
              </a:sysClr>
            </a:solidFill>
            <a:prstDash val="solid"/>
          </a:ln>
          <a:effectLst>
            <a:outerShdw dist="12700" dir="5400000" algn="t" rotWithShape="0">
              <a:sysClr val="windowText" lastClr="000000">
                <a:lumMod val="75000"/>
                <a:lumOff val="25000"/>
                <a:alpha val="20000"/>
              </a:sysClr>
            </a:outerShdw>
          </a:effectLst>
        </p:spPr>
        <p:txBody>
          <a:bodyPr lIns="90000" tIns="108000" rIns="90000" bIns="0" rtlCol="0" anchor="t" anchorCtr="0"/>
          <a:lstStyle/>
          <a:p>
            <a:pPr marL="95250" lvl="1" indent="-95250" eaLnBrk="0" fontAlgn="base" latinLnBrk="0" hangingPunct="0">
              <a:spcAft>
                <a:spcPts val="240"/>
              </a:spcAft>
              <a:buSzPct val="100000"/>
              <a:buFont typeface="Wingdings" pitchFamily="2" charset="2"/>
              <a:buChar char="§"/>
              <a:defRPr/>
            </a:pPr>
            <a:endParaRPr lang="en-US" altLang="ko-KR" sz="800" kern="0" dirty="0" err="1">
              <a:gradFill>
                <a:gsLst>
                  <a:gs pos="0">
                    <a:prstClr val="black">
                      <a:lumMod val="85000"/>
                      <a:lumOff val="15000"/>
                    </a:prstClr>
                  </a:gs>
                  <a:gs pos="100000">
                    <a:prstClr val="black">
                      <a:lumMod val="85000"/>
                      <a:lumOff val="15000"/>
                    </a:prstClr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5" name="양쪽 모서리가 둥근 사각형 82">
            <a:extLst>
              <a:ext uri="{FF2B5EF4-FFF2-40B4-BE49-F238E27FC236}">
                <a16:creationId xmlns:a16="http://schemas.microsoft.com/office/drawing/2014/main" id="{AD8367CB-C1A4-4C9C-9DED-9C8DD8CA0ABC}"/>
              </a:ext>
            </a:extLst>
          </p:cNvPr>
          <p:cNvSpPr/>
          <p:nvPr/>
        </p:nvSpPr>
        <p:spPr>
          <a:xfrm>
            <a:off x="314050" y="2025775"/>
            <a:ext cx="3033871" cy="219172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1">
              <a:lumMod val="95000"/>
            </a:schemeClr>
          </a:solidFill>
          <a:ln w="6350" cap="flat" cmpd="sng" algn="ctr">
            <a:noFill/>
            <a:prstDash val="solid"/>
          </a:ln>
          <a:effectLst/>
        </p:spPr>
        <p:txBody>
          <a:bodyPr lIns="0" tIns="0" rIns="0" bIns="0" rtlCol="0" anchor="ctr" anchorCtr="0"/>
          <a:lstStyle/>
          <a:p>
            <a:pPr marL="898525" indent="-90488" defTabSz="995690" fontAlgn="base">
              <a:spcAft>
                <a:spcPts val="240"/>
              </a:spcAft>
              <a:defRPr/>
            </a:pPr>
            <a:r>
              <a:rPr lang="ko-KR" altLang="en-US" sz="800" b="1" kern="0" spc="-30" dirty="0">
                <a:ln>
                  <a:solidFill>
                    <a:srgbClr val="DE2F51">
                      <a:alpha val="0"/>
                    </a:srgb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손쉬운 데이터 마이그레이션 지원</a:t>
            </a:r>
          </a:p>
        </p:txBody>
      </p:sp>
      <p:sp>
        <p:nvSpPr>
          <p:cNvPr id="87" name="Text Box 56">
            <a:extLst>
              <a:ext uri="{FF2B5EF4-FFF2-40B4-BE49-F238E27FC236}">
                <a16:creationId xmlns:a16="http://schemas.microsoft.com/office/drawing/2014/main" id="{EB826EC3-49B7-4AE4-8E87-56EF6B896E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5135" y="2269166"/>
            <a:ext cx="1830694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969696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algn="l" eaLnBrk="0" hangingPunct="0">
              <a:spcBef>
                <a:spcPct val="0"/>
              </a:spcBef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1028700" indent="-457200" algn="l" eaLnBrk="0" hangingPunct="0">
              <a:spcBef>
                <a:spcPct val="0"/>
              </a:spcBef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676400" indent="-457200" algn="l" eaLnBrk="0" hangingPunct="0">
              <a:spcBef>
                <a:spcPct val="0"/>
              </a:spcBef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2324100" indent="-457200" algn="l" eaLnBrk="0" hangingPunct="0">
              <a:spcBef>
                <a:spcPct val="0"/>
              </a:spcBef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971800" indent="-457200" algn="l" eaLnBrk="0" hangingPunct="0">
              <a:spcBef>
                <a:spcPct val="0"/>
              </a:spcBef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34290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38862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43434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48006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defTabSz="995690" eaLnBrk="1" fontAlgn="t" hangingPunct="1">
              <a:spcAft>
                <a:spcPts val="200"/>
              </a:spcAft>
            </a:pPr>
            <a:r>
              <a:rPr lang="ko-KR" altLang="en-US" sz="800" spc="-3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다양한 데이터 마이그레이션</a:t>
            </a:r>
          </a:p>
        </p:txBody>
      </p:sp>
      <p:sp>
        <p:nvSpPr>
          <p:cNvPr id="88" name="Text Box 56">
            <a:extLst>
              <a:ext uri="{FF2B5EF4-FFF2-40B4-BE49-F238E27FC236}">
                <a16:creationId xmlns:a16="http://schemas.microsoft.com/office/drawing/2014/main" id="{9290EE31-6F4C-4C75-A1C7-43858772FC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2095" y="2480716"/>
            <a:ext cx="2875890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969696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algn="l" eaLnBrk="0" hangingPunct="0">
              <a:spcBef>
                <a:spcPct val="0"/>
              </a:spcBef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1028700" indent="-457200" algn="l" eaLnBrk="0" hangingPunct="0">
              <a:spcBef>
                <a:spcPct val="0"/>
              </a:spcBef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676400" indent="-457200" algn="l" eaLnBrk="0" hangingPunct="0">
              <a:spcBef>
                <a:spcPct val="0"/>
              </a:spcBef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2324100" indent="-457200" algn="l" eaLnBrk="0" hangingPunct="0">
              <a:spcBef>
                <a:spcPct val="0"/>
              </a:spcBef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971800" indent="-457200" algn="l" eaLnBrk="0" hangingPunct="0">
              <a:spcBef>
                <a:spcPct val="0"/>
              </a:spcBef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34290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38862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43434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48006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defTabSz="995690" eaLnBrk="1" fontAlgn="t" hangingPunct="1">
              <a:spcAft>
                <a:spcPts val="200"/>
              </a:spcAft>
            </a:pPr>
            <a:r>
              <a:rPr lang="en-US" altLang="ko-KR" sz="800" spc="-3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P2P, P2V, P2C, V2V, V2C </a:t>
            </a:r>
            <a:r>
              <a:rPr lang="ko-KR" altLang="en-US" sz="800" spc="-3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등 다양한 데이터 마이그레이션 제공</a:t>
            </a:r>
          </a:p>
        </p:txBody>
      </p:sp>
      <p:cxnSp>
        <p:nvCxnSpPr>
          <p:cNvPr id="89" name="직선 연결선 88">
            <a:extLst>
              <a:ext uri="{FF2B5EF4-FFF2-40B4-BE49-F238E27FC236}">
                <a16:creationId xmlns:a16="http://schemas.microsoft.com/office/drawing/2014/main" id="{6D15D5F3-E74B-43DD-B487-E7F5A483FA63}"/>
              </a:ext>
            </a:extLst>
          </p:cNvPr>
          <p:cNvCxnSpPr>
            <a:cxnSpLocks/>
          </p:cNvCxnSpPr>
          <p:nvPr/>
        </p:nvCxnSpPr>
        <p:spPr>
          <a:xfrm>
            <a:off x="486647" y="2425071"/>
            <a:ext cx="2684430" cy="0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pic>
        <p:nvPicPr>
          <p:cNvPr id="113" name="그림 112">
            <a:extLst>
              <a:ext uri="{FF2B5EF4-FFF2-40B4-BE49-F238E27FC236}">
                <a16:creationId xmlns:a16="http://schemas.microsoft.com/office/drawing/2014/main" id="{50196583-5F3C-4D9A-9D2F-316CABAF1E5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6978" y="1933386"/>
            <a:ext cx="403200" cy="445968"/>
          </a:xfrm>
          <a:prstGeom prst="rect">
            <a:avLst/>
          </a:prstGeom>
        </p:spPr>
      </p:pic>
      <p:grpSp>
        <p:nvGrpSpPr>
          <p:cNvPr id="115" name="그룹 114"/>
          <p:cNvGrpSpPr/>
          <p:nvPr/>
        </p:nvGrpSpPr>
        <p:grpSpPr>
          <a:xfrm>
            <a:off x="315704" y="1450602"/>
            <a:ext cx="474595" cy="471121"/>
            <a:chOff x="2706220" y="2381178"/>
            <a:chExt cx="632192" cy="627564"/>
          </a:xfrm>
        </p:grpSpPr>
        <p:sp>
          <p:nvSpPr>
            <p:cNvPr id="116" name="타원 115">
              <a:extLst>
                <a:ext uri="{FF2B5EF4-FFF2-40B4-BE49-F238E27FC236}">
                  <a16:creationId xmlns:a16="http://schemas.microsoft.com/office/drawing/2014/main" id="{F37B5F67-9117-4C47-B4CB-2CEAE1B78A48}"/>
                </a:ext>
              </a:extLst>
            </p:cNvPr>
            <p:cNvSpPr/>
            <p:nvPr/>
          </p:nvSpPr>
          <p:spPr bwMode="auto">
            <a:xfrm>
              <a:off x="2706220" y="2381178"/>
              <a:ext cx="632192" cy="627564"/>
            </a:xfrm>
            <a:prstGeom prst="ellipse">
              <a:avLst/>
            </a:prstGeom>
            <a:solidFill>
              <a:srgbClr val="00B336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200"/>
                </a:spcAft>
                <a:defRPr/>
              </a:pPr>
              <a:r>
                <a:rPr lang="ko-KR" altLang="en-US" sz="8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전략</a:t>
              </a:r>
              <a:r>
                <a:rPr lang="ko-KR" altLang="en-US" sz="8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 </a:t>
              </a:r>
              <a:endParaRPr lang="en-US" altLang="ko-KR" sz="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 eaLnBrk="1" fontAlgn="auto" hangingPunct="1">
                <a:spcBef>
                  <a:spcPts val="0"/>
                </a:spcBef>
                <a:spcAft>
                  <a:spcPts val="200"/>
                </a:spcAft>
                <a:defRPr/>
              </a:pPr>
              <a:r>
                <a:rPr lang="en-US" altLang="ko-KR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01</a:t>
              </a:r>
              <a:endParaRPr lang="ko-KR" altLang="en-US" sz="1200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117" name="직선 연결선 116">
              <a:extLst>
                <a:ext uri="{FF2B5EF4-FFF2-40B4-BE49-F238E27FC236}">
                  <a16:creationId xmlns:a16="http://schemas.microsoft.com/office/drawing/2014/main" id="{5532C8B3-1792-4D76-B390-B0BD2303B013}"/>
                </a:ext>
              </a:extLst>
            </p:cNvPr>
            <p:cNvCxnSpPr/>
            <p:nvPr/>
          </p:nvCxnSpPr>
          <p:spPr bwMode="auto">
            <a:xfrm>
              <a:off x="2872405" y="2667583"/>
              <a:ext cx="299822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8" name="모서리가 둥근 직사각형 86">
            <a:extLst>
              <a:ext uri="{FF2B5EF4-FFF2-40B4-BE49-F238E27FC236}">
                <a16:creationId xmlns:a16="http://schemas.microsoft.com/office/drawing/2014/main" id="{DD664045-F1A8-4A87-8DAB-4CCD0A839899}"/>
              </a:ext>
            </a:extLst>
          </p:cNvPr>
          <p:cNvSpPr/>
          <p:nvPr/>
        </p:nvSpPr>
        <p:spPr>
          <a:xfrm>
            <a:off x="349276" y="2054433"/>
            <a:ext cx="466183" cy="148951"/>
          </a:xfrm>
          <a:prstGeom prst="roundRect">
            <a:avLst>
              <a:gd name="adj" fmla="val 0"/>
            </a:avLst>
          </a:prstGeom>
          <a:solidFill>
            <a:srgbClr val="00B336"/>
          </a:solidFill>
          <a:ln w="25400" cap="flat" cmpd="sng" algn="ctr">
            <a:noFill/>
            <a:prstDash val="solid"/>
          </a:ln>
          <a:effectLst>
            <a:outerShdw blurRad="25400" dist="254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95690" fontAlgn="t" latinLnBrk="0">
              <a:spcBef>
                <a:spcPct val="0"/>
              </a:spcBef>
              <a:spcAft>
                <a:spcPts val="200"/>
              </a:spcAft>
              <a:defRPr/>
            </a:pPr>
            <a:r>
              <a:rPr kumimoji="1" lang="ko-KR" altLang="en-US" sz="800" b="1" kern="0" spc="-3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단계</a:t>
            </a:r>
            <a:r>
              <a:rPr kumimoji="1" lang="en-US" altLang="ko-KR" sz="800" b="1" kern="0" spc="-3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03</a:t>
            </a:r>
            <a:endParaRPr kumimoji="1" lang="ko-KR" altLang="en-US" sz="800" b="1" kern="0" spc="-30" dirty="0">
              <a:ln>
                <a:solidFill>
                  <a:srgbClr val="C00000">
                    <a:alpha val="0"/>
                  </a:srgb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8" name="Picture 2" descr="Veeam Disaster Recovery in Microsoft Azure combines the functionality of Veeam PN for Microsoft Azure (Veeam Powered Network) and Direct Restore to Microsoft Azure to deliver all-encompassing on-demand DR in the cloud. (Veeam PN = Veeam Powered Network; VPN = virtual private network)">
            <a:extLst>
              <a:ext uri="{FF2B5EF4-FFF2-40B4-BE49-F238E27FC236}">
                <a16:creationId xmlns:a16="http://schemas.microsoft.com/office/drawing/2014/main" id="{0C478434-50AE-4166-94E9-252FE5A469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8"/>
          <a:stretch/>
        </p:blipFill>
        <p:spPr bwMode="auto">
          <a:xfrm>
            <a:off x="3724135" y="2797899"/>
            <a:ext cx="2614297" cy="1332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" name="타원 62">
            <a:extLst>
              <a:ext uri="{FF2B5EF4-FFF2-40B4-BE49-F238E27FC236}">
                <a16:creationId xmlns:a16="http://schemas.microsoft.com/office/drawing/2014/main" id="{4D0576B8-9930-4B35-8A24-9AB629F949C7}"/>
              </a:ext>
            </a:extLst>
          </p:cNvPr>
          <p:cNvSpPr/>
          <p:nvPr/>
        </p:nvSpPr>
        <p:spPr>
          <a:xfrm>
            <a:off x="1126732" y="2851399"/>
            <a:ext cx="1431946" cy="1212992"/>
          </a:xfrm>
          <a:prstGeom prst="ellipse">
            <a:avLst/>
          </a:prstGeom>
          <a:noFill/>
          <a:ln>
            <a:solidFill>
              <a:srgbClr val="7BC1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200"/>
              </a:spcAft>
            </a:pPr>
            <a:endParaRPr lang="ko-KR" altLang="en-US" sz="800" dirty="0" err="1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8" name="Picture 269">
            <a:extLst>
              <a:ext uri="{FF2B5EF4-FFF2-40B4-BE49-F238E27FC236}">
                <a16:creationId xmlns:a16="http://schemas.microsoft.com/office/drawing/2014/main" id="{0F98D406-5659-4868-A59D-66A040E95E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93110" y="3617014"/>
            <a:ext cx="284457" cy="428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27">
            <a:extLst>
              <a:ext uri="{FF2B5EF4-FFF2-40B4-BE49-F238E27FC236}">
                <a16:creationId xmlns:a16="http://schemas.microsoft.com/office/drawing/2014/main" id="{97F246D5-50CB-4E3B-B03D-AEF1B3181B1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9459" y="3020153"/>
            <a:ext cx="161029" cy="106688"/>
          </a:xfrm>
          <a:prstGeom prst="rect">
            <a:avLst/>
          </a:prstGeom>
        </p:spPr>
      </p:pic>
      <p:pic>
        <p:nvPicPr>
          <p:cNvPr id="70" name="Picture 28">
            <a:extLst>
              <a:ext uri="{FF2B5EF4-FFF2-40B4-BE49-F238E27FC236}">
                <a16:creationId xmlns:a16="http://schemas.microsoft.com/office/drawing/2014/main" id="{FCD8A3F3-0009-4978-B4E7-30B9DB7249F5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8119" y="3013759"/>
            <a:ext cx="152022" cy="100720"/>
          </a:xfrm>
          <a:prstGeom prst="rect">
            <a:avLst/>
          </a:prstGeom>
        </p:spPr>
      </p:pic>
      <p:sp>
        <p:nvSpPr>
          <p:cNvPr id="71" name="Freeform 49">
            <a:extLst>
              <a:ext uri="{FF2B5EF4-FFF2-40B4-BE49-F238E27FC236}">
                <a16:creationId xmlns:a16="http://schemas.microsoft.com/office/drawing/2014/main" id="{E061BEFC-B0DC-48BA-B60B-9DFDB02A1E9D}"/>
              </a:ext>
            </a:extLst>
          </p:cNvPr>
          <p:cNvSpPr/>
          <p:nvPr/>
        </p:nvSpPr>
        <p:spPr>
          <a:xfrm>
            <a:off x="2096872" y="2823449"/>
            <a:ext cx="504053" cy="319390"/>
          </a:xfrm>
          <a:custGeom>
            <a:avLst/>
            <a:gdLst>
              <a:gd name="connsiteX0" fmla="*/ 983449 w 1863986"/>
              <a:gd name="connsiteY0" fmla="*/ 0 h 1146489"/>
              <a:gd name="connsiteX1" fmla="*/ 1548675 w 1863986"/>
              <a:gd name="connsiteY1" fmla="*/ 460672 h 1146489"/>
              <a:gd name="connsiteX2" fmla="*/ 1549534 w 1863986"/>
              <a:gd name="connsiteY2" fmla="*/ 469195 h 1146489"/>
              <a:gd name="connsiteX3" fmla="*/ 1589913 w 1863986"/>
              <a:gd name="connsiteY3" fmla="*/ 473265 h 1146489"/>
              <a:gd name="connsiteX4" fmla="*/ 1863986 w 1863986"/>
              <a:gd name="connsiteY4" fmla="*/ 809541 h 1146489"/>
              <a:gd name="connsiteX5" fmla="*/ 1589913 w 1863986"/>
              <a:gd name="connsiteY5" fmla="*/ 1145816 h 1146489"/>
              <a:gd name="connsiteX6" fmla="*/ 1583238 w 1863986"/>
              <a:gd name="connsiteY6" fmla="*/ 1146489 h 1146489"/>
              <a:gd name="connsiteX7" fmla="*/ 348531 w 1863986"/>
              <a:gd name="connsiteY7" fmla="*/ 1146489 h 1146489"/>
              <a:gd name="connsiteX8" fmla="*/ 328194 w 1863986"/>
              <a:gd name="connsiteY8" fmla="*/ 1144439 h 1146489"/>
              <a:gd name="connsiteX9" fmla="*/ 0 w 1863986"/>
              <a:gd name="connsiteY9" fmla="*/ 741759 h 1146489"/>
              <a:gd name="connsiteX10" fmla="*/ 411032 w 1863986"/>
              <a:gd name="connsiteY10" fmla="*/ 330727 h 1146489"/>
              <a:gd name="connsiteX11" fmla="*/ 460864 w 1863986"/>
              <a:gd name="connsiteY11" fmla="*/ 335751 h 1146489"/>
              <a:gd name="connsiteX12" fmla="*/ 505036 w 1863986"/>
              <a:gd name="connsiteY12" fmla="*/ 254371 h 1146489"/>
              <a:gd name="connsiteX13" fmla="*/ 983449 w 1863986"/>
              <a:gd name="connsiteY13" fmla="*/ 0 h 1146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863986" h="1146489">
                <a:moveTo>
                  <a:pt x="983449" y="0"/>
                </a:moveTo>
                <a:cubicBezTo>
                  <a:pt x="1262259" y="0"/>
                  <a:pt x="1494877" y="197767"/>
                  <a:pt x="1548675" y="460672"/>
                </a:cubicBezTo>
                <a:lnTo>
                  <a:pt x="1549534" y="469195"/>
                </a:lnTo>
                <a:lnTo>
                  <a:pt x="1589913" y="473265"/>
                </a:lnTo>
                <a:cubicBezTo>
                  <a:pt x="1746327" y="505272"/>
                  <a:pt x="1863986" y="643666"/>
                  <a:pt x="1863986" y="809541"/>
                </a:cubicBezTo>
                <a:cubicBezTo>
                  <a:pt x="1863986" y="975415"/>
                  <a:pt x="1746327" y="1113810"/>
                  <a:pt x="1589913" y="1145816"/>
                </a:cubicBezTo>
                <a:lnTo>
                  <a:pt x="1583238" y="1146489"/>
                </a:lnTo>
                <a:lnTo>
                  <a:pt x="348531" y="1146489"/>
                </a:lnTo>
                <a:lnTo>
                  <a:pt x="328194" y="1144439"/>
                </a:lnTo>
                <a:cubicBezTo>
                  <a:pt x="140894" y="1106112"/>
                  <a:pt x="0" y="940389"/>
                  <a:pt x="0" y="741759"/>
                </a:cubicBezTo>
                <a:cubicBezTo>
                  <a:pt x="0" y="514752"/>
                  <a:pt x="184025" y="330727"/>
                  <a:pt x="411032" y="330727"/>
                </a:cubicBezTo>
                <a:lnTo>
                  <a:pt x="460864" y="335751"/>
                </a:lnTo>
                <a:lnTo>
                  <a:pt x="505036" y="254371"/>
                </a:lnTo>
                <a:cubicBezTo>
                  <a:pt x="608718" y="100902"/>
                  <a:pt x="784300" y="0"/>
                  <a:pt x="983449" y="0"/>
                </a:cubicBezTo>
                <a:close/>
              </a:path>
            </a:pathLst>
          </a:custGeom>
          <a:solidFill>
            <a:srgbClr val="00A2E8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378">
              <a:defRPr/>
            </a:pPr>
            <a:endParaRPr lang="ru-RU" sz="800" kern="0">
              <a:solidFill>
                <a:sysClr val="windowText" lastClr="000000"/>
              </a:solidFill>
              <a:latin typeface="+mn-ea"/>
              <a:ea typeface="맑은 고딕" panose="020B0503020000020004" pitchFamily="50" charset="-127"/>
            </a:endParaRPr>
          </a:p>
        </p:txBody>
      </p:sp>
      <p:pic>
        <p:nvPicPr>
          <p:cNvPr id="72" name="Picture 33">
            <a:extLst>
              <a:ext uri="{FF2B5EF4-FFF2-40B4-BE49-F238E27FC236}">
                <a16:creationId xmlns:a16="http://schemas.microsoft.com/office/drawing/2014/main" id="{9436AC6D-8618-4A36-B619-53677C76C14C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3451" y="2976304"/>
            <a:ext cx="272989" cy="150680"/>
          </a:xfrm>
          <a:prstGeom prst="rect">
            <a:avLst/>
          </a:prstGeom>
        </p:spPr>
      </p:pic>
      <p:pic>
        <p:nvPicPr>
          <p:cNvPr id="73" name="Picture 34">
            <a:extLst>
              <a:ext uri="{FF2B5EF4-FFF2-40B4-BE49-F238E27FC236}">
                <a16:creationId xmlns:a16="http://schemas.microsoft.com/office/drawing/2014/main" id="{5AB3BF64-5853-487B-A15A-5C1B782568F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6314" y="3008808"/>
            <a:ext cx="98605" cy="90408"/>
          </a:xfrm>
          <a:prstGeom prst="rect">
            <a:avLst/>
          </a:prstGeom>
        </p:spPr>
      </p:pic>
      <p:pic>
        <p:nvPicPr>
          <p:cNvPr id="74" name="Picture 2">
            <a:extLst>
              <a:ext uri="{FF2B5EF4-FFF2-40B4-BE49-F238E27FC236}">
                <a16:creationId xmlns:a16="http://schemas.microsoft.com/office/drawing/2014/main" id="{14FED26D-0356-4881-8EA6-18859550341F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2003" y="2901268"/>
            <a:ext cx="203230" cy="72326"/>
          </a:xfrm>
          <a:prstGeom prst="rect">
            <a:avLst/>
          </a:prstGeom>
        </p:spPr>
      </p:pic>
      <p:sp>
        <p:nvSpPr>
          <p:cNvPr id="75" name="Freeform 110">
            <a:extLst>
              <a:ext uri="{FF2B5EF4-FFF2-40B4-BE49-F238E27FC236}">
                <a16:creationId xmlns:a16="http://schemas.microsoft.com/office/drawing/2014/main" id="{7BBC60D6-0DAD-4A92-9FCD-AA4918BFCD68}"/>
              </a:ext>
            </a:extLst>
          </p:cNvPr>
          <p:cNvSpPr/>
          <p:nvPr/>
        </p:nvSpPr>
        <p:spPr>
          <a:xfrm>
            <a:off x="1100351" y="2811211"/>
            <a:ext cx="504053" cy="343865"/>
          </a:xfrm>
          <a:custGeom>
            <a:avLst/>
            <a:gdLst>
              <a:gd name="connsiteX0" fmla="*/ 1074026 w 2035661"/>
              <a:gd name="connsiteY0" fmla="*/ 0 h 1260170"/>
              <a:gd name="connsiteX1" fmla="*/ 1691310 w 2035661"/>
              <a:gd name="connsiteY1" fmla="*/ 503101 h 1260170"/>
              <a:gd name="connsiteX2" fmla="*/ 1692248 w 2035661"/>
              <a:gd name="connsiteY2" fmla="*/ 512409 h 1260170"/>
              <a:gd name="connsiteX3" fmla="*/ 1736346 w 2035661"/>
              <a:gd name="connsiteY3" fmla="*/ 516854 h 1260170"/>
              <a:gd name="connsiteX4" fmla="*/ 2035661 w 2035661"/>
              <a:gd name="connsiteY4" fmla="*/ 884101 h 1260170"/>
              <a:gd name="connsiteX5" fmla="*/ 1736346 w 2035661"/>
              <a:gd name="connsiteY5" fmla="*/ 1251348 h 1260170"/>
              <a:gd name="connsiteX6" fmla="*/ 1704110 w 2035661"/>
              <a:gd name="connsiteY6" fmla="*/ 1254598 h 1260170"/>
              <a:gd name="connsiteX7" fmla="*/ 1704110 w 2035661"/>
              <a:gd name="connsiteY7" fmla="*/ 1258963 h 1260170"/>
              <a:gd name="connsiteX8" fmla="*/ 1660808 w 2035661"/>
              <a:gd name="connsiteY8" fmla="*/ 1258963 h 1260170"/>
              <a:gd name="connsiteX9" fmla="*/ 1660798 w 2035661"/>
              <a:gd name="connsiteY9" fmla="*/ 1258964 h 1260170"/>
              <a:gd name="connsiteX10" fmla="*/ 1660788 w 2035661"/>
              <a:gd name="connsiteY10" fmla="*/ 1258963 h 1260170"/>
              <a:gd name="connsiteX11" fmla="*/ 1085999 w 2035661"/>
              <a:gd name="connsiteY11" fmla="*/ 1258963 h 1260170"/>
              <a:gd name="connsiteX12" fmla="*/ 1074026 w 2035661"/>
              <a:gd name="connsiteY12" fmla="*/ 1260170 h 1260170"/>
              <a:gd name="connsiteX13" fmla="*/ 1062053 w 2035661"/>
              <a:gd name="connsiteY13" fmla="*/ 1258963 h 1260170"/>
              <a:gd name="connsiteX14" fmla="*/ 448898 w 2035661"/>
              <a:gd name="connsiteY14" fmla="*/ 1258963 h 1260170"/>
              <a:gd name="connsiteX15" fmla="*/ 448888 w 2035661"/>
              <a:gd name="connsiteY15" fmla="*/ 1258964 h 1260170"/>
              <a:gd name="connsiteX16" fmla="*/ 448878 w 2035661"/>
              <a:gd name="connsiteY16" fmla="*/ 1258963 h 1260170"/>
              <a:gd name="connsiteX17" fmla="*/ 382386 w 2035661"/>
              <a:gd name="connsiteY17" fmla="*/ 1258963 h 1260170"/>
              <a:gd name="connsiteX18" fmla="*/ 382386 w 2035661"/>
              <a:gd name="connsiteY18" fmla="*/ 1252260 h 1260170"/>
              <a:gd name="connsiteX19" fmla="*/ 358421 w 2035661"/>
              <a:gd name="connsiteY19" fmla="*/ 1249844 h 1260170"/>
              <a:gd name="connsiteX20" fmla="*/ 0 w 2035661"/>
              <a:gd name="connsiteY20" fmla="*/ 810076 h 1260170"/>
              <a:gd name="connsiteX21" fmla="*/ 448888 w 2035661"/>
              <a:gd name="connsiteY21" fmla="*/ 361188 h 1260170"/>
              <a:gd name="connsiteX22" fmla="*/ 503310 w 2035661"/>
              <a:gd name="connsiteY22" fmla="*/ 366674 h 1260170"/>
              <a:gd name="connsiteX23" fmla="*/ 551550 w 2035661"/>
              <a:gd name="connsiteY23" fmla="*/ 277799 h 1260170"/>
              <a:gd name="connsiteX24" fmla="*/ 1074026 w 2035661"/>
              <a:gd name="connsiteY24" fmla="*/ 0 h 1260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035661" h="1260170">
                <a:moveTo>
                  <a:pt x="1074026" y="0"/>
                </a:moveTo>
                <a:cubicBezTo>
                  <a:pt x="1378514" y="0"/>
                  <a:pt x="1632557" y="215982"/>
                  <a:pt x="1691310" y="503101"/>
                </a:cubicBezTo>
                <a:lnTo>
                  <a:pt x="1692248" y="512409"/>
                </a:lnTo>
                <a:lnTo>
                  <a:pt x="1736346" y="516854"/>
                </a:lnTo>
                <a:cubicBezTo>
                  <a:pt x="1907165" y="551809"/>
                  <a:pt x="2035661" y="702949"/>
                  <a:pt x="2035661" y="884101"/>
                </a:cubicBezTo>
                <a:cubicBezTo>
                  <a:pt x="2035661" y="1065253"/>
                  <a:pt x="1907165" y="1216394"/>
                  <a:pt x="1736346" y="1251348"/>
                </a:cubicBezTo>
                <a:lnTo>
                  <a:pt x="1704110" y="1254598"/>
                </a:lnTo>
                <a:lnTo>
                  <a:pt x="1704110" y="1258963"/>
                </a:lnTo>
                <a:lnTo>
                  <a:pt x="1660808" y="1258963"/>
                </a:lnTo>
                <a:lnTo>
                  <a:pt x="1660798" y="1258964"/>
                </a:lnTo>
                <a:lnTo>
                  <a:pt x="1660788" y="1258963"/>
                </a:lnTo>
                <a:lnTo>
                  <a:pt x="1085999" y="1258963"/>
                </a:lnTo>
                <a:lnTo>
                  <a:pt x="1074026" y="1260170"/>
                </a:lnTo>
                <a:lnTo>
                  <a:pt x="1062053" y="1258963"/>
                </a:lnTo>
                <a:lnTo>
                  <a:pt x="448898" y="1258963"/>
                </a:lnTo>
                <a:lnTo>
                  <a:pt x="448888" y="1258964"/>
                </a:lnTo>
                <a:lnTo>
                  <a:pt x="448878" y="1258963"/>
                </a:lnTo>
                <a:lnTo>
                  <a:pt x="382386" y="1258963"/>
                </a:lnTo>
                <a:lnTo>
                  <a:pt x="382386" y="1252260"/>
                </a:lnTo>
                <a:lnTo>
                  <a:pt x="358421" y="1249844"/>
                </a:lnTo>
                <a:cubicBezTo>
                  <a:pt x="153871" y="1207987"/>
                  <a:pt x="0" y="1027001"/>
                  <a:pt x="0" y="810076"/>
                </a:cubicBezTo>
                <a:cubicBezTo>
                  <a:pt x="0" y="562162"/>
                  <a:pt x="200974" y="361188"/>
                  <a:pt x="448888" y="361188"/>
                </a:cubicBezTo>
                <a:lnTo>
                  <a:pt x="503310" y="366674"/>
                </a:lnTo>
                <a:lnTo>
                  <a:pt x="551550" y="277799"/>
                </a:lnTo>
                <a:cubicBezTo>
                  <a:pt x="664781" y="110195"/>
                  <a:pt x="856535" y="0"/>
                  <a:pt x="1074026" y="0"/>
                </a:cubicBezTo>
                <a:close/>
              </a:path>
            </a:pathLst>
          </a:custGeom>
          <a:solidFill>
            <a:srgbClr val="00A2E8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25784">
              <a:defRPr/>
            </a:pPr>
            <a:endParaRPr lang="ru-RU" sz="800" kern="0" dirty="0">
              <a:solidFill>
                <a:prstClr val="white"/>
              </a:solidFill>
              <a:latin typeface="+mn-ea"/>
              <a:ea typeface="맑은 고딕" panose="020B0503020000020004" pitchFamily="50" charset="-127"/>
            </a:endParaRPr>
          </a:p>
        </p:txBody>
      </p:sp>
      <p:pic>
        <p:nvPicPr>
          <p:cNvPr id="76" name="Picture 152">
            <a:extLst>
              <a:ext uri="{FF2B5EF4-FFF2-40B4-BE49-F238E27FC236}">
                <a16:creationId xmlns:a16="http://schemas.microsoft.com/office/drawing/2014/main" id="{45850520-82D2-42E7-978B-93281C3F4E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11293" y="2954690"/>
            <a:ext cx="204231" cy="177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CF2F8F34-5BDE-48C5-95FF-939970E02B82}"/>
              </a:ext>
            </a:extLst>
          </p:cNvPr>
          <p:cNvSpPr txBox="1"/>
          <p:nvPr/>
        </p:nvSpPr>
        <p:spPr>
          <a:xfrm>
            <a:off x="1651666" y="2862804"/>
            <a:ext cx="402960" cy="195814"/>
          </a:xfrm>
          <a:prstGeom prst="rect">
            <a:avLst/>
          </a:prstGeom>
          <a:noFill/>
        </p:spPr>
        <p:txBody>
          <a:bodyPr wrap="square" lIns="36000" tIns="36000" rIns="36000" bIns="36000" rtlCol="0" anchor="ctr" anchorCtr="0">
            <a:spAutoFit/>
          </a:bodyPr>
          <a:lstStyle/>
          <a:p>
            <a:pPr algn="ctr" latinLnBrk="0">
              <a:spcAft>
                <a:spcPts val="200"/>
              </a:spcAft>
            </a:pPr>
            <a:r>
              <a:rPr lang="en-US" altLang="ko-KR" sz="800" b="1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C2C</a:t>
            </a:r>
            <a:endParaRPr lang="ko-KR" altLang="en-US" sz="800" b="1" dirty="0" err="1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162AB38D-D21F-4FD0-967F-547327BE1795}"/>
              </a:ext>
            </a:extLst>
          </p:cNvPr>
          <p:cNvSpPr txBox="1"/>
          <p:nvPr/>
        </p:nvSpPr>
        <p:spPr>
          <a:xfrm>
            <a:off x="1651666" y="3889341"/>
            <a:ext cx="402960" cy="195814"/>
          </a:xfrm>
          <a:prstGeom prst="rect">
            <a:avLst/>
          </a:prstGeom>
          <a:noFill/>
        </p:spPr>
        <p:txBody>
          <a:bodyPr wrap="square" lIns="36000" tIns="36000" rIns="36000" bIns="36000" rtlCol="0" anchor="ctr" anchorCtr="0">
            <a:spAutoFit/>
          </a:bodyPr>
          <a:lstStyle/>
          <a:p>
            <a:pPr algn="ctr" latinLnBrk="0">
              <a:spcAft>
                <a:spcPts val="200"/>
              </a:spcAft>
            </a:pPr>
            <a:r>
              <a:rPr lang="en-US" altLang="ko-KR" sz="800" b="1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P2V</a:t>
            </a:r>
            <a:endParaRPr lang="ko-KR" altLang="en-US" sz="800" b="1" dirty="0" err="1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F21121EA-4079-48C9-9E8D-CA13953BC57E}"/>
              </a:ext>
            </a:extLst>
          </p:cNvPr>
          <p:cNvSpPr txBox="1"/>
          <p:nvPr/>
        </p:nvSpPr>
        <p:spPr>
          <a:xfrm>
            <a:off x="2240442" y="3303566"/>
            <a:ext cx="402960" cy="195814"/>
          </a:xfrm>
          <a:prstGeom prst="rect">
            <a:avLst/>
          </a:prstGeom>
          <a:noFill/>
        </p:spPr>
        <p:txBody>
          <a:bodyPr wrap="square" lIns="36000" tIns="36000" rIns="36000" bIns="36000" rtlCol="0" anchor="ctr" anchorCtr="0">
            <a:spAutoFit/>
          </a:bodyPr>
          <a:lstStyle/>
          <a:p>
            <a:pPr algn="ctr" latinLnBrk="0">
              <a:spcAft>
                <a:spcPts val="200"/>
              </a:spcAft>
            </a:pPr>
            <a:r>
              <a:rPr lang="en-US" altLang="ko-KR" sz="800" b="1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V2C</a:t>
            </a:r>
            <a:endParaRPr lang="ko-KR" altLang="en-US" sz="800" b="1" dirty="0" err="1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5FAE741B-CCFC-4C91-A0F2-FD5E147D4AE7}"/>
              </a:ext>
            </a:extLst>
          </p:cNvPr>
          <p:cNvSpPr txBox="1"/>
          <p:nvPr/>
        </p:nvSpPr>
        <p:spPr>
          <a:xfrm>
            <a:off x="1069130" y="3303566"/>
            <a:ext cx="402960" cy="195814"/>
          </a:xfrm>
          <a:prstGeom prst="rect">
            <a:avLst/>
          </a:prstGeom>
          <a:noFill/>
        </p:spPr>
        <p:txBody>
          <a:bodyPr wrap="square" lIns="36000" tIns="36000" rIns="36000" bIns="36000" rtlCol="0" anchor="ctr" anchorCtr="0">
            <a:spAutoFit/>
          </a:bodyPr>
          <a:lstStyle/>
          <a:p>
            <a:pPr algn="ctr" latinLnBrk="0">
              <a:spcAft>
                <a:spcPts val="200"/>
              </a:spcAft>
            </a:pPr>
            <a:r>
              <a:rPr lang="en-US" altLang="ko-KR" sz="800" b="1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P2C</a:t>
            </a:r>
            <a:endParaRPr lang="ko-KR" altLang="en-US" sz="800" b="1" dirty="0" err="1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82" name="Picture 148">
            <a:extLst>
              <a:ext uri="{FF2B5EF4-FFF2-40B4-BE49-F238E27FC236}">
                <a16:creationId xmlns:a16="http://schemas.microsoft.com/office/drawing/2014/main" id="{96C1E66C-82BB-4CBD-88D7-EDE39E8312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37799" y="3636365"/>
            <a:ext cx="422199" cy="428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3" name="TextBox 82">
            <a:extLst>
              <a:ext uri="{FF2B5EF4-FFF2-40B4-BE49-F238E27FC236}">
                <a16:creationId xmlns:a16="http://schemas.microsoft.com/office/drawing/2014/main" id="{5A4825A6-B6CF-4632-AE6F-2F7A07C7CF37}"/>
              </a:ext>
            </a:extLst>
          </p:cNvPr>
          <p:cNvSpPr txBox="1"/>
          <p:nvPr/>
        </p:nvSpPr>
        <p:spPr>
          <a:xfrm>
            <a:off x="2610765" y="2758050"/>
            <a:ext cx="467932" cy="467683"/>
          </a:xfrm>
          <a:prstGeom prst="rect">
            <a:avLst/>
          </a:prstGeom>
          <a:noFill/>
        </p:spPr>
        <p:txBody>
          <a:bodyPr wrap="square" lIns="36000" tIns="36000" rIns="36000" bIns="36000" rtlCol="0" anchor="ctr" anchorCtr="0">
            <a:spAutoFit/>
          </a:bodyPr>
          <a:lstStyle/>
          <a:p>
            <a:pPr latinLnBrk="0">
              <a:spcAft>
                <a:spcPts val="200"/>
              </a:spcAft>
            </a:pPr>
            <a:r>
              <a:rPr lang="ko-KR" altLang="en-US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퍼블릭 </a:t>
            </a:r>
            <a:endParaRPr lang="en-US" altLang="ko-KR" sz="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atinLnBrk="0">
              <a:spcAft>
                <a:spcPts val="200"/>
              </a:spcAft>
            </a:pPr>
            <a:r>
              <a:rPr lang="ko-KR" altLang="en-US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클라우드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7087673D-827B-49C6-A16D-25456C010223}"/>
              </a:ext>
            </a:extLst>
          </p:cNvPr>
          <p:cNvSpPr txBox="1"/>
          <p:nvPr/>
        </p:nvSpPr>
        <p:spPr>
          <a:xfrm>
            <a:off x="633731" y="2696494"/>
            <a:ext cx="467932" cy="590794"/>
          </a:xfrm>
          <a:prstGeom prst="rect">
            <a:avLst/>
          </a:prstGeom>
          <a:noFill/>
        </p:spPr>
        <p:txBody>
          <a:bodyPr wrap="square" lIns="36000" tIns="36000" rIns="36000" bIns="36000" rtlCol="0" anchor="ctr" anchorCtr="0">
            <a:spAutoFit/>
          </a:bodyPr>
          <a:lstStyle/>
          <a:p>
            <a:pPr algn="r" latinLnBrk="0">
              <a:spcAft>
                <a:spcPts val="200"/>
              </a:spcAft>
            </a:pPr>
            <a:r>
              <a:rPr lang="ko-KR" altLang="en-US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프라이빗 </a:t>
            </a:r>
            <a:endParaRPr lang="en-US" altLang="ko-KR" sz="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 latinLnBrk="0">
              <a:spcAft>
                <a:spcPts val="200"/>
              </a:spcAft>
            </a:pPr>
            <a:r>
              <a:rPr lang="ko-KR" altLang="en-US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클라우드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9BB249A3-4A53-4305-8346-FAA8E7198329}"/>
              </a:ext>
            </a:extLst>
          </p:cNvPr>
          <p:cNvSpPr txBox="1"/>
          <p:nvPr/>
        </p:nvSpPr>
        <p:spPr>
          <a:xfrm>
            <a:off x="409850" y="3595077"/>
            <a:ext cx="758380" cy="442035"/>
          </a:xfrm>
          <a:prstGeom prst="rect">
            <a:avLst/>
          </a:prstGeom>
          <a:noFill/>
        </p:spPr>
        <p:txBody>
          <a:bodyPr wrap="square" lIns="36000" tIns="36000" rIns="36000" bIns="36000" rtlCol="0" anchor="ctr" anchorCtr="0">
            <a:spAutoFit/>
          </a:bodyPr>
          <a:lstStyle/>
          <a:p>
            <a:pPr algn="r" latinLnBrk="0">
              <a:spcAft>
                <a:spcPts val="200"/>
              </a:spcAft>
            </a:pPr>
            <a:r>
              <a:rPr lang="ko-KR" altLang="en-US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물리</a:t>
            </a:r>
            <a:br>
              <a:rPr lang="en-US" altLang="ko-KR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워크스테이션</a:t>
            </a:r>
            <a:r>
              <a:rPr lang="en-US" altLang="ko-KR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서버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A2F94C0B-C19E-4896-8D35-C3C3FC2C786C}"/>
              </a:ext>
            </a:extLst>
          </p:cNvPr>
          <p:cNvSpPr txBox="1"/>
          <p:nvPr/>
        </p:nvSpPr>
        <p:spPr>
          <a:xfrm>
            <a:off x="2607795" y="3595076"/>
            <a:ext cx="817723" cy="442035"/>
          </a:xfrm>
          <a:prstGeom prst="rect">
            <a:avLst/>
          </a:prstGeom>
          <a:noFill/>
        </p:spPr>
        <p:txBody>
          <a:bodyPr wrap="square" lIns="36000" tIns="36000" rIns="36000" bIns="36000" rtlCol="0" anchor="ctr" anchorCtr="0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가상화</a:t>
            </a:r>
            <a:br>
              <a:rPr lang="en-US" altLang="ko-KR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워크스테이션</a:t>
            </a:r>
            <a:r>
              <a:rPr lang="en-US" altLang="ko-KR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서버</a:t>
            </a: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B9F9B731-D607-4805-97DF-1C0E8A317E77}"/>
              </a:ext>
            </a:extLst>
          </p:cNvPr>
          <p:cNvSpPr/>
          <p:nvPr/>
        </p:nvSpPr>
        <p:spPr>
          <a:xfrm>
            <a:off x="439149" y="4237277"/>
            <a:ext cx="1375165" cy="43074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spcAft>
                <a:spcPts val="200"/>
              </a:spcAft>
            </a:pPr>
            <a:r>
              <a:rPr lang="en-US" altLang="ko-KR" sz="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P2P : Physical To Physical</a:t>
            </a:r>
          </a:p>
          <a:p>
            <a:pPr latinLnBrk="0">
              <a:spcAft>
                <a:spcPts val="200"/>
              </a:spcAft>
            </a:pPr>
            <a:r>
              <a:rPr lang="en-US" altLang="ko-KR" sz="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P2V : Physical To Virtual</a:t>
            </a:r>
          </a:p>
          <a:p>
            <a:pPr latinLnBrk="0">
              <a:spcAft>
                <a:spcPts val="200"/>
              </a:spcAft>
            </a:pPr>
            <a:r>
              <a:rPr lang="en-US" altLang="ko-KR" sz="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P2C : Physical To Cloud</a:t>
            </a: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BBF90F9B-7EDF-4BE4-9D07-0C51D0846386}"/>
              </a:ext>
            </a:extLst>
          </p:cNvPr>
          <p:cNvSpPr/>
          <p:nvPr/>
        </p:nvSpPr>
        <p:spPr>
          <a:xfrm>
            <a:off x="1888698" y="4237277"/>
            <a:ext cx="1375165" cy="43074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spcAft>
                <a:spcPts val="200"/>
              </a:spcAft>
            </a:pPr>
            <a:r>
              <a:rPr lang="en-US" altLang="ko-KR" sz="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V2V : Virtual To Virtual</a:t>
            </a:r>
          </a:p>
          <a:p>
            <a:pPr latinLnBrk="0">
              <a:spcAft>
                <a:spcPts val="200"/>
              </a:spcAft>
            </a:pPr>
            <a:r>
              <a:rPr lang="en-US" altLang="ko-KR" sz="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V2C : Virtual To Cloud</a:t>
            </a:r>
          </a:p>
          <a:p>
            <a:pPr latinLnBrk="0">
              <a:spcAft>
                <a:spcPts val="200"/>
              </a:spcAft>
            </a:pPr>
            <a:r>
              <a:rPr lang="en-US" altLang="ko-KR" sz="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C2C : Cloud To Cloud</a:t>
            </a:r>
          </a:p>
        </p:txBody>
      </p:sp>
      <p:pic>
        <p:nvPicPr>
          <p:cNvPr id="119" name="그림 118">
            <a:extLst>
              <a:ext uri="{FF2B5EF4-FFF2-40B4-BE49-F238E27FC236}">
                <a16:creationId xmlns:a16="http://schemas.microsoft.com/office/drawing/2014/main" id="{50196583-5F3C-4D9A-9D2F-316CABAF1E5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9087" y="1933386"/>
            <a:ext cx="403200" cy="445968"/>
          </a:xfrm>
          <a:prstGeom prst="rect">
            <a:avLst/>
          </a:prstGeom>
        </p:spPr>
      </p:pic>
      <p:cxnSp>
        <p:nvCxnSpPr>
          <p:cNvPr id="140" name="직선 연결선 139">
            <a:extLst>
              <a:ext uri="{FF2B5EF4-FFF2-40B4-BE49-F238E27FC236}">
                <a16:creationId xmlns:a16="http://schemas.microsoft.com/office/drawing/2014/main" id="{1EFDDCD8-9A01-4DB0-94C5-091D868D9774}"/>
              </a:ext>
            </a:extLst>
          </p:cNvPr>
          <p:cNvCxnSpPr>
            <a:cxnSpLocks/>
          </p:cNvCxnSpPr>
          <p:nvPr/>
        </p:nvCxnSpPr>
        <p:spPr>
          <a:xfrm>
            <a:off x="3695165" y="2425071"/>
            <a:ext cx="2697654" cy="0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grpSp>
        <p:nvGrpSpPr>
          <p:cNvPr id="52" name="그룹 51"/>
          <p:cNvGrpSpPr/>
          <p:nvPr/>
        </p:nvGrpSpPr>
        <p:grpSpPr>
          <a:xfrm>
            <a:off x="3833562" y="4098644"/>
            <a:ext cx="2395444" cy="537210"/>
            <a:chOff x="3032482" y="5225930"/>
            <a:chExt cx="2634988" cy="590930"/>
          </a:xfrm>
        </p:grpSpPr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C4849968-92E5-44B9-9A3A-089DF870D67E}"/>
                </a:ext>
              </a:extLst>
            </p:cNvPr>
            <p:cNvSpPr/>
            <p:nvPr/>
          </p:nvSpPr>
          <p:spPr>
            <a:xfrm>
              <a:off x="3032482" y="5225930"/>
              <a:ext cx="2634988" cy="5909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spcAft>
                  <a:spcPts val="200"/>
                </a:spcAft>
              </a:pPr>
              <a:endParaRPr lang="ko-KR" altLang="en-US" sz="8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54" name="Picture 2" descr="Image result for MS Azure">
              <a:extLst>
                <a:ext uri="{FF2B5EF4-FFF2-40B4-BE49-F238E27FC236}">
                  <a16:creationId xmlns:a16="http://schemas.microsoft.com/office/drawing/2014/main" id="{2C01BCE3-3F7F-4E53-9B8F-2D3DFD33350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94472" y="5311793"/>
              <a:ext cx="669055" cy="4192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5" name="Picture 6" descr="Image result for AWS">
              <a:extLst>
                <a:ext uri="{FF2B5EF4-FFF2-40B4-BE49-F238E27FC236}">
                  <a16:creationId xmlns:a16="http://schemas.microsoft.com/office/drawing/2014/main" id="{3E5195D0-3225-4F89-8632-91E758F2C0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54221" y="5251739"/>
              <a:ext cx="719084" cy="5393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6" name="Picture 8" descr="Image result for GCP">
              <a:extLst>
                <a:ext uri="{FF2B5EF4-FFF2-40B4-BE49-F238E27FC236}">
                  <a16:creationId xmlns:a16="http://schemas.microsoft.com/office/drawing/2014/main" id="{E61D187D-4A08-407E-A56D-48E3668E39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9219" y="5345064"/>
              <a:ext cx="364107" cy="3641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7" name="Picture 10" descr="Image result for openstack">
              <a:extLst>
                <a:ext uri="{FF2B5EF4-FFF2-40B4-BE49-F238E27FC236}">
                  <a16:creationId xmlns:a16="http://schemas.microsoft.com/office/drawing/2014/main" id="{CCD998AA-86DD-424F-AE3C-9597098D41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97841" y="5293011"/>
              <a:ext cx="491221" cy="4639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66178065"/>
      </p:ext>
    </p:extLst>
  </p:cSld>
  <p:clrMapOvr>
    <a:masterClrMapping/>
  </p:clrMapOvr>
  <p:transition spd="slow">
    <p:wipe dir="r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사업추진 방향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>
          <a:xfrm>
            <a:off x="1736621" y="132736"/>
            <a:ext cx="4824412" cy="161583"/>
          </a:xfrm>
        </p:spPr>
        <p:txBody>
          <a:bodyPr/>
          <a:lstStyle/>
          <a:p>
            <a:r>
              <a:rPr lang="en-US" altLang="ko-KR" dirty="0">
                <a:latin typeface="+mn-ea"/>
                <a:cs typeface="Arial" panose="020B0604020202020204" pitchFamily="34" charset="0"/>
              </a:rPr>
              <a:t>Ⅰ</a:t>
            </a:r>
            <a:r>
              <a:rPr lang="ko-KR" altLang="en-US" dirty="0">
                <a:latin typeface="+mn-ea"/>
                <a:cs typeface="Arial" panose="020B0604020202020204" pitchFamily="34" charset="0"/>
              </a:rPr>
              <a:t> 제안 개요</a:t>
            </a:r>
            <a:endParaRPr lang="ko-KR" altLang="en-US" dirty="0"/>
          </a:p>
        </p:txBody>
      </p:sp>
      <p:grpSp>
        <p:nvGrpSpPr>
          <p:cNvPr id="60" name="그룹 59"/>
          <p:cNvGrpSpPr/>
          <p:nvPr/>
        </p:nvGrpSpPr>
        <p:grpSpPr>
          <a:xfrm>
            <a:off x="313269" y="915988"/>
            <a:ext cx="6273228" cy="251999"/>
            <a:chOff x="313269" y="1590794"/>
            <a:chExt cx="6273228" cy="251999"/>
          </a:xfrm>
        </p:grpSpPr>
        <p:sp>
          <p:nvSpPr>
            <p:cNvPr id="61" name="모서리가 둥근 직사각형 96">
              <a:extLst>
                <a:ext uri="{FF2B5EF4-FFF2-40B4-BE49-F238E27FC236}">
                  <a16:creationId xmlns:a16="http://schemas.microsoft.com/office/drawing/2014/main" id="{BF544A95-378B-4E1F-8929-D5A53A6882DB}"/>
                </a:ext>
              </a:extLst>
            </p:cNvPr>
            <p:cNvSpPr/>
            <p:nvPr/>
          </p:nvSpPr>
          <p:spPr>
            <a:xfrm>
              <a:off x="313269" y="1590794"/>
              <a:ext cx="6273228" cy="251999"/>
            </a:xfrm>
            <a:prstGeom prst="roundRect">
              <a:avLst>
                <a:gd name="adj" fmla="val 18549"/>
              </a:avLst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</a:schemeClr>
                </a:gs>
                <a:gs pos="50000">
                  <a:schemeClr val="accent1">
                    <a:lumMod val="20000"/>
                    <a:lumOff val="80000"/>
                  </a:schemeClr>
                </a:gs>
                <a:gs pos="100000">
                  <a:schemeClr val="bg1"/>
                </a:gs>
              </a:gsLst>
              <a:lin ang="0" scaled="1"/>
              <a:tileRect/>
            </a:gradFill>
            <a:ln>
              <a:noFill/>
            </a:ln>
            <a:effectLst>
              <a:outerShdw dist="38100" dir="10800000" algn="r" rotWithShape="0">
                <a:srgbClr val="00B235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050" dirty="0">
                  <a:solidFill>
                    <a:prstClr val="whit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        </a:t>
              </a:r>
              <a:endParaRPr lang="ko-KR" altLang="en-US" sz="1050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2" name="Rectangle 4">
              <a:extLst>
                <a:ext uri="{FF2B5EF4-FFF2-40B4-BE49-F238E27FC236}">
                  <a16:creationId xmlns:a16="http://schemas.microsoft.com/office/drawing/2014/main" id="{DB54C79A-0A17-4D6C-9CD4-526DA1D596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1322" y="1632080"/>
              <a:ext cx="1389804" cy="15388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 lIns="0" tIns="0" rIns="0" bIns="0" anchor="ctr">
              <a:spAutoFit/>
            </a:bodyPr>
            <a:lstStyle/>
            <a:p>
              <a:r>
                <a:rPr lang="en-US" altLang="ko-KR" sz="10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3.2 </a:t>
              </a:r>
              <a:r>
                <a:rPr lang="ko-KR" altLang="en-US" sz="10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사업추진 전략</a:t>
              </a:r>
              <a:r>
                <a:rPr lang="en-US" altLang="ko-KR" sz="10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(</a:t>
              </a:r>
              <a:r>
                <a:rPr lang="ko-KR" altLang="en-US" sz="10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계속</a:t>
              </a:r>
              <a:r>
                <a:rPr lang="en-US" altLang="ko-KR" sz="10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  <a:endPara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C3D22F0A-4677-4C3D-BC69-39C99D19C6A5}"/>
              </a:ext>
            </a:extLst>
          </p:cNvPr>
          <p:cNvGrpSpPr/>
          <p:nvPr/>
        </p:nvGrpSpPr>
        <p:grpSpPr>
          <a:xfrm>
            <a:off x="310330" y="1257600"/>
            <a:ext cx="6409848" cy="3503086"/>
            <a:chOff x="310330" y="1257600"/>
            <a:chExt cx="6409848" cy="3503086"/>
          </a:xfrm>
        </p:grpSpPr>
        <p:sp>
          <p:nvSpPr>
            <p:cNvPr id="64" name="양쪽 모서리가 둥근 사각형 65">
              <a:extLst>
                <a:ext uri="{FF2B5EF4-FFF2-40B4-BE49-F238E27FC236}">
                  <a16:creationId xmlns:a16="http://schemas.microsoft.com/office/drawing/2014/main" id="{9F3C4E61-7184-4052-BB5C-8E8EE1265C9A}"/>
                </a:ext>
              </a:extLst>
            </p:cNvPr>
            <p:cNvSpPr/>
            <p:nvPr/>
          </p:nvSpPr>
          <p:spPr>
            <a:xfrm>
              <a:off x="621141" y="1595493"/>
              <a:ext cx="5928436" cy="212454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00B336"/>
            </a:solidFill>
            <a:ln w="6350" cap="flat" cmpd="sng" algn="ctr">
              <a:noFill/>
              <a:prstDash val="solid"/>
            </a:ln>
            <a:effectLst/>
          </p:spPr>
          <p:txBody>
            <a:bodyPr lIns="0" tIns="0" rIns="0" bIns="0" rtlCol="0" anchor="ctr" anchorCtr="0"/>
            <a:lstStyle/>
            <a:p>
              <a:pPr marL="355600" indent="-9525" defTabSz="995690" fontAlgn="base">
                <a:spcAft>
                  <a:spcPts val="240"/>
                </a:spcAft>
                <a:defRPr/>
              </a:pPr>
              <a:r>
                <a:rPr lang="ko-KR" altLang="en-US" sz="900" b="1" kern="0" spc="-30" dirty="0">
                  <a:ln>
                    <a:solidFill>
                      <a:srgbClr val="DE2F51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5400000" scaled="0"/>
                  </a:gra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신속한 백업</a:t>
              </a:r>
              <a:r>
                <a:rPr lang="en-US" altLang="ko-KR" sz="900" b="1" kern="0" spc="-30" dirty="0">
                  <a:ln>
                    <a:solidFill>
                      <a:srgbClr val="DE2F51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5400000" scaled="0"/>
                  </a:gra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/</a:t>
              </a:r>
              <a:r>
                <a:rPr lang="ko-KR" altLang="en-US" sz="900" b="1" kern="0" spc="-30" dirty="0">
                  <a:ln>
                    <a:solidFill>
                      <a:srgbClr val="DE2F51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5400000" scaled="0"/>
                  </a:gra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복구 및 비즈니스 연속성 확보</a:t>
              </a:r>
            </a:p>
          </p:txBody>
        </p:sp>
        <p:pic>
          <p:nvPicPr>
            <p:cNvPr id="65" name="그림 64">
              <a:extLst>
                <a:ext uri="{FF2B5EF4-FFF2-40B4-BE49-F238E27FC236}">
                  <a16:creationId xmlns:a16="http://schemas.microsoft.com/office/drawing/2014/main" id="{47CF82A9-5C58-440F-B135-0B9F63A28F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0353" y="1257600"/>
              <a:ext cx="650438" cy="387205"/>
            </a:xfrm>
            <a:prstGeom prst="rect">
              <a:avLst/>
            </a:prstGeom>
          </p:spPr>
        </p:pic>
        <p:sp>
          <p:nvSpPr>
            <p:cNvPr id="77" name="양쪽 모서리가 둥근 사각형 84">
              <a:extLst>
                <a:ext uri="{FF2B5EF4-FFF2-40B4-BE49-F238E27FC236}">
                  <a16:creationId xmlns:a16="http://schemas.microsoft.com/office/drawing/2014/main" id="{2E2D3F0A-DF8F-468F-AC28-2F29F7BCD75B}"/>
                </a:ext>
              </a:extLst>
            </p:cNvPr>
            <p:cNvSpPr/>
            <p:nvPr/>
          </p:nvSpPr>
          <p:spPr>
            <a:xfrm>
              <a:off x="3537671" y="2025775"/>
              <a:ext cx="3012643" cy="2732442"/>
            </a:xfrm>
            <a:prstGeom prst="round2SameRect">
              <a:avLst>
                <a:gd name="adj1" fmla="val 0"/>
                <a:gd name="adj2" fmla="val 0"/>
              </a:avLst>
            </a:prstGeom>
            <a:gradFill>
              <a:gsLst>
                <a:gs pos="82000">
                  <a:sysClr val="window" lastClr="FFFFFF"/>
                </a:gs>
                <a:gs pos="100000">
                  <a:sysClr val="window" lastClr="FFFFFF">
                    <a:lumMod val="95000"/>
                  </a:sysClr>
                </a:gs>
              </a:gsLst>
              <a:lin ang="5400000" scaled="0"/>
            </a:gradFill>
            <a:ln w="6350" cap="flat" cmpd="sng" algn="ctr">
              <a:solidFill>
                <a:sysClr val="window" lastClr="FFFFFF">
                  <a:lumMod val="85000"/>
                </a:sysClr>
              </a:solidFill>
              <a:prstDash val="solid"/>
            </a:ln>
            <a:effectLst>
              <a:outerShdw dist="12700" dir="5400000" algn="t" rotWithShape="0">
                <a:sysClr val="windowText" lastClr="000000">
                  <a:lumMod val="75000"/>
                  <a:lumOff val="25000"/>
                  <a:alpha val="20000"/>
                </a:sysClr>
              </a:outerShdw>
            </a:effectLst>
          </p:spPr>
          <p:txBody>
            <a:bodyPr lIns="0" tIns="0" rIns="0" bIns="0" rtlCol="0" anchor="t" anchorCtr="0"/>
            <a:lstStyle/>
            <a:p>
              <a:pPr marL="95250" lvl="1" indent="-95250" eaLnBrk="0" fontAlgn="base" latinLnBrk="0" hangingPunct="0">
                <a:spcAft>
                  <a:spcPts val="240"/>
                </a:spcAft>
                <a:buSzPct val="100000"/>
                <a:buFont typeface="Wingdings" pitchFamily="2" charset="2"/>
                <a:buChar char="§"/>
                <a:defRPr/>
              </a:pPr>
              <a:endParaRPr lang="en-US" altLang="ko-KR" sz="800" kern="0" dirty="0" err="1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66" name="그룹 65"/>
            <p:cNvGrpSpPr/>
            <p:nvPr/>
          </p:nvGrpSpPr>
          <p:grpSpPr>
            <a:xfrm>
              <a:off x="315704" y="1450602"/>
              <a:ext cx="474595" cy="471121"/>
              <a:chOff x="2706220" y="2381178"/>
              <a:chExt cx="632192" cy="627564"/>
            </a:xfrm>
          </p:grpSpPr>
          <p:sp>
            <p:nvSpPr>
              <p:cNvPr id="67" name="타원 66">
                <a:extLst>
                  <a:ext uri="{FF2B5EF4-FFF2-40B4-BE49-F238E27FC236}">
                    <a16:creationId xmlns:a16="http://schemas.microsoft.com/office/drawing/2014/main" id="{F37B5F67-9117-4C47-B4CB-2CEAE1B78A48}"/>
                  </a:ext>
                </a:extLst>
              </p:cNvPr>
              <p:cNvSpPr/>
              <p:nvPr/>
            </p:nvSpPr>
            <p:spPr bwMode="auto">
              <a:xfrm>
                <a:off x="2706220" y="2381178"/>
                <a:ext cx="632192" cy="627564"/>
              </a:xfrm>
              <a:prstGeom prst="ellipse">
                <a:avLst/>
              </a:prstGeom>
              <a:solidFill>
                <a:srgbClr val="00B336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200"/>
                  </a:spcAft>
                  <a:defRPr/>
                </a:pPr>
                <a:r>
                  <a:rPr lang="ko-KR" altLang="en-US" sz="800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전략</a:t>
                </a:r>
                <a:r>
                  <a:rPr lang="ko-KR" altLang="en-US" sz="800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 </a:t>
                </a:r>
                <a:endParaRPr lang="en-US" altLang="ko-KR" sz="8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algn="ctr" eaLnBrk="1" fontAlgn="auto" hangingPunct="1">
                  <a:spcBef>
                    <a:spcPts val="0"/>
                  </a:spcBef>
                  <a:spcAft>
                    <a:spcPts val="200"/>
                  </a:spcAft>
                  <a:defRPr/>
                </a:pPr>
                <a:r>
                  <a:rPr lang="en-US" altLang="ko-KR" sz="1200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02</a:t>
                </a:r>
                <a:endParaRPr lang="ko-KR" altLang="en-US" sz="1200" dirty="0" err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cxnSp>
            <p:nvCxnSpPr>
              <p:cNvPr id="76" name="직선 연결선 75">
                <a:extLst>
                  <a:ext uri="{FF2B5EF4-FFF2-40B4-BE49-F238E27FC236}">
                    <a16:creationId xmlns:a16="http://schemas.microsoft.com/office/drawing/2014/main" id="{5532C8B3-1792-4D76-B390-B0BD2303B013}"/>
                  </a:ext>
                </a:extLst>
              </p:cNvPr>
              <p:cNvCxnSpPr/>
              <p:nvPr/>
            </p:nvCxnSpPr>
            <p:spPr bwMode="auto">
              <a:xfrm>
                <a:off x="2872405" y="2667583"/>
                <a:ext cx="299822" cy="0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5" name="양쪽 모서리가 둥근 사각형 85">
              <a:extLst>
                <a:ext uri="{FF2B5EF4-FFF2-40B4-BE49-F238E27FC236}">
                  <a16:creationId xmlns:a16="http://schemas.microsoft.com/office/drawing/2014/main" id="{374AB45E-F32E-4330-91CD-BE7094C4AFAE}"/>
                </a:ext>
              </a:extLst>
            </p:cNvPr>
            <p:cNvSpPr/>
            <p:nvPr/>
          </p:nvSpPr>
          <p:spPr>
            <a:xfrm>
              <a:off x="3538407" y="2025775"/>
              <a:ext cx="3011169" cy="219172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bg1">
                <a:lumMod val="95000"/>
              </a:schemeClr>
            </a:solidFill>
            <a:ln w="6350" cap="flat" cmpd="sng" algn="ctr">
              <a:noFill/>
              <a:prstDash val="solid"/>
            </a:ln>
            <a:effectLst/>
          </p:spPr>
          <p:txBody>
            <a:bodyPr lIns="0" tIns="0" rIns="0" bIns="0" rtlCol="0" anchor="ctr" anchorCtr="0"/>
            <a:lstStyle/>
            <a:p>
              <a:pPr marL="898525" indent="-90488" defTabSz="995690" fontAlgn="base">
                <a:spcAft>
                  <a:spcPts val="240"/>
                </a:spcAft>
                <a:defRPr/>
              </a:pPr>
              <a:r>
                <a:rPr lang="ko-KR" altLang="en-US" sz="800" b="1" kern="0" spc="-30" dirty="0">
                  <a:ln>
                    <a:solidFill>
                      <a:srgbClr val="DE2F51">
                        <a:alpha val="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비즈니스 연속성 및 안정성 확보</a:t>
              </a:r>
            </a:p>
          </p:txBody>
        </p:sp>
        <p:sp>
          <p:nvSpPr>
            <p:cNvPr id="86" name="Text Box 56">
              <a:extLst>
                <a:ext uri="{FF2B5EF4-FFF2-40B4-BE49-F238E27FC236}">
                  <a16:creationId xmlns:a16="http://schemas.microsoft.com/office/drawing/2014/main" id="{1BB375A9-C1B2-4B0F-9A31-506C4D3904C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30778" y="2269166"/>
              <a:ext cx="2026426" cy="2462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969696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 algn="l" eaLnBrk="0" hangingPunct="0">
                <a:spcBef>
                  <a:spcPct val="0"/>
                </a:spcBef>
                <a:defRPr kumimoji="1" sz="15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1pPr>
              <a:lvl2pPr marL="1028700" indent="-457200" algn="l" eaLnBrk="0" hangingPunct="0">
                <a:spcBef>
                  <a:spcPct val="0"/>
                </a:spcBef>
                <a:defRPr kumimoji="1" sz="15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2pPr>
              <a:lvl3pPr marL="1676400" indent="-457200" algn="l" eaLnBrk="0" hangingPunct="0">
                <a:spcBef>
                  <a:spcPct val="0"/>
                </a:spcBef>
                <a:defRPr kumimoji="1" sz="15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3pPr>
              <a:lvl4pPr marL="2324100" indent="-457200" algn="l" eaLnBrk="0" hangingPunct="0">
                <a:spcBef>
                  <a:spcPct val="0"/>
                </a:spcBef>
                <a:defRPr kumimoji="1" sz="15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4pPr>
              <a:lvl5pPr marL="2971800" indent="-457200" algn="l" eaLnBrk="0" hangingPunct="0">
                <a:spcBef>
                  <a:spcPct val="0"/>
                </a:spcBef>
                <a:defRPr kumimoji="1" sz="15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5pPr>
              <a:lvl6pPr marL="3429000" indent="-4572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5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6pPr>
              <a:lvl7pPr marL="3886200" indent="-4572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5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7pPr>
              <a:lvl8pPr marL="4343400" indent="-4572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5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8pPr>
              <a:lvl9pPr marL="4800600" indent="-4572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5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9pPr>
            </a:lstStyle>
            <a:p>
              <a:pPr algn="ctr" defTabSz="995690" eaLnBrk="1" fontAlgn="t" hangingPunct="1">
                <a:spcAft>
                  <a:spcPts val="200"/>
                </a:spcAft>
                <a:defRPr/>
              </a:pPr>
              <a:r>
                <a:rPr lang="ko-KR" altLang="en-US" sz="800" spc="-3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업계 선두 빔 소프트웨어의 최신 기술 적용</a:t>
              </a:r>
            </a:p>
          </p:txBody>
        </p:sp>
        <p:sp>
          <p:nvSpPr>
            <p:cNvPr id="88" name="모서리가 둥근 직사각형 5">
              <a:extLst>
                <a:ext uri="{FF2B5EF4-FFF2-40B4-BE49-F238E27FC236}">
                  <a16:creationId xmlns:a16="http://schemas.microsoft.com/office/drawing/2014/main" id="{D1BB44D2-19A5-452D-B739-42B7A1B4F281}"/>
                </a:ext>
              </a:extLst>
            </p:cNvPr>
            <p:cNvSpPr/>
            <p:nvPr/>
          </p:nvSpPr>
          <p:spPr>
            <a:xfrm>
              <a:off x="414352" y="2054433"/>
              <a:ext cx="421154" cy="148951"/>
            </a:xfrm>
            <a:prstGeom prst="roundRect">
              <a:avLst>
                <a:gd name="adj" fmla="val 0"/>
              </a:avLst>
            </a:pr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>
              <a:outerShdw blurRad="254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0" tIns="36000" rIns="0" bIns="0" rtlCol="0" anchor="ctr"/>
            <a:lstStyle/>
            <a:p>
              <a:pPr algn="ctr" defTabSz="995690" fontAlgn="t" latinLnBrk="0">
                <a:spcBef>
                  <a:spcPct val="0"/>
                </a:spcBef>
                <a:spcAft>
                  <a:spcPts val="200"/>
                </a:spcAft>
                <a:defRPr/>
              </a:pPr>
              <a:r>
                <a:rPr kumimoji="1" lang="ko-KR" altLang="en-US" sz="800" kern="0" spc="-3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solidFill>
                    <a:srgbClr val="00206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단계</a:t>
              </a:r>
              <a:r>
                <a:rPr kumimoji="1" lang="en-US" altLang="ko-KR" sz="800" kern="0" spc="-3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solidFill>
                    <a:srgbClr val="00206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01</a:t>
              </a:r>
              <a:endParaRPr kumimoji="1" lang="ko-KR" altLang="en-US" sz="800" kern="0" spc="-3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9" name="모서리가 둥근 직사각형 86">
              <a:extLst>
                <a:ext uri="{FF2B5EF4-FFF2-40B4-BE49-F238E27FC236}">
                  <a16:creationId xmlns:a16="http://schemas.microsoft.com/office/drawing/2014/main" id="{DD664045-F1A8-4A87-8DAB-4CCD0A839899}"/>
                </a:ext>
              </a:extLst>
            </p:cNvPr>
            <p:cNvSpPr/>
            <p:nvPr/>
          </p:nvSpPr>
          <p:spPr>
            <a:xfrm>
              <a:off x="3596333" y="2054433"/>
              <a:ext cx="466183" cy="148951"/>
            </a:xfrm>
            <a:prstGeom prst="roundRect">
              <a:avLst>
                <a:gd name="adj" fmla="val 0"/>
              </a:avLst>
            </a:prstGeom>
            <a:solidFill>
              <a:srgbClr val="00B336"/>
            </a:solidFill>
            <a:ln w="25400" cap="flat" cmpd="sng" algn="ctr">
              <a:noFill/>
              <a:prstDash val="solid"/>
            </a:ln>
            <a:effectLst>
              <a:outerShdw blurRad="254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95690" fontAlgn="t" latinLnBrk="0">
                <a:spcBef>
                  <a:spcPct val="0"/>
                </a:spcBef>
                <a:spcAft>
                  <a:spcPts val="200"/>
                </a:spcAft>
                <a:defRPr/>
              </a:pPr>
              <a:r>
                <a:rPr kumimoji="1" lang="ko-KR" altLang="en-US" sz="800" b="1" kern="0" spc="-3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단계</a:t>
              </a:r>
              <a:r>
                <a:rPr kumimoji="1" lang="en-US" altLang="ko-KR" sz="800" b="1" kern="0" spc="-3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06</a:t>
              </a:r>
              <a:endParaRPr kumimoji="1" lang="ko-KR" altLang="en-US" sz="800" b="1" kern="0" spc="-3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1" name="양쪽 모서리가 둥근 사각형 81">
              <a:extLst>
                <a:ext uri="{FF2B5EF4-FFF2-40B4-BE49-F238E27FC236}">
                  <a16:creationId xmlns:a16="http://schemas.microsoft.com/office/drawing/2014/main" id="{8107EF3E-6BC8-4B36-B9E0-7AF1D3E24C33}"/>
                </a:ext>
              </a:extLst>
            </p:cNvPr>
            <p:cNvSpPr/>
            <p:nvPr/>
          </p:nvSpPr>
          <p:spPr>
            <a:xfrm>
              <a:off x="314050" y="2028243"/>
              <a:ext cx="3033870" cy="2732443"/>
            </a:xfrm>
            <a:prstGeom prst="round2SameRect">
              <a:avLst>
                <a:gd name="adj1" fmla="val 0"/>
                <a:gd name="adj2" fmla="val 0"/>
              </a:avLst>
            </a:prstGeom>
            <a:gradFill>
              <a:gsLst>
                <a:gs pos="82000">
                  <a:sysClr val="window" lastClr="FFFFFF"/>
                </a:gs>
                <a:gs pos="100000">
                  <a:sysClr val="window" lastClr="FFFFFF">
                    <a:lumMod val="95000"/>
                  </a:sysClr>
                </a:gs>
              </a:gsLst>
              <a:lin ang="5400000" scaled="0"/>
            </a:gradFill>
            <a:ln w="6350" cap="flat" cmpd="sng" algn="ctr">
              <a:solidFill>
                <a:sysClr val="window" lastClr="FFFFFF">
                  <a:lumMod val="85000"/>
                </a:sysClr>
              </a:solidFill>
              <a:prstDash val="solid"/>
            </a:ln>
            <a:effectLst>
              <a:outerShdw dist="12700" dir="5400000" algn="t" rotWithShape="0">
                <a:sysClr val="windowText" lastClr="000000">
                  <a:lumMod val="75000"/>
                  <a:lumOff val="25000"/>
                  <a:alpha val="20000"/>
                </a:sysClr>
              </a:outerShdw>
            </a:effectLst>
          </p:spPr>
          <p:txBody>
            <a:bodyPr lIns="90000" tIns="108000" rIns="90000" bIns="0" rtlCol="0" anchor="t" anchorCtr="0"/>
            <a:lstStyle/>
            <a:p>
              <a:pPr marL="95250" lvl="1" indent="-95250" eaLnBrk="0" fontAlgn="base" latinLnBrk="0" hangingPunct="0">
                <a:spcAft>
                  <a:spcPts val="240"/>
                </a:spcAft>
                <a:buSzPct val="100000"/>
                <a:buFont typeface="Wingdings" pitchFamily="2" charset="2"/>
                <a:buChar char="§"/>
                <a:defRPr/>
              </a:pPr>
              <a:endParaRPr lang="en-US" altLang="ko-KR" sz="800" kern="0" dirty="0" err="1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2" name="양쪽 모서리가 둥근 사각형 82">
              <a:extLst>
                <a:ext uri="{FF2B5EF4-FFF2-40B4-BE49-F238E27FC236}">
                  <a16:creationId xmlns:a16="http://schemas.microsoft.com/office/drawing/2014/main" id="{AD8367CB-C1A4-4C9C-9DED-9C8DD8CA0ABC}"/>
                </a:ext>
              </a:extLst>
            </p:cNvPr>
            <p:cNvSpPr/>
            <p:nvPr/>
          </p:nvSpPr>
          <p:spPr>
            <a:xfrm>
              <a:off x="310330" y="2025775"/>
              <a:ext cx="3033870" cy="219172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bg1">
                <a:lumMod val="95000"/>
              </a:schemeClr>
            </a:solidFill>
            <a:ln w="6350" cap="flat" cmpd="sng" algn="ctr">
              <a:noFill/>
              <a:prstDash val="solid"/>
            </a:ln>
            <a:effectLst/>
          </p:spPr>
          <p:txBody>
            <a:bodyPr lIns="0" tIns="0" rIns="0" bIns="0" rtlCol="0" anchor="ctr" anchorCtr="0"/>
            <a:lstStyle/>
            <a:p>
              <a:pPr algn="ctr" defTabSz="995690" fontAlgn="base">
                <a:spcAft>
                  <a:spcPts val="240"/>
                </a:spcAft>
                <a:defRPr/>
              </a:pPr>
              <a:r>
                <a:rPr lang="en-US" altLang="ko-KR" sz="800" b="1" kern="0" spc="-30" dirty="0">
                  <a:ln>
                    <a:solidFill>
                      <a:srgbClr val="DE2F51">
                        <a:alpha val="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15</a:t>
              </a:r>
              <a:r>
                <a:rPr lang="ko-KR" altLang="en-US" sz="800" b="1" kern="0" spc="-30" dirty="0">
                  <a:ln>
                    <a:solidFill>
                      <a:srgbClr val="DE2F51">
                        <a:alpha val="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분 미만 </a:t>
              </a:r>
              <a:r>
                <a:rPr lang="en-US" altLang="ko-KR" sz="800" b="1" kern="0" spc="-30" dirty="0">
                  <a:ln>
                    <a:solidFill>
                      <a:srgbClr val="DE2F51">
                        <a:alpha val="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RTPO™ </a:t>
              </a:r>
              <a:r>
                <a:rPr lang="ko-KR" altLang="en-US" sz="800" b="1" kern="0" spc="-30" dirty="0">
                  <a:ln>
                    <a:solidFill>
                      <a:srgbClr val="DE2F51">
                        <a:alpha val="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구현</a:t>
              </a:r>
            </a:p>
          </p:txBody>
        </p:sp>
        <p:sp>
          <p:nvSpPr>
            <p:cNvPr id="93" name="Text Box 56">
              <a:extLst>
                <a:ext uri="{FF2B5EF4-FFF2-40B4-BE49-F238E27FC236}">
                  <a16:creationId xmlns:a16="http://schemas.microsoft.com/office/drawing/2014/main" id="{EB826EC3-49B7-4AE4-8E87-56EF6B896EF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11918" y="2269166"/>
              <a:ext cx="1830694" cy="1231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969696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 algn="l" eaLnBrk="0" hangingPunct="0">
                <a:spcBef>
                  <a:spcPct val="0"/>
                </a:spcBef>
                <a:defRPr kumimoji="1" sz="15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1pPr>
              <a:lvl2pPr marL="1028700" indent="-457200" algn="l" eaLnBrk="0" hangingPunct="0">
                <a:spcBef>
                  <a:spcPct val="0"/>
                </a:spcBef>
                <a:defRPr kumimoji="1" sz="15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2pPr>
              <a:lvl3pPr marL="1676400" indent="-457200" algn="l" eaLnBrk="0" hangingPunct="0">
                <a:spcBef>
                  <a:spcPct val="0"/>
                </a:spcBef>
                <a:defRPr kumimoji="1" sz="15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3pPr>
              <a:lvl4pPr marL="2324100" indent="-457200" algn="l" eaLnBrk="0" hangingPunct="0">
                <a:spcBef>
                  <a:spcPct val="0"/>
                </a:spcBef>
                <a:defRPr kumimoji="1" sz="15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4pPr>
              <a:lvl5pPr marL="2971800" indent="-457200" algn="l" eaLnBrk="0" hangingPunct="0">
                <a:spcBef>
                  <a:spcPct val="0"/>
                </a:spcBef>
                <a:defRPr kumimoji="1" sz="15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5pPr>
              <a:lvl6pPr marL="3429000" indent="-4572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5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6pPr>
              <a:lvl7pPr marL="3886200" indent="-4572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5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7pPr>
              <a:lvl8pPr marL="4343400" indent="-4572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5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8pPr>
              <a:lvl9pPr marL="4800600" indent="-4572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5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9pPr>
            </a:lstStyle>
            <a:p>
              <a:pPr algn="ctr" defTabSz="995690" eaLnBrk="1" fontAlgn="t" hangingPunct="1">
                <a:spcAft>
                  <a:spcPts val="200"/>
                </a:spcAft>
                <a:defRPr/>
              </a:pPr>
              <a:r>
                <a:rPr lang="ko-KR" altLang="en-US" sz="800" spc="-3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백업 데이터 즉시 사용</a:t>
              </a:r>
            </a:p>
          </p:txBody>
        </p:sp>
        <p:pic>
          <p:nvPicPr>
            <p:cNvPr id="95" name="그림 94">
              <a:extLst>
                <a:ext uri="{FF2B5EF4-FFF2-40B4-BE49-F238E27FC236}">
                  <a16:creationId xmlns:a16="http://schemas.microsoft.com/office/drawing/2014/main" id="{1473698E-E8C7-427B-A4F2-D796C9F7621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53152" y="1937800"/>
              <a:ext cx="395070" cy="445968"/>
            </a:xfrm>
            <a:prstGeom prst="rect">
              <a:avLst/>
            </a:prstGeom>
          </p:spPr>
        </p:pic>
        <p:pic>
          <p:nvPicPr>
            <p:cNvPr id="96" name="그림 95">
              <a:extLst>
                <a:ext uri="{FF2B5EF4-FFF2-40B4-BE49-F238E27FC236}">
                  <a16:creationId xmlns:a16="http://schemas.microsoft.com/office/drawing/2014/main" id="{50196583-5F3C-4D9A-9D2F-316CABAF1E5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16978" y="1933386"/>
              <a:ext cx="403200" cy="445968"/>
            </a:xfrm>
            <a:prstGeom prst="rect">
              <a:avLst/>
            </a:prstGeom>
          </p:spPr>
        </p:pic>
        <p:sp>
          <p:nvSpPr>
            <p:cNvPr id="97" name="모서리가 둥근 직사각형 86">
              <a:extLst>
                <a:ext uri="{FF2B5EF4-FFF2-40B4-BE49-F238E27FC236}">
                  <a16:creationId xmlns:a16="http://schemas.microsoft.com/office/drawing/2014/main" id="{DD664045-F1A8-4A87-8DAB-4CCD0A839899}"/>
                </a:ext>
              </a:extLst>
            </p:cNvPr>
            <p:cNvSpPr/>
            <p:nvPr/>
          </p:nvSpPr>
          <p:spPr>
            <a:xfrm>
              <a:off x="349276" y="2054433"/>
              <a:ext cx="466183" cy="148951"/>
            </a:xfrm>
            <a:prstGeom prst="roundRect">
              <a:avLst>
                <a:gd name="adj" fmla="val 0"/>
              </a:avLst>
            </a:prstGeom>
            <a:solidFill>
              <a:srgbClr val="00B336"/>
            </a:solidFill>
            <a:ln w="25400" cap="flat" cmpd="sng" algn="ctr">
              <a:noFill/>
              <a:prstDash val="solid"/>
            </a:ln>
            <a:effectLst>
              <a:outerShdw blurRad="254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95690" fontAlgn="t" latinLnBrk="0">
                <a:spcBef>
                  <a:spcPct val="0"/>
                </a:spcBef>
                <a:spcAft>
                  <a:spcPts val="200"/>
                </a:spcAft>
                <a:defRPr/>
              </a:pPr>
              <a:r>
                <a:rPr kumimoji="1" lang="ko-KR" altLang="en-US" sz="800" b="1" kern="0" spc="-3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단계</a:t>
              </a:r>
              <a:r>
                <a:rPr kumimoji="1" lang="en-US" altLang="ko-KR" sz="800" b="1" kern="0" spc="-3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05</a:t>
              </a:r>
              <a:endParaRPr kumimoji="1" lang="ko-KR" altLang="en-US" sz="800" b="1" kern="0" spc="-3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5" name="Text Box 56">
              <a:extLst>
                <a:ext uri="{FF2B5EF4-FFF2-40B4-BE49-F238E27FC236}">
                  <a16:creationId xmlns:a16="http://schemas.microsoft.com/office/drawing/2014/main" id="{030B16BB-21B3-4B99-8E6F-1A0A81312BE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5864" y="2502177"/>
              <a:ext cx="2942802" cy="2462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969696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defPPr>
                <a:defRPr lang="en-US"/>
              </a:defPPr>
              <a:lvl1pPr algn="ctr" defTabSz="995690" fontAlgn="t">
                <a:spcBef>
                  <a:spcPct val="0"/>
                </a:spcBef>
                <a:spcAft>
                  <a:spcPts val="200"/>
                </a:spcAft>
                <a:defRPr kumimoji="1" sz="800" spc="-30">
                  <a:ln>
                    <a:solidFill>
                      <a:srgbClr val="C00000">
                        <a:alpha val="0"/>
                      </a:srgbClr>
                    </a:solidFill>
                  </a:ln>
                  <a:solidFill>
                    <a:srgbClr val="002060"/>
                  </a:solidFill>
                  <a:latin typeface="+mn-ea"/>
                </a:defRPr>
              </a:lvl1pPr>
              <a:lvl2pPr marL="1028700" indent="-457200" eaLnBrk="0" hangingPunct="0">
                <a:spcBef>
                  <a:spcPct val="0"/>
                </a:spcBef>
                <a:defRPr kumimoji="1" sz="1500">
                  <a:latin typeface="굴림" charset="-127"/>
                  <a:ea typeface="굴림" charset="-127"/>
                </a:defRPr>
              </a:lvl2pPr>
              <a:lvl3pPr marL="1676400" indent="-457200" eaLnBrk="0" hangingPunct="0">
                <a:spcBef>
                  <a:spcPct val="0"/>
                </a:spcBef>
                <a:defRPr kumimoji="1" sz="1500">
                  <a:latin typeface="굴림" charset="-127"/>
                  <a:ea typeface="굴림" charset="-127"/>
                </a:defRPr>
              </a:lvl3pPr>
              <a:lvl4pPr marL="2324100" indent="-457200" eaLnBrk="0" hangingPunct="0">
                <a:spcBef>
                  <a:spcPct val="0"/>
                </a:spcBef>
                <a:defRPr kumimoji="1" sz="1500">
                  <a:latin typeface="굴림" charset="-127"/>
                  <a:ea typeface="굴림" charset="-127"/>
                </a:defRPr>
              </a:lvl4pPr>
              <a:lvl5pPr marL="2971800" indent="-457200" eaLnBrk="0" hangingPunct="0">
                <a:spcBef>
                  <a:spcPct val="0"/>
                </a:spcBef>
                <a:defRPr kumimoji="1" sz="1500">
                  <a:latin typeface="굴림" charset="-127"/>
                  <a:ea typeface="굴림" charset="-127"/>
                </a:defRPr>
              </a:lvl5pPr>
              <a:lvl6pPr marL="3429000" indent="-4572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500">
                  <a:latin typeface="굴림" charset="-127"/>
                  <a:ea typeface="굴림" charset="-127"/>
                </a:defRPr>
              </a:lvl6pPr>
              <a:lvl7pPr marL="3886200" indent="-4572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500">
                  <a:latin typeface="굴림" charset="-127"/>
                  <a:ea typeface="굴림" charset="-127"/>
                </a:defRPr>
              </a:lvl7pPr>
              <a:lvl8pPr marL="4343400" indent="-4572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500">
                  <a:latin typeface="굴림" charset="-127"/>
                  <a:ea typeface="굴림" charset="-127"/>
                </a:defRPr>
              </a:lvl8pPr>
              <a:lvl9pPr marL="4800600" indent="-4572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500">
                  <a:latin typeface="굴림" charset="-127"/>
                  <a:ea typeface="굴림" charset="-127"/>
                </a:defRPr>
              </a:lvl9pPr>
            </a:lstStyle>
            <a:p>
              <a:pPr>
                <a:defRPr/>
              </a:pPr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물리</a:t>
              </a:r>
              <a:r>
                <a: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워크스테이션</a:t>
              </a:r>
              <a:r>
                <a: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백업을 백업 서버의 </a:t>
              </a:r>
              <a:r>
                <a: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MS-Hyper-V</a:t>
              </a:r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에 </a:t>
              </a:r>
              <a:br>
                <a: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</a:br>
              <a:r>
                <a: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15</a:t>
              </a:r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분 이내 마운트</a:t>
              </a:r>
            </a:p>
          </p:txBody>
        </p:sp>
        <p:pic>
          <p:nvPicPr>
            <p:cNvPr id="154" name="그림 153">
              <a:extLst>
                <a:ext uri="{FF2B5EF4-FFF2-40B4-BE49-F238E27FC236}">
                  <a16:creationId xmlns:a16="http://schemas.microsoft.com/office/drawing/2014/main" id="{4CDCC2A1-7E9D-457C-9B0D-2F5E8632C5A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75468" y="2858298"/>
              <a:ext cx="2322716" cy="1595882"/>
            </a:xfrm>
            <a:prstGeom prst="rect">
              <a:avLst/>
            </a:prstGeom>
          </p:spPr>
        </p:pic>
        <p:pic>
          <p:nvPicPr>
            <p:cNvPr id="158" name="Picture 4">
              <a:extLst>
                <a:ext uri="{FF2B5EF4-FFF2-40B4-BE49-F238E27FC236}">
                  <a16:creationId xmlns:a16="http://schemas.microsoft.com/office/drawing/2014/main" id="{1559D129-5A25-459B-9EA0-1D59671CED8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64746" y="3692287"/>
              <a:ext cx="1158491" cy="252345"/>
            </a:xfrm>
            <a:prstGeom prst="rect">
              <a:avLst/>
            </a:prstGeom>
          </p:spPr>
        </p:pic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1F0EA8C4-A5F5-4CB4-80DB-8B64533064CA}"/>
                </a:ext>
              </a:extLst>
            </p:cNvPr>
            <p:cNvGrpSpPr/>
            <p:nvPr/>
          </p:nvGrpSpPr>
          <p:grpSpPr>
            <a:xfrm>
              <a:off x="4685996" y="2878842"/>
              <a:ext cx="715990" cy="704271"/>
              <a:chOff x="4714322" y="2878842"/>
              <a:chExt cx="715990" cy="704271"/>
            </a:xfrm>
          </p:grpSpPr>
          <p:sp>
            <p:nvSpPr>
              <p:cNvPr id="163" name="TextBox 162">
                <a:extLst>
                  <a:ext uri="{FF2B5EF4-FFF2-40B4-BE49-F238E27FC236}">
                    <a16:creationId xmlns:a16="http://schemas.microsoft.com/office/drawing/2014/main" id="{50D484A8-CE42-4744-89EF-1F1E115986D9}"/>
                  </a:ext>
                </a:extLst>
              </p:cNvPr>
              <p:cNvSpPr txBox="1"/>
              <p:nvPr/>
            </p:nvSpPr>
            <p:spPr>
              <a:xfrm>
                <a:off x="4794043" y="3367669"/>
                <a:ext cx="590471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defTabSz="685800" latinLnBrk="0">
                  <a:spcBef>
                    <a:spcPts val="1500"/>
                  </a:spcBef>
                  <a:defRPr/>
                </a:pPr>
                <a:r>
                  <a:rPr lang="ko-KR" altLang="en-US" sz="700" b="1" dirty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데이터 </a:t>
                </a:r>
                <a:br>
                  <a:rPr lang="en-US" altLang="ko-KR" sz="700" b="1" dirty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</a:br>
                <a:r>
                  <a:rPr lang="ko-KR" altLang="en-US" sz="700" b="1" dirty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손실 방지</a:t>
                </a:r>
                <a:endParaRPr lang="en-US" sz="7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pic>
            <p:nvPicPr>
              <p:cNvPr id="164" name="Picture 16">
                <a:extLst>
                  <a:ext uri="{FF2B5EF4-FFF2-40B4-BE49-F238E27FC236}">
                    <a16:creationId xmlns:a16="http://schemas.microsoft.com/office/drawing/2014/main" id="{CE47D007-FD42-4074-A9B5-4E94698B9A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14322" y="2878842"/>
                <a:ext cx="715990" cy="552558"/>
              </a:xfrm>
              <a:prstGeom prst="rect">
                <a:avLst/>
              </a:prstGeom>
              <a:ln>
                <a:noFill/>
              </a:ln>
            </p:spPr>
          </p:pic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C6DA4CFC-2727-4881-B3D3-F0CB80D7E7A9}"/>
                </a:ext>
              </a:extLst>
            </p:cNvPr>
            <p:cNvGrpSpPr/>
            <p:nvPr/>
          </p:nvGrpSpPr>
          <p:grpSpPr>
            <a:xfrm>
              <a:off x="4269909" y="3927403"/>
              <a:ext cx="1548165" cy="742302"/>
              <a:chOff x="4321215" y="3826853"/>
              <a:chExt cx="1548165" cy="742302"/>
            </a:xfrm>
          </p:grpSpPr>
          <p:sp>
            <p:nvSpPr>
              <p:cNvPr id="169" name="TextBox 168">
                <a:extLst>
                  <a:ext uri="{FF2B5EF4-FFF2-40B4-BE49-F238E27FC236}">
                    <a16:creationId xmlns:a16="http://schemas.microsoft.com/office/drawing/2014/main" id="{9C3E94DE-D43C-4A1D-9D5D-07B8ADD59DAD}"/>
                  </a:ext>
                </a:extLst>
              </p:cNvPr>
              <p:cNvSpPr txBox="1"/>
              <p:nvPr/>
            </p:nvSpPr>
            <p:spPr>
              <a:xfrm>
                <a:off x="4432427" y="4355866"/>
                <a:ext cx="533476" cy="21328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defTabSz="685800" latinLnBrk="0">
                  <a:lnSpc>
                    <a:spcPct val="90000"/>
                  </a:lnSpc>
                  <a:spcBef>
                    <a:spcPts val="1500"/>
                  </a:spcBef>
                  <a:defRPr/>
                </a:pPr>
                <a:r>
                  <a:rPr lang="ko-KR" altLang="en-US" sz="700" b="1" dirty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데이터의 </a:t>
                </a:r>
                <a:br>
                  <a:rPr lang="en-US" altLang="ko-KR" sz="700" b="1" dirty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</a:br>
                <a:r>
                  <a:rPr lang="ko-KR" altLang="en-US" sz="700" b="1" dirty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즉시 활용</a:t>
                </a:r>
                <a:endParaRPr lang="en-US" sz="7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pic>
            <p:nvPicPr>
              <p:cNvPr id="170" name="Picture 18">
                <a:extLst>
                  <a:ext uri="{FF2B5EF4-FFF2-40B4-BE49-F238E27FC236}">
                    <a16:creationId xmlns:a16="http://schemas.microsoft.com/office/drawing/2014/main" id="{5BFEA55A-1082-45CD-83E0-8AC67D9B1E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21215" y="3870077"/>
                <a:ext cx="715990" cy="596912"/>
              </a:xfrm>
              <a:prstGeom prst="rect">
                <a:avLst/>
              </a:prstGeom>
            </p:spPr>
          </p:pic>
          <p:sp>
            <p:nvSpPr>
              <p:cNvPr id="172" name="TextBox 171">
                <a:extLst>
                  <a:ext uri="{FF2B5EF4-FFF2-40B4-BE49-F238E27FC236}">
                    <a16:creationId xmlns:a16="http://schemas.microsoft.com/office/drawing/2014/main" id="{51F9C348-3C79-44BA-93DF-7DAC6E216BA8}"/>
                  </a:ext>
                </a:extLst>
              </p:cNvPr>
              <p:cNvSpPr txBox="1"/>
              <p:nvPr/>
            </p:nvSpPr>
            <p:spPr>
              <a:xfrm>
                <a:off x="5274226" y="4352110"/>
                <a:ext cx="499411" cy="21328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defTabSz="685800" latinLnBrk="0">
                  <a:lnSpc>
                    <a:spcPct val="90000"/>
                  </a:lnSpc>
                  <a:spcBef>
                    <a:spcPts val="1500"/>
                  </a:spcBef>
                  <a:defRPr/>
                </a:pPr>
                <a:r>
                  <a:rPr lang="ko-KR" altLang="en-US" sz="700" b="1" dirty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완벽한</a:t>
                </a:r>
                <a:br>
                  <a:rPr lang="en-US" altLang="ko-KR" sz="700" b="1" dirty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</a:br>
                <a:r>
                  <a:rPr lang="ko-KR" altLang="en-US" sz="700" b="1" dirty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가시성</a:t>
                </a:r>
                <a:endParaRPr lang="ru-RU" sz="700" dirty="0">
                  <a:solidFill>
                    <a:srgbClr val="000000"/>
                  </a:solidFill>
                  <a:latin typeface="+mn-ea"/>
                  <a:ea typeface="맑은 고딕" panose="020B0503020000020004" pitchFamily="50" charset="-127"/>
                </a:endParaRPr>
              </a:p>
            </p:txBody>
          </p:sp>
          <p:pic>
            <p:nvPicPr>
              <p:cNvPr id="173" name="Picture 19">
                <a:extLst>
                  <a:ext uri="{FF2B5EF4-FFF2-40B4-BE49-F238E27FC236}">
                    <a16:creationId xmlns:a16="http://schemas.microsoft.com/office/drawing/2014/main" id="{A5D3F1E9-678B-4C4C-BC12-470716B933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53390" y="3826853"/>
                <a:ext cx="715990" cy="635441"/>
              </a:xfrm>
              <a:prstGeom prst="rect">
                <a:avLst/>
              </a:prstGeom>
              <a:ln>
                <a:noFill/>
              </a:ln>
            </p:spPr>
          </p:pic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D1C52411-F839-42FC-82E7-8C0B87737197}"/>
                </a:ext>
              </a:extLst>
            </p:cNvPr>
            <p:cNvGrpSpPr/>
            <p:nvPr/>
          </p:nvGrpSpPr>
          <p:grpSpPr>
            <a:xfrm>
              <a:off x="3586076" y="3152590"/>
              <a:ext cx="2885350" cy="760242"/>
              <a:chOff x="3586962" y="3066852"/>
              <a:chExt cx="2885350" cy="760242"/>
            </a:xfrm>
          </p:grpSpPr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CFFE0407-D1CD-4486-A054-10BCBA0C9BC7}"/>
                  </a:ext>
                </a:extLst>
              </p:cNvPr>
              <p:cNvGrpSpPr/>
              <p:nvPr/>
            </p:nvGrpSpPr>
            <p:grpSpPr>
              <a:xfrm>
                <a:off x="5701239" y="3066852"/>
                <a:ext cx="771073" cy="727125"/>
                <a:chOff x="5493282" y="2855988"/>
                <a:chExt cx="771073" cy="727125"/>
              </a:xfrm>
            </p:grpSpPr>
            <p:sp>
              <p:nvSpPr>
                <p:cNvPr id="166" name="TextBox 165">
                  <a:extLst>
                    <a:ext uri="{FF2B5EF4-FFF2-40B4-BE49-F238E27FC236}">
                      <a16:creationId xmlns:a16="http://schemas.microsoft.com/office/drawing/2014/main" id="{80812F61-AB48-490A-905A-8AAC59C51C44}"/>
                    </a:ext>
                  </a:extLst>
                </p:cNvPr>
                <p:cNvSpPr txBox="1"/>
                <p:nvPr/>
              </p:nvSpPr>
              <p:spPr>
                <a:xfrm>
                  <a:off x="5493282" y="3367669"/>
                  <a:ext cx="771073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 defTabSz="685800" latinLnBrk="0">
                    <a:spcBef>
                      <a:spcPts val="1500"/>
                    </a:spcBef>
                    <a:defRPr/>
                  </a:pPr>
                  <a:r>
                    <a:rPr lang="ko-KR" altLang="en-US" sz="700" b="1" dirty="0">
                      <a:solidFill>
                        <a:srgbClr val="000000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복구 </a:t>
                  </a:r>
                  <a:r>
                    <a:rPr lang="ko-KR" altLang="en-US" sz="700" b="1" dirty="0" err="1">
                      <a:solidFill>
                        <a:srgbClr val="000000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검증성</a:t>
                  </a:r>
                  <a:br>
                    <a:rPr lang="en-US" altLang="ko-KR" sz="700" b="1" dirty="0">
                      <a:solidFill>
                        <a:srgbClr val="000000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</a:br>
                  <a:r>
                    <a:rPr lang="en-US" altLang="ko-KR" sz="700" b="1" dirty="0">
                      <a:solidFill>
                        <a:srgbClr val="000000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(Malware Scan)</a:t>
                  </a:r>
                  <a:endParaRPr lang="en-US" sz="700" dirty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pic>
              <p:nvPicPr>
                <p:cNvPr id="167" name="Picture 17">
                  <a:extLst>
                    <a:ext uri="{FF2B5EF4-FFF2-40B4-BE49-F238E27FC236}">
                      <a16:creationId xmlns:a16="http://schemas.microsoft.com/office/drawing/2014/main" id="{8C5E5626-C9E5-4B9D-BB94-26E1E822F4D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534099" y="2855988"/>
                  <a:ext cx="674166" cy="600441"/>
                </a:xfrm>
                <a:prstGeom prst="rect">
                  <a:avLst/>
                </a:prstGeom>
                <a:ln>
                  <a:noFill/>
                </a:ln>
              </p:spPr>
            </p:pic>
          </p:grpSp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7123FF10-9243-497F-96A9-52DAFB3FEFC4}"/>
                  </a:ext>
                </a:extLst>
              </p:cNvPr>
              <p:cNvGrpSpPr/>
              <p:nvPr/>
            </p:nvGrpSpPr>
            <p:grpSpPr>
              <a:xfrm>
                <a:off x="3586962" y="3066852"/>
                <a:ext cx="1017330" cy="760242"/>
                <a:chOff x="3765111" y="2822871"/>
                <a:chExt cx="1017330" cy="760242"/>
              </a:xfrm>
            </p:grpSpPr>
            <p:pic>
              <p:nvPicPr>
                <p:cNvPr id="161" name="Picture 15">
                  <a:extLst>
                    <a:ext uri="{FF2B5EF4-FFF2-40B4-BE49-F238E27FC236}">
                      <a16:creationId xmlns:a16="http://schemas.microsoft.com/office/drawing/2014/main" id="{FE6F7CBB-091A-48A1-8B75-2A38A2C0CAD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26444" y="2822871"/>
                  <a:ext cx="681715" cy="669364"/>
                </a:xfrm>
                <a:prstGeom prst="rect">
                  <a:avLst/>
                </a:prstGeom>
                <a:ln>
                  <a:noFill/>
                </a:ln>
              </p:spPr>
            </p:pic>
            <p:sp>
              <p:nvSpPr>
                <p:cNvPr id="160" name="TextBox 159">
                  <a:extLst>
                    <a:ext uri="{FF2B5EF4-FFF2-40B4-BE49-F238E27FC236}">
                      <a16:creationId xmlns:a16="http://schemas.microsoft.com/office/drawing/2014/main" id="{146D4EDF-E76F-4D80-8AE1-8762D871BF0D}"/>
                    </a:ext>
                  </a:extLst>
                </p:cNvPr>
                <p:cNvSpPr txBox="1"/>
                <p:nvPr/>
              </p:nvSpPr>
              <p:spPr>
                <a:xfrm>
                  <a:off x="3765111" y="3367669"/>
                  <a:ext cx="1017330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>
                    <a:spcBef>
                      <a:spcPts val="1500"/>
                    </a:spcBef>
                    <a:defRPr/>
                  </a:pPr>
                  <a:r>
                    <a:rPr lang="ko-KR" altLang="en-US" sz="700" b="1" dirty="0">
                      <a:solidFill>
                        <a:srgbClr val="000000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고속 복구</a:t>
                  </a:r>
                  <a:br>
                    <a:rPr lang="en-US" altLang="ko-KR" sz="700" b="1" dirty="0">
                      <a:solidFill>
                        <a:srgbClr val="000000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</a:br>
                  <a:endParaRPr lang="en-US" sz="700" b="1" dirty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</p:grpSp>
        <p:sp>
          <p:nvSpPr>
            <p:cNvPr id="174" name="직사각형 173">
              <a:extLst>
                <a:ext uri="{FF2B5EF4-FFF2-40B4-BE49-F238E27FC236}">
                  <a16:creationId xmlns:a16="http://schemas.microsoft.com/office/drawing/2014/main" id="{9C209CB3-C7EB-415D-99F2-8BCEE1435977}"/>
                </a:ext>
              </a:extLst>
            </p:cNvPr>
            <p:cNvSpPr/>
            <p:nvPr/>
          </p:nvSpPr>
          <p:spPr>
            <a:xfrm>
              <a:off x="665796" y="4321218"/>
              <a:ext cx="1057718" cy="20563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spcAft>
                  <a:spcPts val="200"/>
                </a:spcAft>
              </a:pPr>
              <a:r>
                <a:rPr lang="ko-KR" altLang="en-US" sz="10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운영 스토리지</a:t>
              </a:r>
            </a:p>
          </p:txBody>
        </p:sp>
        <p:sp>
          <p:nvSpPr>
            <p:cNvPr id="175" name="직사각형 174">
              <a:extLst>
                <a:ext uri="{FF2B5EF4-FFF2-40B4-BE49-F238E27FC236}">
                  <a16:creationId xmlns:a16="http://schemas.microsoft.com/office/drawing/2014/main" id="{43B6B8E7-756E-453A-925A-1BDF97DE3ABB}"/>
                </a:ext>
              </a:extLst>
            </p:cNvPr>
            <p:cNvSpPr/>
            <p:nvPr/>
          </p:nvSpPr>
          <p:spPr>
            <a:xfrm>
              <a:off x="1973843" y="4326784"/>
              <a:ext cx="1057718" cy="20563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spcAft>
                  <a:spcPts val="200"/>
                </a:spcAft>
              </a:pPr>
              <a:r>
                <a:rPr lang="ko-KR" altLang="en-US" sz="10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백업 스토리지</a:t>
              </a:r>
            </a:p>
          </p:txBody>
        </p:sp>
        <p:cxnSp>
          <p:nvCxnSpPr>
            <p:cNvPr id="213" name="직선 연결선 212">
              <a:extLst>
                <a:ext uri="{FF2B5EF4-FFF2-40B4-BE49-F238E27FC236}">
                  <a16:creationId xmlns:a16="http://schemas.microsoft.com/office/drawing/2014/main" id="{6D15D5F3-E74B-43DD-B487-E7F5A483FA63}"/>
                </a:ext>
              </a:extLst>
            </p:cNvPr>
            <p:cNvCxnSpPr>
              <a:cxnSpLocks/>
            </p:cNvCxnSpPr>
            <p:nvPr/>
          </p:nvCxnSpPr>
          <p:spPr>
            <a:xfrm>
              <a:off x="486647" y="2425071"/>
              <a:ext cx="2684430" cy="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214" name="직선 연결선 213">
              <a:extLst>
                <a:ext uri="{FF2B5EF4-FFF2-40B4-BE49-F238E27FC236}">
                  <a16:creationId xmlns:a16="http://schemas.microsoft.com/office/drawing/2014/main" id="{1EFDDCD8-9A01-4DB0-94C5-091D868D9774}"/>
                </a:ext>
              </a:extLst>
            </p:cNvPr>
            <p:cNvCxnSpPr>
              <a:cxnSpLocks/>
            </p:cNvCxnSpPr>
            <p:nvPr/>
          </p:nvCxnSpPr>
          <p:spPr>
            <a:xfrm>
              <a:off x="3695165" y="2425071"/>
              <a:ext cx="2697654" cy="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4312BE64-644B-4D56-AA80-0D61A9931288}"/>
                </a:ext>
              </a:extLst>
            </p:cNvPr>
            <p:cNvSpPr/>
            <p:nvPr/>
          </p:nvSpPr>
          <p:spPr bwMode="auto">
            <a:xfrm>
              <a:off x="1736621" y="2854325"/>
              <a:ext cx="1263883" cy="187921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ko-KR" altLang="en-US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  <a:cs typeface="Segoe UI" pitchFamily="34" charset="0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85A64440-E78C-4B75-9955-E494542E6D0E}"/>
                </a:ext>
              </a:extLst>
            </p:cNvPr>
            <p:cNvSpPr/>
            <p:nvPr/>
          </p:nvSpPr>
          <p:spPr>
            <a:xfrm>
              <a:off x="3519228" y="2502177"/>
              <a:ext cx="3049526" cy="2718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969696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defTabSz="995690" fontAlgn="t">
                <a:spcBef>
                  <a:spcPct val="0"/>
                </a:spcBef>
                <a:spcAft>
                  <a:spcPts val="200"/>
                </a:spcAft>
              </a:pPr>
              <a:r>
                <a:rPr kumimoji="1" lang="en-US" altLang="ko-KR" sz="800" spc="-3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solidFill>
                    <a:srgbClr val="00206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Instant Restore to Microsoft Hyper-V VM,</a:t>
              </a:r>
            </a:p>
            <a:p>
              <a:pPr algn="ctr" defTabSz="995690" fontAlgn="t">
                <a:spcBef>
                  <a:spcPct val="0"/>
                </a:spcBef>
                <a:spcAft>
                  <a:spcPts val="200"/>
                </a:spcAft>
              </a:pPr>
              <a:r>
                <a:rPr kumimoji="1" lang="en-US" altLang="ko-KR" sz="800" spc="-3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solidFill>
                    <a:srgbClr val="00206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Secure</a:t>
              </a:r>
              <a:r>
                <a:rPr kumimoji="1" lang="ko-KR" altLang="en-US" sz="800" spc="-3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solidFill>
                    <a:srgbClr val="00206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kumimoji="1" lang="en-US" altLang="ko-KR" sz="800" spc="-3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solidFill>
                    <a:srgbClr val="00206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Restore, Source-side encryption </a:t>
              </a:r>
              <a:endParaRPr kumimoji="1" lang="ko-KR" altLang="en-US" sz="800" spc="-3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04630369"/>
      </p:ext>
    </p:extLst>
  </p:cSld>
  <p:clrMapOvr>
    <a:masterClrMapping/>
  </p:clrMapOvr>
  <p:transition spd="slow">
    <p:wipe dir="r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사업추진 방향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>
          <a:xfrm>
            <a:off x="1736621" y="132736"/>
            <a:ext cx="4824412" cy="161583"/>
          </a:xfrm>
        </p:spPr>
        <p:txBody>
          <a:bodyPr/>
          <a:lstStyle/>
          <a:p>
            <a:r>
              <a:rPr lang="en-US" altLang="ko-KR" dirty="0">
                <a:latin typeface="+mn-ea"/>
                <a:cs typeface="Arial" panose="020B0604020202020204" pitchFamily="34" charset="0"/>
              </a:rPr>
              <a:t>Ⅰ</a:t>
            </a:r>
            <a:r>
              <a:rPr lang="ko-KR" altLang="en-US" dirty="0">
                <a:latin typeface="+mn-ea"/>
                <a:cs typeface="Arial" panose="020B0604020202020204" pitchFamily="34" charset="0"/>
              </a:rPr>
              <a:t> 제안 개요</a:t>
            </a:r>
            <a:endParaRPr lang="ko-KR" altLang="en-US" dirty="0"/>
          </a:p>
        </p:txBody>
      </p:sp>
      <p:grpSp>
        <p:nvGrpSpPr>
          <p:cNvPr id="60" name="그룹 59"/>
          <p:cNvGrpSpPr/>
          <p:nvPr/>
        </p:nvGrpSpPr>
        <p:grpSpPr>
          <a:xfrm>
            <a:off x="313269" y="915988"/>
            <a:ext cx="6273228" cy="251999"/>
            <a:chOff x="313269" y="1590794"/>
            <a:chExt cx="6273228" cy="251999"/>
          </a:xfrm>
        </p:grpSpPr>
        <p:sp>
          <p:nvSpPr>
            <p:cNvPr id="61" name="모서리가 둥근 직사각형 96">
              <a:extLst>
                <a:ext uri="{FF2B5EF4-FFF2-40B4-BE49-F238E27FC236}">
                  <a16:creationId xmlns:a16="http://schemas.microsoft.com/office/drawing/2014/main" id="{BF544A95-378B-4E1F-8929-D5A53A6882DB}"/>
                </a:ext>
              </a:extLst>
            </p:cNvPr>
            <p:cNvSpPr/>
            <p:nvPr/>
          </p:nvSpPr>
          <p:spPr>
            <a:xfrm>
              <a:off x="313269" y="1590794"/>
              <a:ext cx="6273228" cy="251999"/>
            </a:xfrm>
            <a:prstGeom prst="roundRect">
              <a:avLst>
                <a:gd name="adj" fmla="val 18549"/>
              </a:avLst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</a:schemeClr>
                </a:gs>
                <a:gs pos="50000">
                  <a:schemeClr val="accent1">
                    <a:lumMod val="20000"/>
                    <a:lumOff val="80000"/>
                  </a:schemeClr>
                </a:gs>
                <a:gs pos="100000">
                  <a:schemeClr val="bg1"/>
                </a:gs>
              </a:gsLst>
              <a:lin ang="0" scaled="1"/>
              <a:tileRect/>
            </a:gradFill>
            <a:ln>
              <a:noFill/>
            </a:ln>
            <a:effectLst>
              <a:outerShdw dist="38100" dir="10800000" algn="r" rotWithShape="0">
                <a:srgbClr val="00B235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050" dirty="0">
                  <a:solidFill>
                    <a:prstClr val="whit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        </a:t>
              </a:r>
              <a:endParaRPr lang="ko-KR" altLang="en-US" sz="1050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2" name="Rectangle 4">
              <a:extLst>
                <a:ext uri="{FF2B5EF4-FFF2-40B4-BE49-F238E27FC236}">
                  <a16:creationId xmlns:a16="http://schemas.microsoft.com/office/drawing/2014/main" id="{DB54C79A-0A17-4D6C-9CD4-526DA1D596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1322" y="1632080"/>
              <a:ext cx="1389804" cy="15388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 lIns="0" tIns="0" rIns="0" bIns="0" anchor="ctr">
              <a:spAutoFit/>
            </a:bodyPr>
            <a:lstStyle/>
            <a:p>
              <a:r>
                <a:rPr lang="en-US" altLang="ko-KR" sz="10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3.2 </a:t>
              </a:r>
              <a:r>
                <a:rPr lang="ko-KR" altLang="en-US" sz="10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사업추진 전략</a:t>
              </a:r>
              <a:r>
                <a:rPr lang="en-US" altLang="ko-KR" sz="10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(</a:t>
              </a:r>
              <a:r>
                <a:rPr lang="ko-KR" altLang="en-US" sz="10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계속</a:t>
              </a:r>
              <a:r>
                <a:rPr lang="en-US" altLang="ko-KR" sz="10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  <a:endPara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9E45DD12-CB49-4B57-87FC-2006502AA90F}"/>
              </a:ext>
            </a:extLst>
          </p:cNvPr>
          <p:cNvGrpSpPr/>
          <p:nvPr/>
        </p:nvGrpSpPr>
        <p:grpSpPr>
          <a:xfrm>
            <a:off x="313269" y="1257600"/>
            <a:ext cx="6343794" cy="3497798"/>
            <a:chOff x="313269" y="1257600"/>
            <a:chExt cx="6343794" cy="3497798"/>
          </a:xfrm>
        </p:grpSpPr>
        <p:sp>
          <p:nvSpPr>
            <p:cNvPr id="91" name="양쪽 모서리가 둥근 사각형 81">
              <a:extLst>
                <a:ext uri="{FF2B5EF4-FFF2-40B4-BE49-F238E27FC236}">
                  <a16:creationId xmlns:a16="http://schemas.microsoft.com/office/drawing/2014/main" id="{8107EF3E-6BC8-4B36-B9E0-7AF1D3E24C33}"/>
                </a:ext>
              </a:extLst>
            </p:cNvPr>
            <p:cNvSpPr/>
            <p:nvPr/>
          </p:nvSpPr>
          <p:spPr>
            <a:xfrm>
              <a:off x="313269" y="2022955"/>
              <a:ext cx="3033870" cy="2732443"/>
            </a:xfrm>
            <a:prstGeom prst="round2SameRect">
              <a:avLst>
                <a:gd name="adj1" fmla="val 0"/>
                <a:gd name="adj2" fmla="val 0"/>
              </a:avLst>
            </a:prstGeom>
            <a:gradFill>
              <a:gsLst>
                <a:gs pos="82000">
                  <a:sysClr val="window" lastClr="FFFFFF"/>
                </a:gs>
                <a:gs pos="100000">
                  <a:sysClr val="window" lastClr="FFFFFF">
                    <a:lumMod val="95000"/>
                  </a:sysClr>
                </a:gs>
              </a:gsLst>
              <a:lin ang="5400000" scaled="0"/>
            </a:gradFill>
            <a:ln w="6350" cap="flat" cmpd="sng" algn="ctr">
              <a:solidFill>
                <a:sysClr val="window" lastClr="FFFFFF">
                  <a:lumMod val="85000"/>
                </a:sysClr>
              </a:solidFill>
              <a:prstDash val="solid"/>
            </a:ln>
            <a:effectLst>
              <a:outerShdw dist="12700" dir="5400000" algn="t" rotWithShape="0">
                <a:sysClr val="windowText" lastClr="000000">
                  <a:lumMod val="75000"/>
                  <a:lumOff val="25000"/>
                  <a:alpha val="20000"/>
                </a:sysClr>
              </a:outerShdw>
            </a:effectLst>
          </p:spPr>
          <p:txBody>
            <a:bodyPr lIns="90000" tIns="108000" rIns="90000" bIns="0" rtlCol="0" anchor="t" anchorCtr="0"/>
            <a:lstStyle/>
            <a:p>
              <a:pPr marL="95250" lvl="1" indent="-95250" eaLnBrk="0" fontAlgn="base" hangingPunct="0">
                <a:spcAft>
                  <a:spcPts val="240"/>
                </a:spcAft>
                <a:buSzPct val="100000"/>
                <a:buFont typeface="Wingdings" pitchFamily="2" charset="2"/>
                <a:buChar char="§"/>
                <a:defRPr/>
              </a:pPr>
              <a:endParaRPr lang="ko-KR" altLang="en-US" sz="800" dirty="0">
                <a:latin typeface="맑은 고딕" panose="020B0503020000020004" pitchFamily="50" charset="-127"/>
              </a:endParaRPr>
            </a:p>
            <a:p>
              <a:pPr marL="95250" lvl="1" indent="-95250" eaLnBrk="0" fontAlgn="base" latinLnBrk="0" hangingPunct="0">
                <a:spcAft>
                  <a:spcPts val="240"/>
                </a:spcAft>
                <a:buSzPct val="100000"/>
                <a:buFont typeface="Wingdings" pitchFamily="2" charset="2"/>
                <a:buChar char="§"/>
                <a:defRPr/>
              </a:pPr>
              <a:endParaRPr lang="en-US" altLang="ko-KR" sz="800" kern="0" dirty="0" err="1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7" name="양쪽 모서리가 둥근 사각형 84">
              <a:extLst>
                <a:ext uri="{FF2B5EF4-FFF2-40B4-BE49-F238E27FC236}">
                  <a16:creationId xmlns:a16="http://schemas.microsoft.com/office/drawing/2014/main" id="{2E2D3F0A-DF8F-468F-AC28-2F29F7BCD75B}"/>
                </a:ext>
              </a:extLst>
            </p:cNvPr>
            <p:cNvSpPr/>
            <p:nvPr/>
          </p:nvSpPr>
          <p:spPr>
            <a:xfrm>
              <a:off x="3537671" y="2022955"/>
              <a:ext cx="3012643" cy="2732443"/>
            </a:xfrm>
            <a:prstGeom prst="round2SameRect">
              <a:avLst>
                <a:gd name="adj1" fmla="val 0"/>
                <a:gd name="adj2" fmla="val 0"/>
              </a:avLst>
            </a:prstGeom>
            <a:gradFill>
              <a:gsLst>
                <a:gs pos="82000">
                  <a:sysClr val="window" lastClr="FFFFFF"/>
                </a:gs>
                <a:gs pos="100000">
                  <a:sysClr val="window" lastClr="FFFFFF">
                    <a:lumMod val="95000"/>
                  </a:sysClr>
                </a:gs>
              </a:gsLst>
              <a:lin ang="5400000" scaled="0"/>
            </a:gradFill>
            <a:ln w="6350" cap="flat" cmpd="sng" algn="ctr">
              <a:solidFill>
                <a:sysClr val="window" lastClr="FFFFFF">
                  <a:lumMod val="85000"/>
                </a:sysClr>
              </a:solidFill>
              <a:prstDash val="solid"/>
            </a:ln>
            <a:effectLst>
              <a:outerShdw dist="12700" dir="5400000" algn="t" rotWithShape="0">
                <a:sysClr val="windowText" lastClr="000000">
                  <a:lumMod val="75000"/>
                  <a:lumOff val="25000"/>
                  <a:alpha val="20000"/>
                </a:sysClr>
              </a:outerShdw>
            </a:effectLst>
          </p:spPr>
          <p:txBody>
            <a:bodyPr lIns="90000" tIns="108000" rIns="90000" bIns="0" rtlCol="0" anchor="t" anchorCtr="0"/>
            <a:lstStyle/>
            <a:p>
              <a:pPr marL="95250" lvl="1" indent="-95250" eaLnBrk="0" fontAlgn="base" latinLnBrk="0" hangingPunct="0">
                <a:spcAft>
                  <a:spcPts val="240"/>
                </a:spcAft>
                <a:buSzPct val="100000"/>
                <a:buFont typeface="Wingdings" pitchFamily="2" charset="2"/>
                <a:buChar char="§"/>
                <a:defRPr/>
              </a:pPr>
              <a:endParaRPr lang="en-US" altLang="ko-KR" sz="800" kern="0" dirty="0" err="1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3" name="직사각형 182">
              <a:extLst>
                <a:ext uri="{FF2B5EF4-FFF2-40B4-BE49-F238E27FC236}">
                  <a16:creationId xmlns:a16="http://schemas.microsoft.com/office/drawing/2014/main" id="{16C08ED9-1E25-4832-817C-F543366F2114}"/>
                </a:ext>
              </a:extLst>
            </p:cNvPr>
            <p:cNvSpPr/>
            <p:nvPr/>
          </p:nvSpPr>
          <p:spPr bwMode="auto">
            <a:xfrm>
              <a:off x="5094506" y="2459955"/>
              <a:ext cx="1369823" cy="2278190"/>
            </a:xfrm>
            <a:prstGeom prst="rect">
              <a:avLst/>
            </a:prstGeom>
            <a:solidFill>
              <a:sysClr val="window" lastClr="FFFFFF"/>
            </a:solidFill>
            <a:ln w="6350" cap="flat" cmpd="sng" algn="ctr">
              <a:solidFill>
                <a:sysClr val="window" lastClr="FFFFFF">
                  <a:lumMod val="85000"/>
                </a:sysClr>
              </a:solidFill>
              <a:prstDash val="solid"/>
            </a:ln>
            <a:effectLst/>
          </p:spPr>
          <p:txBody>
            <a:bodyPr lIns="90000" tIns="72000" rIns="90000" bIns="0" rtlCol="0" anchor="t"/>
            <a:lstStyle/>
            <a:p>
              <a:pPr defTabSz="995690" eaLnBrk="0" fontAlgn="base" latinLnBrk="0" hangingPunct="0">
                <a:spcAft>
                  <a:spcPts val="240"/>
                </a:spcAft>
                <a:defRPr/>
              </a:pPr>
              <a:endParaRPr lang="ko-KR" altLang="en-US" sz="800" kern="0" dirty="0">
                <a:solidFill>
                  <a:prstClr val="white">
                    <a:lumMod val="6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4" name="Rectangle 39">
              <a:extLst>
                <a:ext uri="{FF2B5EF4-FFF2-40B4-BE49-F238E27FC236}">
                  <a16:creationId xmlns:a16="http://schemas.microsoft.com/office/drawing/2014/main" id="{4DCAAA7A-618C-4D85-BA01-F54A79732C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4507" y="2323664"/>
              <a:ext cx="1369822" cy="281217"/>
            </a:xfrm>
            <a:prstGeom prst="roundRect">
              <a:avLst>
                <a:gd name="adj" fmla="val 50000"/>
              </a:avLst>
            </a:prstGeom>
            <a:solidFill>
              <a:srgbClr val="00A2E8"/>
            </a:solidFill>
            <a:ln w="6350" cap="flat" cmpd="sng" algn="ctr">
              <a:noFill/>
              <a:prstDash val="solid"/>
            </a:ln>
            <a:effectLst/>
          </p:spPr>
          <p:txBody>
            <a:bodyPr lIns="0" tIns="0" rIns="0" bIns="0" rtlCol="0" anchor="ctr" anchorCtr="0"/>
            <a:lstStyle/>
            <a:p>
              <a:pPr indent="-180975" algn="ctr" defTabSz="995690" fontAlgn="base">
                <a:spcAft>
                  <a:spcPts val="240"/>
                </a:spcAft>
                <a:defRPr/>
              </a:pPr>
              <a:r>
                <a:rPr lang="ko-KR" altLang="en-US" sz="800" b="1" kern="0" spc="-30" dirty="0">
                  <a:ln>
                    <a:solidFill>
                      <a:srgbClr val="DE2F51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5400000" scaled="0"/>
                  </a:gradFill>
                  <a:latin typeface="+mn-ea"/>
                  <a:sym typeface="Monotype Sorts" pitchFamily="2" charset="2"/>
                </a:rPr>
                <a:t>대규모 백업 구축 경험 인력</a:t>
              </a:r>
            </a:p>
          </p:txBody>
        </p:sp>
        <p:sp>
          <p:nvSpPr>
            <p:cNvPr id="155" name="Rectangle 39">
              <a:extLst>
                <a:ext uri="{FF2B5EF4-FFF2-40B4-BE49-F238E27FC236}">
                  <a16:creationId xmlns:a16="http://schemas.microsoft.com/office/drawing/2014/main" id="{92B3CC65-AAE4-4562-AAF8-3E3C55621A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4506" y="3689933"/>
              <a:ext cx="1369824" cy="336108"/>
            </a:xfrm>
            <a:prstGeom prst="roundRect">
              <a:avLst>
                <a:gd name="adj" fmla="val 0"/>
              </a:avLst>
            </a:prstGeom>
            <a:solidFill>
              <a:schemeClr val="tx1">
                <a:lumMod val="50000"/>
                <a:lumOff val="50000"/>
              </a:schemeClr>
            </a:solidFill>
            <a:ln w="6350" cap="flat" cmpd="sng" algn="ctr">
              <a:solidFill>
                <a:srgbClr val="E5E5E1"/>
              </a:solidFill>
              <a:prstDash val="solid"/>
            </a:ln>
            <a:effectLst/>
          </p:spPr>
          <p:txBody>
            <a:bodyPr lIns="0" tIns="0" rIns="0" bIns="0" rtlCol="0" anchor="ctr"/>
            <a:lstStyle/>
            <a:p>
              <a:pPr indent="-180975" algn="ctr" defTabSz="995690" fontAlgn="base" latinLnBrk="0">
                <a:spcAft>
                  <a:spcPts val="240"/>
                </a:spcAft>
                <a:defRPr/>
              </a:pPr>
              <a:r>
                <a:rPr lang="ko-KR" altLang="en-US" sz="700" kern="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Monotype Sorts" pitchFamily="2" charset="2"/>
                </a:rPr>
                <a:t> 대규모 백업에 최적화된</a:t>
              </a:r>
              <a:endParaRPr lang="en-US" altLang="ko-KR" sz="700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Monotype Sorts" pitchFamily="2" charset="2"/>
              </a:endParaRPr>
            </a:p>
            <a:p>
              <a:pPr indent="-180975" algn="ctr" defTabSz="995690" fontAlgn="base" latinLnBrk="0">
                <a:spcAft>
                  <a:spcPts val="240"/>
                </a:spcAft>
                <a:defRPr/>
              </a:pPr>
              <a:r>
                <a:rPr lang="ko-KR" altLang="en-US" sz="700" kern="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Monotype Sorts" pitchFamily="2" charset="2"/>
                </a:rPr>
                <a:t>구축 수행</a:t>
              </a:r>
            </a:p>
          </p:txBody>
        </p:sp>
        <p:sp>
          <p:nvSpPr>
            <p:cNvPr id="156" name="텍스트 개체 틀 2">
              <a:extLst>
                <a:ext uri="{FF2B5EF4-FFF2-40B4-BE49-F238E27FC236}">
                  <a16:creationId xmlns:a16="http://schemas.microsoft.com/office/drawing/2014/main" id="{2EF29EAF-695B-4D88-AC6C-D5B515B3C08A}"/>
                </a:ext>
              </a:extLst>
            </p:cNvPr>
            <p:cNvSpPr txBox="1">
              <a:spLocks/>
            </p:cNvSpPr>
            <p:nvPr/>
          </p:nvSpPr>
          <p:spPr>
            <a:xfrm>
              <a:off x="5109438" y="4018722"/>
              <a:ext cx="1365496" cy="248184"/>
            </a:xfrm>
            <a:prstGeom prst="rect">
              <a:avLst/>
            </a:prstGeom>
          </p:spPr>
          <p:txBody>
            <a:bodyPr lIns="99569" tIns="49785" rIns="99569" bIns="49785" anchor="t"/>
            <a:lstStyle>
              <a:lvl1pPr marL="228600" indent="-228600" algn="l" defTabSz="914400" rtl="0" eaLnBrk="1" latinLnBrk="0" hangingPunct="1">
                <a:spcBef>
                  <a:spcPct val="20000"/>
                </a:spcBef>
                <a:buClr>
                  <a:srgbClr val="2C95DD"/>
                </a:buClr>
                <a:buFont typeface="Arial" pitchFamily="34" charset="0"/>
                <a:buChar char="•"/>
                <a:defRPr sz="2800" kern="1200">
                  <a:solidFill>
                    <a:schemeClr val="tx1"/>
                  </a:solidFill>
                  <a:latin typeface="MetaNormalLF-Roman" pitchFamily="34" charset="0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rgbClr val="2C95DD"/>
                </a:buClr>
                <a:buFont typeface="Arial" pitchFamily="34" charset="0"/>
                <a:buChar char="–"/>
                <a:defRPr sz="2400" kern="1200">
                  <a:solidFill>
                    <a:schemeClr val="tx1"/>
                  </a:solidFill>
                  <a:latin typeface="MetaNormalLF-Roman" pitchFamily="34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Clr>
                  <a:srgbClr val="2C95DD"/>
                </a:buClr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MetaNormalLF-Roman" pitchFamily="34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Clr>
                  <a:srgbClr val="2C95DD"/>
                </a:buClr>
                <a:buFont typeface="Arial" pitchFamily="34" charset="0"/>
                <a:buChar char="–"/>
                <a:defRPr sz="1800" kern="1200">
                  <a:solidFill>
                    <a:schemeClr val="tx1"/>
                  </a:solidFill>
                  <a:latin typeface="MetaNormalLF-Roman" pitchFamily="34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Clr>
                  <a:srgbClr val="2C95DD"/>
                </a:buClr>
                <a:buFont typeface="Arial" pitchFamily="34" charset="0"/>
                <a:buChar char="»"/>
                <a:defRPr sz="1800" kern="1200">
                  <a:solidFill>
                    <a:schemeClr val="tx1"/>
                  </a:solidFill>
                  <a:latin typeface="MetaNormalLF-Roman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92075" lvl="1" indent="-92075" defTabSz="995690" fontAlgn="base">
                <a:lnSpc>
                  <a:spcPct val="110000"/>
                </a:lnSpc>
                <a:spcBef>
                  <a:spcPts val="0"/>
                </a:spcBef>
                <a:buClr>
                  <a:prstClr val="black">
                    <a:lumMod val="75000"/>
                    <a:lumOff val="25000"/>
                  </a:prstClr>
                </a:buClr>
                <a:buSzPct val="100000"/>
                <a:buFont typeface="Arial" pitchFamily="34" charset="0"/>
                <a:buChar char="•"/>
              </a:pPr>
              <a:r>
                <a:rPr lang="ko-KR" altLang="en-US" sz="60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대규모 기관  업무 프로세스를 잘 이해하고 준수하여 설치 계획 수립</a:t>
              </a:r>
            </a:p>
            <a:p>
              <a:pPr marL="92075" lvl="1" indent="-92075" defTabSz="995690" fontAlgn="base">
                <a:lnSpc>
                  <a:spcPct val="110000"/>
                </a:lnSpc>
                <a:spcBef>
                  <a:spcPts val="0"/>
                </a:spcBef>
                <a:buClr>
                  <a:prstClr val="black">
                    <a:lumMod val="75000"/>
                    <a:lumOff val="25000"/>
                  </a:prstClr>
                </a:buClr>
                <a:buSzPct val="100000"/>
                <a:buFont typeface="Arial" pitchFamily="34" charset="0"/>
                <a:buChar char="•"/>
              </a:pPr>
              <a:r>
                <a:rPr lang="ko-KR" altLang="en-US" sz="60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대규모 환경 구축</a:t>
              </a:r>
              <a:r>
                <a:rPr lang="en-US" altLang="ko-KR" sz="60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/</a:t>
              </a:r>
              <a:r>
                <a:rPr lang="ko-KR" altLang="en-US" sz="60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수행</a:t>
              </a:r>
              <a:endParaRPr lang="en-US" altLang="ko-KR" sz="600" dirty="0">
                <a:ln>
                  <a:solidFill>
                    <a:srgbClr val="C00000">
                      <a:alpha val="0"/>
                    </a:srgbClr>
                  </a:solidFill>
                </a:ln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92075" lvl="1" indent="-92075" defTabSz="995690" fontAlgn="base">
                <a:lnSpc>
                  <a:spcPct val="110000"/>
                </a:lnSpc>
                <a:spcBef>
                  <a:spcPts val="0"/>
                </a:spcBef>
                <a:buClr>
                  <a:prstClr val="black">
                    <a:lumMod val="75000"/>
                    <a:lumOff val="25000"/>
                  </a:prstClr>
                </a:buClr>
                <a:buSzPct val="100000"/>
                <a:buFont typeface="Arial" pitchFamily="34" charset="0"/>
                <a:buChar char="•"/>
              </a:pPr>
              <a:r>
                <a:rPr lang="ko-KR" altLang="en-US" sz="60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대규모 데이터에 대한 보안 정책 및 규정 철저 준수</a:t>
              </a:r>
            </a:p>
          </p:txBody>
        </p:sp>
        <p:sp>
          <p:nvSpPr>
            <p:cNvPr id="157" name="object 90">
              <a:extLst>
                <a:ext uri="{FF2B5EF4-FFF2-40B4-BE49-F238E27FC236}">
                  <a16:creationId xmlns:a16="http://schemas.microsoft.com/office/drawing/2014/main" id="{1A27B1C1-2371-40E9-B347-5629E21C3069}"/>
                </a:ext>
              </a:extLst>
            </p:cNvPr>
            <p:cNvSpPr txBox="1"/>
            <p:nvPr/>
          </p:nvSpPr>
          <p:spPr>
            <a:xfrm>
              <a:off x="5207350" y="3120388"/>
              <a:ext cx="1141182" cy="15507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 cap="flat" cmpd="sng" algn="ctr">
              <a:solidFill>
                <a:srgbClr val="0099DA"/>
              </a:solidFill>
              <a:prstDash val="solid"/>
            </a:ln>
            <a:effectLst/>
          </p:spPr>
          <p:txBody>
            <a:bodyPr wrap="none" lIns="0" tIns="0" rIns="0" bIns="0" anchor="ctr">
              <a:noAutofit/>
            </a:bodyPr>
            <a:lstStyle>
              <a:defPPr>
                <a:defRPr lang="ko-KR"/>
              </a:defPPr>
              <a:lvl1pPr indent="-180975" algn="ctr" defTabSz="1043056" fontAlgn="base">
                <a:spcAft>
                  <a:spcPts val="240"/>
                </a:spcAft>
                <a:defRPr sz="1100" kern="0">
                  <a:ln>
                    <a:solidFill>
                      <a:srgbClr val="C00000">
                        <a:alpha val="0"/>
                      </a:srgbClr>
                    </a:solidFill>
                  </a:ln>
                  <a:solidFill>
                    <a:srgbClr val="0099DA"/>
                  </a:solidFill>
                  <a:latin typeface="THE명품고딕B" pitchFamily="18" charset="-127"/>
                  <a:ea typeface="THE명품고딕B" pitchFamily="18" charset="-127"/>
                </a:defRPr>
              </a:lvl1pPr>
              <a:lvl2pPr marL="521528" defTabSz="1043056" latinLnBrk="1">
                <a:defRPr sz="2100"/>
              </a:lvl2pPr>
              <a:lvl3pPr marL="1043056" defTabSz="1043056" latinLnBrk="1">
                <a:defRPr sz="2100"/>
              </a:lvl3pPr>
              <a:lvl4pPr marL="1564584" defTabSz="1043056" latinLnBrk="1">
                <a:defRPr sz="2100"/>
              </a:lvl4pPr>
              <a:lvl5pPr marL="2086112" defTabSz="1043056" latinLnBrk="1">
                <a:defRPr sz="2100"/>
              </a:lvl5pPr>
              <a:lvl6pPr marL="2607640" defTabSz="1043056" latinLnBrk="1">
                <a:defRPr sz="2100"/>
              </a:lvl6pPr>
              <a:lvl7pPr marL="3129168" defTabSz="1043056" latinLnBrk="1">
                <a:defRPr sz="2100"/>
              </a:lvl7pPr>
              <a:lvl8pPr marL="3650696" defTabSz="1043056" latinLnBrk="1">
                <a:defRPr sz="2100"/>
              </a:lvl8pPr>
              <a:lvl9pPr marL="4172224" defTabSz="1043056" latinLnBrk="1">
                <a:defRPr sz="2100"/>
              </a:lvl9pPr>
            </a:lstStyle>
            <a:p>
              <a:pPr latinLnBrk="0">
                <a:defRPr/>
              </a:pPr>
              <a:r>
                <a:rPr lang="ko-KR" altLang="en-US" sz="800" dirty="0">
                  <a:solidFill>
                    <a:srgbClr val="00206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동국대학교</a:t>
              </a:r>
            </a:p>
          </p:txBody>
        </p:sp>
        <p:sp>
          <p:nvSpPr>
            <p:cNvPr id="176" name="object 94">
              <a:extLst>
                <a:ext uri="{FF2B5EF4-FFF2-40B4-BE49-F238E27FC236}">
                  <a16:creationId xmlns:a16="http://schemas.microsoft.com/office/drawing/2014/main" id="{B9606D97-7A33-45F8-A227-13B24D0AF2AB}"/>
                </a:ext>
              </a:extLst>
            </p:cNvPr>
            <p:cNvSpPr txBox="1"/>
            <p:nvPr/>
          </p:nvSpPr>
          <p:spPr>
            <a:xfrm>
              <a:off x="5207350" y="2932684"/>
              <a:ext cx="1141182" cy="16258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 cap="flat" cmpd="sng" algn="ctr">
              <a:solidFill>
                <a:srgbClr val="0099DA"/>
              </a:solidFill>
              <a:prstDash val="solid"/>
            </a:ln>
            <a:effectLst/>
          </p:spPr>
          <p:txBody>
            <a:bodyPr wrap="none" lIns="0" tIns="0" rIns="0" bIns="0" anchor="ctr">
              <a:noAutofit/>
            </a:bodyPr>
            <a:lstStyle>
              <a:defPPr>
                <a:defRPr lang="ko-KR"/>
              </a:defPPr>
              <a:lvl1pPr indent="-180975" algn="ctr" defTabSz="1043056" fontAlgn="base">
                <a:spcAft>
                  <a:spcPts val="240"/>
                </a:spcAft>
                <a:defRPr sz="1100" kern="0">
                  <a:ln>
                    <a:solidFill>
                      <a:srgbClr val="C00000">
                        <a:alpha val="0"/>
                      </a:srgbClr>
                    </a:solidFill>
                  </a:ln>
                  <a:solidFill>
                    <a:srgbClr val="0099DA"/>
                  </a:solidFill>
                  <a:latin typeface="THE명품고딕B" pitchFamily="18" charset="-127"/>
                  <a:ea typeface="THE명품고딕B" pitchFamily="18" charset="-127"/>
                </a:defRPr>
              </a:lvl1pPr>
              <a:lvl2pPr marL="521528" defTabSz="1043056" latinLnBrk="1">
                <a:defRPr sz="2100"/>
              </a:lvl2pPr>
              <a:lvl3pPr marL="1043056" defTabSz="1043056" latinLnBrk="1">
                <a:defRPr sz="2100"/>
              </a:lvl3pPr>
              <a:lvl4pPr marL="1564584" defTabSz="1043056" latinLnBrk="1">
                <a:defRPr sz="2100"/>
              </a:lvl4pPr>
              <a:lvl5pPr marL="2086112" defTabSz="1043056" latinLnBrk="1">
                <a:defRPr sz="2100"/>
              </a:lvl5pPr>
              <a:lvl6pPr marL="2607640" defTabSz="1043056" latinLnBrk="1">
                <a:defRPr sz="2100"/>
              </a:lvl6pPr>
              <a:lvl7pPr marL="3129168" defTabSz="1043056" latinLnBrk="1">
                <a:defRPr sz="2100"/>
              </a:lvl7pPr>
              <a:lvl8pPr marL="3650696" defTabSz="1043056" latinLnBrk="1">
                <a:defRPr sz="2100"/>
              </a:lvl8pPr>
              <a:lvl9pPr marL="4172224" defTabSz="1043056" latinLnBrk="1">
                <a:defRPr sz="2100"/>
              </a:lvl9pPr>
            </a:lstStyle>
            <a:p>
              <a:pPr latinLnBrk="0">
                <a:defRPr/>
              </a:pPr>
              <a:r>
                <a:rPr lang="en-US" altLang="ko-KR" sz="800" dirty="0">
                  <a:solidFill>
                    <a:srgbClr val="00206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KTB</a:t>
              </a:r>
              <a:r>
                <a:rPr lang="ko-KR" altLang="en-US" sz="800" dirty="0">
                  <a:solidFill>
                    <a:srgbClr val="00206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투자증권</a:t>
              </a:r>
            </a:p>
          </p:txBody>
        </p:sp>
        <p:sp>
          <p:nvSpPr>
            <p:cNvPr id="177" name="object 90">
              <a:extLst>
                <a:ext uri="{FF2B5EF4-FFF2-40B4-BE49-F238E27FC236}">
                  <a16:creationId xmlns:a16="http://schemas.microsoft.com/office/drawing/2014/main" id="{C0858C1D-3219-4CD5-BF32-FA7F91CCE265}"/>
                </a:ext>
              </a:extLst>
            </p:cNvPr>
            <p:cNvSpPr txBox="1"/>
            <p:nvPr/>
          </p:nvSpPr>
          <p:spPr>
            <a:xfrm>
              <a:off x="5207350" y="3300588"/>
              <a:ext cx="1141182" cy="16258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 cap="flat" cmpd="sng" algn="ctr">
              <a:solidFill>
                <a:srgbClr val="0099DA"/>
              </a:solidFill>
              <a:prstDash val="solid"/>
            </a:ln>
            <a:effectLst/>
          </p:spPr>
          <p:txBody>
            <a:bodyPr wrap="none" lIns="0" tIns="0" rIns="0" bIns="0" anchor="ctr">
              <a:noAutofit/>
            </a:bodyPr>
            <a:lstStyle>
              <a:defPPr>
                <a:defRPr lang="ko-KR"/>
              </a:defPPr>
              <a:lvl1pPr indent="-180975" algn="ctr" defTabSz="1043056" fontAlgn="base">
                <a:spcAft>
                  <a:spcPts val="240"/>
                </a:spcAft>
                <a:defRPr sz="1100" kern="0">
                  <a:ln>
                    <a:solidFill>
                      <a:srgbClr val="C00000">
                        <a:alpha val="0"/>
                      </a:srgbClr>
                    </a:solidFill>
                  </a:ln>
                  <a:solidFill>
                    <a:srgbClr val="0099DA"/>
                  </a:solidFill>
                  <a:latin typeface="THE명품고딕B" pitchFamily="18" charset="-127"/>
                  <a:ea typeface="THE명품고딕B" pitchFamily="18" charset="-127"/>
                </a:defRPr>
              </a:lvl1pPr>
              <a:lvl2pPr marL="521528" defTabSz="1043056" latinLnBrk="1">
                <a:defRPr sz="2100"/>
              </a:lvl2pPr>
              <a:lvl3pPr marL="1043056" defTabSz="1043056" latinLnBrk="1">
                <a:defRPr sz="2100"/>
              </a:lvl3pPr>
              <a:lvl4pPr marL="1564584" defTabSz="1043056" latinLnBrk="1">
                <a:defRPr sz="2100"/>
              </a:lvl4pPr>
              <a:lvl5pPr marL="2086112" defTabSz="1043056" latinLnBrk="1">
                <a:defRPr sz="2100"/>
              </a:lvl5pPr>
              <a:lvl6pPr marL="2607640" defTabSz="1043056" latinLnBrk="1">
                <a:defRPr sz="2100"/>
              </a:lvl6pPr>
              <a:lvl7pPr marL="3129168" defTabSz="1043056" latinLnBrk="1">
                <a:defRPr sz="2100"/>
              </a:lvl7pPr>
              <a:lvl8pPr marL="3650696" defTabSz="1043056" latinLnBrk="1">
                <a:defRPr sz="2100"/>
              </a:lvl8pPr>
              <a:lvl9pPr marL="4172224" defTabSz="1043056" latinLnBrk="1">
                <a:defRPr sz="2100"/>
              </a:lvl9pPr>
            </a:lstStyle>
            <a:p>
              <a:pPr latinLnBrk="0">
                <a:defRPr/>
              </a:pPr>
              <a:r>
                <a:rPr lang="ko-KR" altLang="en-US" sz="800" dirty="0">
                  <a:solidFill>
                    <a:srgbClr val="00206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전문대학교육협의회</a:t>
              </a:r>
            </a:p>
          </p:txBody>
        </p:sp>
        <p:pic>
          <p:nvPicPr>
            <p:cNvPr id="178" name="Picture 7" descr="C:\Users\Judy Samsung\Downloads\office-block.png">
              <a:extLst>
                <a:ext uri="{FF2B5EF4-FFF2-40B4-BE49-F238E27FC236}">
                  <a16:creationId xmlns:a16="http://schemas.microsoft.com/office/drawing/2014/main" id="{4FCBDFD3-8750-407E-B05D-A71D41062F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07350" y="2657000"/>
              <a:ext cx="193677" cy="2053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4" name="양쪽 모서리가 둥근 사각형 65">
              <a:extLst>
                <a:ext uri="{FF2B5EF4-FFF2-40B4-BE49-F238E27FC236}">
                  <a16:creationId xmlns:a16="http://schemas.microsoft.com/office/drawing/2014/main" id="{9F3C4E61-7184-4052-BB5C-8E8EE1265C9A}"/>
                </a:ext>
              </a:extLst>
            </p:cNvPr>
            <p:cNvSpPr/>
            <p:nvPr/>
          </p:nvSpPr>
          <p:spPr>
            <a:xfrm>
              <a:off x="621141" y="1595493"/>
              <a:ext cx="5928436" cy="212454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00B336"/>
            </a:solidFill>
            <a:ln w="6350" cap="flat" cmpd="sng" algn="ctr">
              <a:noFill/>
              <a:prstDash val="solid"/>
            </a:ln>
            <a:effectLst/>
          </p:spPr>
          <p:txBody>
            <a:bodyPr lIns="0" tIns="0" rIns="0" bIns="0" rtlCol="0" anchor="ctr" anchorCtr="0"/>
            <a:lstStyle/>
            <a:p>
              <a:pPr marL="355600" indent="-9525" defTabSz="995690" fontAlgn="base">
                <a:spcAft>
                  <a:spcPts val="240"/>
                </a:spcAft>
                <a:defRPr/>
              </a:pPr>
              <a:r>
                <a:rPr lang="ko-KR" altLang="en-US" sz="900" b="1" kern="0" spc="-30" dirty="0">
                  <a:ln>
                    <a:solidFill>
                      <a:srgbClr val="DE2F51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5400000" scaled="0"/>
                  </a:gra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풍부하고 다양한 백업 사업 경험 적용으로 성공적인 사업 수행</a:t>
              </a:r>
            </a:p>
          </p:txBody>
        </p:sp>
        <p:pic>
          <p:nvPicPr>
            <p:cNvPr id="65" name="그림 64">
              <a:extLst>
                <a:ext uri="{FF2B5EF4-FFF2-40B4-BE49-F238E27FC236}">
                  <a16:creationId xmlns:a16="http://schemas.microsoft.com/office/drawing/2014/main" id="{47CF82A9-5C58-440F-B135-0B9F63A28F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0353" y="1257600"/>
              <a:ext cx="650438" cy="387205"/>
            </a:xfrm>
            <a:prstGeom prst="rect">
              <a:avLst/>
            </a:prstGeom>
          </p:spPr>
        </p:pic>
        <p:grpSp>
          <p:nvGrpSpPr>
            <p:cNvPr id="66" name="그룹 65"/>
            <p:cNvGrpSpPr/>
            <p:nvPr/>
          </p:nvGrpSpPr>
          <p:grpSpPr>
            <a:xfrm>
              <a:off x="315704" y="1450602"/>
              <a:ext cx="474595" cy="471121"/>
              <a:chOff x="2706220" y="2381178"/>
              <a:chExt cx="632192" cy="627564"/>
            </a:xfrm>
          </p:grpSpPr>
          <p:sp>
            <p:nvSpPr>
              <p:cNvPr id="67" name="타원 66">
                <a:extLst>
                  <a:ext uri="{FF2B5EF4-FFF2-40B4-BE49-F238E27FC236}">
                    <a16:creationId xmlns:a16="http://schemas.microsoft.com/office/drawing/2014/main" id="{F37B5F67-9117-4C47-B4CB-2CEAE1B78A48}"/>
                  </a:ext>
                </a:extLst>
              </p:cNvPr>
              <p:cNvSpPr/>
              <p:nvPr/>
            </p:nvSpPr>
            <p:spPr bwMode="auto">
              <a:xfrm>
                <a:off x="2706220" y="2381178"/>
                <a:ext cx="632192" cy="627564"/>
              </a:xfrm>
              <a:prstGeom prst="ellipse">
                <a:avLst/>
              </a:prstGeom>
              <a:solidFill>
                <a:srgbClr val="00B336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200"/>
                  </a:spcAft>
                  <a:defRPr/>
                </a:pPr>
                <a:r>
                  <a:rPr lang="ko-KR" altLang="en-US" sz="800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전략</a:t>
                </a:r>
                <a:r>
                  <a:rPr lang="ko-KR" altLang="en-US" sz="800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 </a:t>
                </a:r>
                <a:endParaRPr lang="en-US" altLang="ko-KR" sz="8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algn="ctr" eaLnBrk="1" fontAlgn="auto" hangingPunct="1">
                  <a:spcBef>
                    <a:spcPts val="0"/>
                  </a:spcBef>
                  <a:spcAft>
                    <a:spcPts val="200"/>
                  </a:spcAft>
                  <a:defRPr/>
                </a:pPr>
                <a:r>
                  <a:rPr lang="en-US" altLang="ko-KR" sz="1200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03</a:t>
                </a:r>
                <a:endParaRPr lang="ko-KR" altLang="en-US" sz="1200" dirty="0" err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cxnSp>
            <p:nvCxnSpPr>
              <p:cNvPr id="76" name="직선 연결선 75">
                <a:extLst>
                  <a:ext uri="{FF2B5EF4-FFF2-40B4-BE49-F238E27FC236}">
                    <a16:creationId xmlns:a16="http://schemas.microsoft.com/office/drawing/2014/main" id="{5532C8B3-1792-4D76-B390-B0BD2303B013}"/>
                  </a:ext>
                </a:extLst>
              </p:cNvPr>
              <p:cNvCxnSpPr/>
              <p:nvPr/>
            </p:nvCxnSpPr>
            <p:spPr bwMode="auto">
              <a:xfrm>
                <a:off x="2872405" y="2667583"/>
                <a:ext cx="299822" cy="0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5" name="양쪽 모서리가 둥근 사각형 85">
              <a:extLst>
                <a:ext uri="{FF2B5EF4-FFF2-40B4-BE49-F238E27FC236}">
                  <a16:creationId xmlns:a16="http://schemas.microsoft.com/office/drawing/2014/main" id="{374AB45E-F32E-4330-91CD-BE7094C4AFAE}"/>
                </a:ext>
              </a:extLst>
            </p:cNvPr>
            <p:cNvSpPr/>
            <p:nvPr/>
          </p:nvSpPr>
          <p:spPr>
            <a:xfrm>
              <a:off x="3538408" y="2025775"/>
              <a:ext cx="3011169" cy="219172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bg1">
                <a:lumMod val="95000"/>
              </a:schemeClr>
            </a:solidFill>
            <a:ln w="6350" cap="flat" cmpd="sng" algn="ctr">
              <a:noFill/>
              <a:prstDash val="solid"/>
            </a:ln>
            <a:effectLst/>
          </p:spPr>
          <p:txBody>
            <a:bodyPr lIns="0" tIns="0" rIns="0" bIns="0" rtlCol="0" anchor="ctr" anchorCtr="0"/>
            <a:lstStyle/>
            <a:p>
              <a:pPr marL="898525" indent="-898525" algn="ctr" defTabSz="995690" fontAlgn="base">
                <a:spcAft>
                  <a:spcPts val="240"/>
                </a:spcAft>
                <a:defRPr/>
              </a:pPr>
              <a:r>
                <a:rPr lang="ko-KR" altLang="en-US" sz="800" b="1" kern="0" spc="-30" dirty="0">
                  <a:ln>
                    <a:solidFill>
                      <a:srgbClr val="DE2F51">
                        <a:alpha val="0"/>
                      </a:srgbClr>
                    </a:solidFill>
                  </a:ln>
                  <a:latin typeface="+mn-ea"/>
                </a:rPr>
                <a:t>경험과 전문성을 가진 핵심 인력 투입</a:t>
              </a:r>
            </a:p>
          </p:txBody>
        </p:sp>
        <p:sp>
          <p:nvSpPr>
            <p:cNvPr id="89" name="모서리가 둥근 직사각형 86">
              <a:extLst>
                <a:ext uri="{FF2B5EF4-FFF2-40B4-BE49-F238E27FC236}">
                  <a16:creationId xmlns:a16="http://schemas.microsoft.com/office/drawing/2014/main" id="{DD664045-F1A8-4A87-8DAB-4CCD0A839899}"/>
                </a:ext>
              </a:extLst>
            </p:cNvPr>
            <p:cNvSpPr/>
            <p:nvPr/>
          </p:nvSpPr>
          <p:spPr>
            <a:xfrm>
              <a:off x="3596333" y="2054433"/>
              <a:ext cx="466183" cy="148951"/>
            </a:xfrm>
            <a:prstGeom prst="roundRect">
              <a:avLst>
                <a:gd name="adj" fmla="val 0"/>
              </a:avLst>
            </a:prstGeom>
            <a:solidFill>
              <a:srgbClr val="00B336"/>
            </a:solidFill>
            <a:ln w="25400" cap="flat" cmpd="sng" algn="ctr">
              <a:noFill/>
              <a:prstDash val="solid"/>
            </a:ln>
            <a:effectLst>
              <a:outerShdw blurRad="254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95690" fontAlgn="t" latinLnBrk="0">
                <a:spcBef>
                  <a:spcPct val="0"/>
                </a:spcBef>
                <a:spcAft>
                  <a:spcPts val="200"/>
                </a:spcAft>
                <a:defRPr/>
              </a:pPr>
              <a:r>
                <a:rPr kumimoji="1" lang="ko-KR" altLang="en-US" sz="800" b="1" kern="0" spc="-3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단계</a:t>
              </a:r>
              <a:r>
                <a:rPr kumimoji="1" lang="en-US" altLang="ko-KR" sz="800" b="1" kern="0" spc="-3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08</a:t>
              </a:r>
              <a:endParaRPr kumimoji="1" lang="ko-KR" altLang="en-US" sz="800" b="1" kern="0" spc="-3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8" name="모서리가 둥근 직사각형 5">
              <a:extLst>
                <a:ext uri="{FF2B5EF4-FFF2-40B4-BE49-F238E27FC236}">
                  <a16:creationId xmlns:a16="http://schemas.microsoft.com/office/drawing/2014/main" id="{D1BB44D2-19A5-452D-B739-42B7A1B4F281}"/>
                </a:ext>
              </a:extLst>
            </p:cNvPr>
            <p:cNvSpPr/>
            <p:nvPr/>
          </p:nvSpPr>
          <p:spPr>
            <a:xfrm>
              <a:off x="452565" y="2054433"/>
              <a:ext cx="421154" cy="148951"/>
            </a:xfrm>
            <a:prstGeom prst="roundRect">
              <a:avLst>
                <a:gd name="adj" fmla="val 0"/>
              </a:avLst>
            </a:pr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>
              <a:outerShdw blurRad="254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0" tIns="36000" rIns="0" bIns="0" rtlCol="0" anchor="ctr"/>
            <a:lstStyle/>
            <a:p>
              <a:pPr algn="ctr" defTabSz="995690" fontAlgn="t" latinLnBrk="0">
                <a:spcBef>
                  <a:spcPct val="0"/>
                </a:spcBef>
                <a:spcAft>
                  <a:spcPts val="200"/>
                </a:spcAft>
                <a:defRPr/>
              </a:pPr>
              <a:r>
                <a:rPr kumimoji="1" lang="ko-KR" altLang="en-US" sz="800" kern="0" spc="-3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solidFill>
                    <a:srgbClr val="00206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단계</a:t>
              </a:r>
              <a:r>
                <a:rPr kumimoji="1" lang="en-US" altLang="ko-KR" sz="800" kern="0" spc="-3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solidFill>
                    <a:srgbClr val="00206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01</a:t>
              </a:r>
              <a:endParaRPr kumimoji="1" lang="ko-KR" altLang="en-US" sz="800" kern="0" spc="-3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2" name="양쪽 모서리가 둥근 사각형 82">
              <a:extLst>
                <a:ext uri="{FF2B5EF4-FFF2-40B4-BE49-F238E27FC236}">
                  <a16:creationId xmlns:a16="http://schemas.microsoft.com/office/drawing/2014/main" id="{AD8367CB-C1A4-4C9C-9DED-9C8DD8CA0ABC}"/>
                </a:ext>
              </a:extLst>
            </p:cNvPr>
            <p:cNvSpPr/>
            <p:nvPr/>
          </p:nvSpPr>
          <p:spPr>
            <a:xfrm>
              <a:off x="313269" y="2025775"/>
              <a:ext cx="3072865" cy="219172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bg1">
                <a:lumMod val="95000"/>
              </a:schemeClr>
            </a:solidFill>
            <a:ln w="6350" cap="flat" cmpd="sng" algn="ctr">
              <a:noFill/>
              <a:prstDash val="solid"/>
            </a:ln>
            <a:effectLst/>
          </p:spPr>
          <p:txBody>
            <a:bodyPr lIns="0" tIns="0" rIns="0" bIns="0" rtlCol="0" anchor="ctr" anchorCtr="0"/>
            <a:lstStyle/>
            <a:p>
              <a:pPr algn="ctr" defTabSz="995690" fontAlgn="base">
                <a:spcAft>
                  <a:spcPts val="240"/>
                </a:spcAft>
                <a:defRPr/>
              </a:pPr>
              <a:r>
                <a:rPr lang="ko-KR" altLang="en-US" sz="800" b="1" kern="0" spc="-30" dirty="0">
                  <a:ln>
                    <a:solidFill>
                      <a:srgbClr val="DE2F51">
                        <a:alpha val="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유사 백업 구축 및 기술지원 경험 활용</a:t>
              </a:r>
            </a:p>
          </p:txBody>
        </p:sp>
        <p:pic>
          <p:nvPicPr>
            <p:cNvPr id="95" name="그림 94">
              <a:extLst>
                <a:ext uri="{FF2B5EF4-FFF2-40B4-BE49-F238E27FC236}">
                  <a16:creationId xmlns:a16="http://schemas.microsoft.com/office/drawing/2014/main" id="{1473698E-E8C7-427B-A4F2-D796C9F7621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91365" y="1937800"/>
              <a:ext cx="395070" cy="445968"/>
            </a:xfrm>
            <a:prstGeom prst="rect">
              <a:avLst/>
            </a:prstGeom>
          </p:spPr>
        </p:pic>
        <p:sp>
          <p:nvSpPr>
            <p:cNvPr id="97" name="모서리가 둥근 직사각형 86">
              <a:extLst>
                <a:ext uri="{FF2B5EF4-FFF2-40B4-BE49-F238E27FC236}">
                  <a16:creationId xmlns:a16="http://schemas.microsoft.com/office/drawing/2014/main" id="{DD664045-F1A8-4A87-8DAB-4CCD0A839899}"/>
                </a:ext>
              </a:extLst>
            </p:cNvPr>
            <p:cNvSpPr/>
            <p:nvPr/>
          </p:nvSpPr>
          <p:spPr>
            <a:xfrm>
              <a:off x="387489" y="2054433"/>
              <a:ext cx="466183" cy="148951"/>
            </a:xfrm>
            <a:prstGeom prst="roundRect">
              <a:avLst>
                <a:gd name="adj" fmla="val 0"/>
              </a:avLst>
            </a:prstGeom>
            <a:solidFill>
              <a:srgbClr val="00B336"/>
            </a:solidFill>
            <a:ln w="25400" cap="flat" cmpd="sng" algn="ctr">
              <a:noFill/>
              <a:prstDash val="solid"/>
            </a:ln>
            <a:effectLst>
              <a:outerShdw blurRad="254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95690" fontAlgn="t" latinLnBrk="0">
                <a:spcBef>
                  <a:spcPct val="0"/>
                </a:spcBef>
                <a:spcAft>
                  <a:spcPts val="200"/>
                </a:spcAft>
                <a:defRPr/>
              </a:pPr>
              <a:r>
                <a:rPr kumimoji="1" lang="ko-KR" altLang="en-US" sz="800" b="1" kern="0" spc="-3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단계</a:t>
              </a:r>
              <a:r>
                <a:rPr kumimoji="1" lang="en-US" altLang="ko-KR" sz="800" b="1" kern="0" spc="-3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07</a:t>
              </a:r>
              <a:endParaRPr kumimoji="1" lang="ko-KR" altLang="en-US" sz="800" b="1" kern="0" spc="-3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9" name="Rectangle 39">
              <a:extLst>
                <a:ext uri="{FF2B5EF4-FFF2-40B4-BE49-F238E27FC236}">
                  <a16:creationId xmlns:a16="http://schemas.microsoft.com/office/drawing/2014/main" id="{106F7BC3-2BE9-4462-8E0A-33F2534D65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6545" y="3483139"/>
              <a:ext cx="1467808" cy="28533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95000"/>
              </a:schemeClr>
            </a:solidFill>
            <a:ln w="6350" cap="flat" cmpd="sng" algn="ctr">
              <a:solidFill>
                <a:schemeClr val="bg1">
                  <a:lumMod val="75000"/>
                </a:schemeClr>
              </a:solidFill>
              <a:prstDash val="solid"/>
            </a:ln>
            <a:effectLst/>
          </p:spPr>
          <p:txBody>
            <a:bodyPr lIns="0" tIns="0" rIns="0" bIns="0" rtlCol="0" anchor="ctr"/>
            <a:lstStyle/>
            <a:p>
              <a:pPr indent="-180975" algn="ctr" fontAlgn="base">
                <a:spcAft>
                  <a:spcPts val="240"/>
                </a:spcAft>
                <a:defRPr/>
              </a:pPr>
              <a:r>
                <a:rPr lang="ko-KR" altLang="en-US" sz="700" kern="0" dirty="0"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5400000" scaled="0"/>
                  </a:gradFill>
                  <a:latin typeface="맑은 고딕" panose="020B0503020000020004" pitchFamily="50" charset="-127"/>
                  <a:ea typeface="맑은 고딕" panose="020B0503020000020004" pitchFamily="50" charset="-127"/>
                  <a:sym typeface="Monotype Sorts" pitchFamily="2" charset="2"/>
                </a:rPr>
                <a:t>백업 구축 </a:t>
              </a:r>
              <a:endParaRPr lang="en-US" altLang="ko-KR" sz="700" kern="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  <a:sym typeface="Monotype Sorts" pitchFamily="2" charset="2"/>
              </a:endParaRPr>
            </a:p>
            <a:p>
              <a:pPr indent="-180975" algn="ctr" fontAlgn="base">
                <a:spcAft>
                  <a:spcPts val="240"/>
                </a:spcAft>
                <a:defRPr/>
              </a:pPr>
              <a:r>
                <a:rPr lang="ko-KR" altLang="en-US" sz="700" kern="0" dirty="0"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5400000" scaled="0"/>
                  </a:gradFill>
                  <a:latin typeface="맑은 고딕" panose="020B0503020000020004" pitchFamily="50" charset="-127"/>
                  <a:ea typeface="맑은 고딕" panose="020B0503020000020004" pitchFamily="50" charset="-127"/>
                  <a:sym typeface="Monotype Sorts" pitchFamily="2" charset="2"/>
                </a:rPr>
                <a:t>노하우 적용</a:t>
              </a:r>
            </a:p>
          </p:txBody>
        </p:sp>
        <p:sp>
          <p:nvSpPr>
            <p:cNvPr id="51" name="Rectangle 39">
              <a:extLst>
                <a:ext uri="{FF2B5EF4-FFF2-40B4-BE49-F238E27FC236}">
                  <a16:creationId xmlns:a16="http://schemas.microsoft.com/office/drawing/2014/main" id="{933A3293-0E43-4606-BD5B-DCF45AC30C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81683" y="3477908"/>
              <a:ext cx="1418844" cy="295797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95000"/>
              </a:schemeClr>
            </a:solidFill>
            <a:ln w="6350" cap="flat" cmpd="sng" algn="ctr">
              <a:solidFill>
                <a:schemeClr val="bg1">
                  <a:lumMod val="75000"/>
                </a:schemeClr>
              </a:solidFill>
              <a:prstDash val="solid"/>
            </a:ln>
            <a:effectLst/>
          </p:spPr>
          <p:txBody>
            <a:bodyPr lIns="0" tIns="0" rIns="0" bIns="0" rtlCol="0" anchor="ctr"/>
            <a:lstStyle/>
            <a:p>
              <a:pPr indent="-180975" algn="ctr" fontAlgn="base">
                <a:spcAft>
                  <a:spcPts val="240"/>
                </a:spcAft>
                <a:defRPr/>
              </a:pPr>
              <a:r>
                <a:rPr lang="ko-KR" altLang="en-US" sz="700" kern="0" dirty="0"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5400000" scaled="0"/>
                  </a:gradFill>
                  <a:latin typeface="맑은 고딕" panose="020B0503020000020004" pitchFamily="50" charset="-127"/>
                  <a:ea typeface="맑은 고딕" panose="020B0503020000020004" pitchFamily="50" charset="-127"/>
                  <a:sym typeface="Monotype Sorts" pitchFamily="2" charset="2"/>
                </a:rPr>
                <a:t> 유사 사업 완벽한 이해 및 구축</a:t>
              </a:r>
            </a:p>
          </p:txBody>
        </p:sp>
        <p:pic>
          <p:nvPicPr>
            <p:cNvPr id="52" name="Picture 2" descr="C:\Users\Judy Samsung\Downloads\stopwatch.png">
              <a:extLst>
                <a:ext uri="{FF2B5EF4-FFF2-40B4-BE49-F238E27FC236}">
                  <a16:creationId xmlns:a16="http://schemas.microsoft.com/office/drawing/2014/main" id="{79A62163-05DB-4905-B104-D8D8E915A6D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contras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77527" y="4109421"/>
              <a:ext cx="316747" cy="3299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3" name="텍스트 개체 틀 2">
              <a:extLst>
                <a:ext uri="{FF2B5EF4-FFF2-40B4-BE49-F238E27FC236}">
                  <a16:creationId xmlns:a16="http://schemas.microsoft.com/office/drawing/2014/main" id="{88E2984E-8869-49AC-8167-C40BA2265FA4}"/>
                </a:ext>
              </a:extLst>
            </p:cNvPr>
            <p:cNvSpPr txBox="1">
              <a:spLocks/>
            </p:cNvSpPr>
            <p:nvPr/>
          </p:nvSpPr>
          <p:spPr>
            <a:xfrm>
              <a:off x="437487" y="3844349"/>
              <a:ext cx="1402561" cy="277090"/>
            </a:xfrm>
            <a:prstGeom prst="rect">
              <a:avLst/>
            </a:prstGeom>
          </p:spPr>
          <p:txBody>
            <a:bodyPr lIns="0" tIns="0" rIns="0" bIns="0" anchor="t"/>
            <a:lstStyle>
              <a:lvl1pPr marL="228600" indent="-228600" algn="l" defTabSz="914400" rtl="0" eaLnBrk="1" latinLnBrk="0" hangingPunct="1">
                <a:spcBef>
                  <a:spcPct val="20000"/>
                </a:spcBef>
                <a:buClr>
                  <a:srgbClr val="2C95DD"/>
                </a:buClr>
                <a:buFont typeface="Arial" pitchFamily="34" charset="0"/>
                <a:buChar char="•"/>
                <a:defRPr sz="2800" kern="1200">
                  <a:solidFill>
                    <a:schemeClr val="tx1"/>
                  </a:solidFill>
                  <a:latin typeface="MetaNormalLF-Roman" pitchFamily="34" charset="0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rgbClr val="2C95DD"/>
                </a:buClr>
                <a:buFont typeface="Arial" pitchFamily="34" charset="0"/>
                <a:buChar char="–"/>
                <a:defRPr sz="2400" kern="1200">
                  <a:solidFill>
                    <a:schemeClr val="tx1"/>
                  </a:solidFill>
                  <a:latin typeface="MetaNormalLF-Roman" pitchFamily="34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Clr>
                  <a:srgbClr val="2C95DD"/>
                </a:buClr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MetaNormalLF-Roman" pitchFamily="34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Clr>
                  <a:srgbClr val="2C95DD"/>
                </a:buClr>
                <a:buFont typeface="Arial" pitchFamily="34" charset="0"/>
                <a:buChar char="–"/>
                <a:defRPr sz="1800" kern="1200">
                  <a:solidFill>
                    <a:schemeClr val="tx1"/>
                  </a:solidFill>
                  <a:latin typeface="MetaNormalLF-Roman" pitchFamily="34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Clr>
                  <a:srgbClr val="2C95DD"/>
                </a:buClr>
                <a:buFont typeface="Arial" pitchFamily="34" charset="0"/>
                <a:buChar char="»"/>
                <a:defRPr sz="1800" kern="1200">
                  <a:solidFill>
                    <a:schemeClr val="tx1"/>
                  </a:solidFill>
                  <a:latin typeface="MetaNormalLF-Roman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92075" lvl="1" indent="-92075" defTabSz="995690" fontAlgn="base">
                <a:spcBef>
                  <a:spcPts val="0"/>
                </a:spcBef>
                <a:buClr>
                  <a:schemeClr val="tx1">
                    <a:lumMod val="75000"/>
                    <a:lumOff val="25000"/>
                  </a:schemeClr>
                </a:buClr>
                <a:buSzPct val="100000"/>
                <a:buFont typeface="Arial" pitchFamily="34" charset="0"/>
                <a:buChar char="•"/>
              </a:pPr>
              <a:r>
                <a:rPr lang="ko-KR" altLang="en-US" sz="60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5400000" scaled="0"/>
                  </a:gra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구축 시 업무 영향 최소화</a:t>
              </a:r>
            </a:p>
            <a:p>
              <a:pPr marL="92075" lvl="1" indent="-92075" defTabSz="995690" fontAlgn="base">
                <a:spcBef>
                  <a:spcPts val="0"/>
                </a:spcBef>
                <a:buClr>
                  <a:schemeClr val="tx1">
                    <a:lumMod val="75000"/>
                    <a:lumOff val="25000"/>
                  </a:schemeClr>
                </a:buClr>
                <a:buSzPct val="100000"/>
                <a:buFont typeface="Arial" pitchFamily="34" charset="0"/>
                <a:buChar char="•"/>
              </a:pPr>
              <a:r>
                <a:rPr lang="ko-KR" altLang="en-US" sz="60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5400000" scaled="0"/>
                  </a:gra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백업시스템 조기 안정화 방안 수립</a:t>
              </a:r>
            </a:p>
          </p:txBody>
        </p:sp>
        <p:sp>
          <p:nvSpPr>
            <p:cNvPr id="54" name="텍스트 개체 틀 2">
              <a:extLst>
                <a:ext uri="{FF2B5EF4-FFF2-40B4-BE49-F238E27FC236}">
                  <a16:creationId xmlns:a16="http://schemas.microsoft.com/office/drawing/2014/main" id="{3E68564E-CEBE-4A4E-909B-CB667CC482DE}"/>
                </a:ext>
              </a:extLst>
            </p:cNvPr>
            <p:cNvSpPr txBox="1">
              <a:spLocks/>
            </p:cNvSpPr>
            <p:nvPr/>
          </p:nvSpPr>
          <p:spPr>
            <a:xfrm>
              <a:off x="1925473" y="3844349"/>
              <a:ext cx="1375054" cy="277090"/>
            </a:xfrm>
            <a:prstGeom prst="rect">
              <a:avLst/>
            </a:prstGeom>
          </p:spPr>
          <p:txBody>
            <a:bodyPr lIns="0" tIns="0" rIns="0" bIns="0" anchor="t"/>
            <a:lstStyle>
              <a:lvl1pPr marL="228600" indent="-228600" algn="l" defTabSz="914400" rtl="0" eaLnBrk="1" latinLnBrk="0" hangingPunct="1">
                <a:spcBef>
                  <a:spcPct val="20000"/>
                </a:spcBef>
                <a:buClr>
                  <a:srgbClr val="2C95DD"/>
                </a:buClr>
                <a:buFont typeface="Arial" pitchFamily="34" charset="0"/>
                <a:buChar char="•"/>
                <a:defRPr sz="2800" kern="1200">
                  <a:solidFill>
                    <a:schemeClr val="tx1"/>
                  </a:solidFill>
                  <a:latin typeface="MetaNormalLF-Roman" pitchFamily="34" charset="0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rgbClr val="2C95DD"/>
                </a:buClr>
                <a:buFont typeface="Arial" pitchFamily="34" charset="0"/>
                <a:buChar char="–"/>
                <a:defRPr sz="2400" kern="1200">
                  <a:solidFill>
                    <a:schemeClr val="tx1"/>
                  </a:solidFill>
                  <a:latin typeface="MetaNormalLF-Roman" pitchFamily="34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Clr>
                  <a:srgbClr val="2C95DD"/>
                </a:buClr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MetaNormalLF-Roman" pitchFamily="34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Clr>
                  <a:srgbClr val="2C95DD"/>
                </a:buClr>
                <a:buFont typeface="Arial" pitchFamily="34" charset="0"/>
                <a:buChar char="–"/>
                <a:defRPr sz="1800" kern="1200">
                  <a:solidFill>
                    <a:schemeClr val="tx1"/>
                  </a:solidFill>
                  <a:latin typeface="MetaNormalLF-Roman" pitchFamily="34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Clr>
                  <a:srgbClr val="2C95DD"/>
                </a:buClr>
                <a:buFont typeface="Arial" pitchFamily="34" charset="0"/>
                <a:buChar char="»"/>
                <a:defRPr sz="1800" kern="1200">
                  <a:solidFill>
                    <a:schemeClr val="tx1"/>
                  </a:solidFill>
                  <a:latin typeface="MetaNormalLF-Roman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92075" lvl="1" indent="-92075" defTabSz="995690" fontAlgn="base">
                <a:spcBef>
                  <a:spcPts val="0"/>
                </a:spcBef>
                <a:buClr>
                  <a:schemeClr val="tx1">
                    <a:lumMod val="75000"/>
                    <a:lumOff val="25000"/>
                  </a:schemeClr>
                </a:buClr>
                <a:buSzPct val="100000"/>
                <a:buFont typeface="Arial" pitchFamily="34" charset="0"/>
                <a:buChar char="•"/>
              </a:pPr>
              <a:r>
                <a:rPr lang="ko-KR" altLang="en-US" sz="60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5400000" scaled="0"/>
                  </a:gra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유사 백업 시스템 구축 및 업무프로세스 이해</a:t>
              </a:r>
            </a:p>
            <a:p>
              <a:pPr marL="92075" lvl="1" indent="-92075" defTabSz="995690" fontAlgn="base">
                <a:spcBef>
                  <a:spcPts val="0"/>
                </a:spcBef>
                <a:buClr>
                  <a:schemeClr val="tx1">
                    <a:lumMod val="75000"/>
                    <a:lumOff val="25000"/>
                  </a:schemeClr>
                </a:buClr>
                <a:buSzPct val="100000"/>
                <a:buFont typeface="Arial" pitchFamily="34" charset="0"/>
                <a:buChar char="•"/>
              </a:pPr>
              <a:r>
                <a:rPr lang="ko-KR" altLang="en-US" sz="600" dirty="0" err="1">
                  <a:ln>
                    <a:solidFill>
                      <a:srgbClr val="C00000">
                        <a:alpha val="0"/>
                      </a:srgbClr>
                    </a:solidFill>
                  </a:ln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5400000" scaled="0"/>
                  </a:gra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고객사와의</a:t>
              </a:r>
              <a:r>
                <a:rPr lang="ko-KR" altLang="en-US" sz="60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5400000" scaled="0"/>
                  </a:gra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역할분담 및 협업</a:t>
              </a:r>
            </a:p>
          </p:txBody>
        </p:sp>
        <p:pic>
          <p:nvPicPr>
            <p:cNvPr id="55" name="Picture 78" descr="8">
              <a:extLst>
                <a:ext uri="{FF2B5EF4-FFF2-40B4-BE49-F238E27FC236}">
                  <a16:creationId xmlns:a16="http://schemas.microsoft.com/office/drawing/2014/main" id="{3815A04C-9229-4D64-BD9D-0DD3A4A5097D}"/>
                </a:ext>
              </a:extLst>
            </p:cNvPr>
            <p:cNvPicPr preferRelativeResize="0"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1956663" y="4330592"/>
              <a:ext cx="400076" cy="4000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6" name="Picture 83" descr="C:\Documents and Settings\Administrator\바탕 화면\2.png">
              <a:extLst>
                <a:ext uri="{FF2B5EF4-FFF2-40B4-BE49-F238E27FC236}">
                  <a16:creationId xmlns:a16="http://schemas.microsoft.com/office/drawing/2014/main" id="{F4BED0B9-A82E-4442-BF82-31B06B7D053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 flipH="1">
              <a:off x="2942173" y="4344296"/>
              <a:ext cx="309768" cy="3726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7" name="Line 164">
              <a:extLst>
                <a:ext uri="{FF2B5EF4-FFF2-40B4-BE49-F238E27FC236}">
                  <a16:creationId xmlns:a16="http://schemas.microsoft.com/office/drawing/2014/main" id="{9F2690EB-40BD-4216-B61B-9734374C330A}"/>
                </a:ext>
              </a:extLst>
            </p:cNvPr>
            <p:cNvSpPr>
              <a:spLocks noChangeShapeType="1"/>
            </p:cNvSpPr>
            <p:nvPr/>
          </p:nvSpPr>
          <p:spPr bwMode="gray">
            <a:xfrm>
              <a:off x="2293944" y="4390972"/>
              <a:ext cx="712333" cy="0"/>
            </a:xfrm>
            <a:prstGeom prst="line">
              <a:avLst/>
            </a:prstGeom>
            <a:noFill/>
            <a:ln w="6350">
              <a:solidFill>
                <a:srgbClr val="4D4D4D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9569" tIns="49785" rIns="99569" bIns="49785" anchor="ctr"/>
            <a:lstStyle/>
            <a:p>
              <a:endParaRPr lang="ko-KR" altLang="en-US" sz="7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8" name="Line 165">
              <a:extLst>
                <a:ext uri="{FF2B5EF4-FFF2-40B4-BE49-F238E27FC236}">
                  <a16:creationId xmlns:a16="http://schemas.microsoft.com/office/drawing/2014/main" id="{79699F19-AA0F-4072-87BB-7369A8B63395}"/>
                </a:ext>
              </a:extLst>
            </p:cNvPr>
            <p:cNvSpPr>
              <a:spLocks noChangeShapeType="1"/>
            </p:cNvSpPr>
            <p:nvPr/>
          </p:nvSpPr>
          <p:spPr bwMode="gray">
            <a:xfrm flipH="1">
              <a:off x="2255512" y="4446646"/>
              <a:ext cx="712332" cy="0"/>
            </a:xfrm>
            <a:prstGeom prst="line">
              <a:avLst/>
            </a:prstGeom>
            <a:noFill/>
            <a:ln w="6350">
              <a:solidFill>
                <a:srgbClr val="4D4D4D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9569" tIns="49785" rIns="99569" bIns="49785" anchor="ctr"/>
            <a:lstStyle/>
            <a:p>
              <a:endParaRPr lang="ko-KR" altLang="en-US" sz="7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9" name="TextBox 31">
              <a:extLst>
                <a:ext uri="{FF2B5EF4-FFF2-40B4-BE49-F238E27FC236}">
                  <a16:creationId xmlns:a16="http://schemas.microsoft.com/office/drawing/2014/main" id="{13D3B4C4-F68C-4F45-9FF1-2C69357DB336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2388356" y="4275293"/>
              <a:ext cx="488915" cy="923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kumimoji="1" sz="1700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>
                <a:defRPr kumimoji="1" sz="1700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>
                <a:defRPr kumimoji="1" sz="1700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>
                <a:defRPr kumimoji="1" sz="1700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>
                <a:defRPr kumimoji="1" sz="1700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algn="ctr" eaLnBrk="1" latinLnBrk="1" hangingPunct="1"/>
              <a:r>
                <a:rPr lang="ko-KR" altLang="en-US" sz="600" b="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5400000" scaled="0"/>
                  </a:gra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구성승인 요청</a:t>
              </a:r>
            </a:p>
          </p:txBody>
        </p:sp>
        <p:sp>
          <p:nvSpPr>
            <p:cNvPr id="63" name="TextBox 31">
              <a:extLst>
                <a:ext uri="{FF2B5EF4-FFF2-40B4-BE49-F238E27FC236}">
                  <a16:creationId xmlns:a16="http://schemas.microsoft.com/office/drawing/2014/main" id="{90051B7C-7C99-429C-8406-BA94006CDE1C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2336259" y="4488708"/>
              <a:ext cx="593111" cy="923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kumimoji="1" sz="1700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>
                <a:defRPr kumimoji="1" sz="1700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>
                <a:defRPr kumimoji="1" sz="1700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>
                <a:defRPr kumimoji="1" sz="1700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>
                <a:defRPr kumimoji="1" sz="1700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algn="ctr" latinLnBrk="1"/>
              <a:r>
                <a:rPr lang="ko-KR" altLang="en-US" sz="600" b="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5400000" scaled="0"/>
                  </a:gra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구성승인 및</a:t>
              </a:r>
              <a:r>
                <a:rPr lang="en-US" altLang="ko-KR" sz="600" b="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5400000" scaled="0"/>
                  </a:gra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600" b="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5400000" scaled="0"/>
                  </a:gra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확인</a:t>
              </a:r>
            </a:p>
          </p:txBody>
        </p:sp>
        <p:sp>
          <p:nvSpPr>
            <p:cNvPr id="69" name="직사각형 68" descr="2008_템플릿_0600000">
              <a:extLst>
                <a:ext uri="{FF2B5EF4-FFF2-40B4-BE49-F238E27FC236}">
                  <a16:creationId xmlns:a16="http://schemas.microsoft.com/office/drawing/2014/main" id="{D4A19F9D-AB58-4117-B086-F6CE2A2D0F48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365914" y="4158220"/>
              <a:ext cx="633935" cy="23239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indent="-180975" algn="ctr" defTabSz="1043056" fontAlgn="base">
                <a:spcAft>
                  <a:spcPts val="240"/>
                </a:spcAft>
              </a:pPr>
              <a:r>
                <a:rPr lang="ko-KR" altLang="en-US" sz="600" kern="0" spc="-3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업무중단 최소화</a:t>
              </a:r>
              <a:endParaRPr lang="en-US" altLang="ko-KR" sz="600" kern="0" spc="-3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0" name="직사각형 69" descr="2008_템플릿_0600000">
              <a:extLst>
                <a:ext uri="{FF2B5EF4-FFF2-40B4-BE49-F238E27FC236}">
                  <a16:creationId xmlns:a16="http://schemas.microsoft.com/office/drawing/2014/main" id="{A36AC90B-420B-4070-A697-7788F2A75598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365913" y="4439416"/>
              <a:ext cx="633935" cy="29244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indent="-180975" algn="ctr" defTabSz="1043056" fontAlgn="base">
                <a:spcAft>
                  <a:spcPts val="240"/>
                </a:spcAft>
              </a:pPr>
              <a:r>
                <a:rPr lang="ko-KR" altLang="en-US" sz="600" kern="0" spc="-3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장애발생 및</a:t>
              </a:r>
              <a:br>
                <a:rPr lang="en-US" altLang="ko-KR" sz="600" kern="0" spc="-3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</a:br>
              <a:r>
                <a:rPr lang="ko-KR" altLang="en-US" sz="600" kern="0" spc="-3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시행착오 제로화</a:t>
              </a:r>
              <a:endParaRPr lang="en-US" altLang="ko-KR" sz="600" kern="0" spc="-3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11941" y="4447621"/>
              <a:ext cx="1267120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R="5532" indent="-180975" algn="ctr" fontAlgn="base">
                <a:spcAft>
                  <a:spcPts val="240"/>
                </a:spcAft>
                <a:defRPr/>
              </a:pPr>
              <a:r>
                <a:rPr lang="ko-KR" altLang="en-US" sz="600" kern="0" dirty="0" err="1"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5400000" scaled="0"/>
                  </a:gra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무장애</a:t>
              </a:r>
              <a:r>
                <a:rPr lang="ko-KR" altLang="en-US" sz="600" kern="0" dirty="0"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5400000" scaled="0"/>
                  </a:gra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및 재구성</a:t>
              </a:r>
              <a:br>
                <a:rPr lang="ko-KR" altLang="en-US" sz="600" kern="0" dirty="0"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5400000" scaled="0"/>
                  </a:gradFill>
                  <a:latin typeface="맑은 고딕" panose="020B0503020000020004" pitchFamily="50" charset="-127"/>
                  <a:ea typeface="맑은 고딕" panose="020B0503020000020004" pitchFamily="50" charset="-127"/>
                </a:rPr>
              </a:br>
              <a:r>
                <a:rPr lang="ko-KR" altLang="en-US" sz="600" kern="0" dirty="0"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5400000" scaled="0"/>
                  </a:gra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소요 시간 최소화</a:t>
              </a:r>
            </a:p>
          </p:txBody>
        </p:sp>
        <p:cxnSp>
          <p:nvCxnSpPr>
            <p:cNvPr id="8" name="직선 연결선 7"/>
            <p:cNvCxnSpPr/>
            <p:nvPr/>
          </p:nvCxnSpPr>
          <p:spPr>
            <a:xfrm>
              <a:off x="1862763" y="3832953"/>
              <a:ext cx="5545" cy="870053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Rectangle 39">
              <a:extLst>
                <a:ext uri="{FF2B5EF4-FFF2-40B4-BE49-F238E27FC236}">
                  <a16:creationId xmlns:a16="http://schemas.microsoft.com/office/drawing/2014/main" id="{4DCAAA7A-618C-4D85-BA01-F54A79732C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5825" y="2325319"/>
              <a:ext cx="2507976" cy="274547"/>
            </a:xfrm>
            <a:prstGeom prst="roundRect">
              <a:avLst>
                <a:gd name="adj" fmla="val 50000"/>
              </a:avLst>
            </a:prstGeom>
            <a:solidFill>
              <a:srgbClr val="00A2E8"/>
            </a:solidFill>
            <a:ln w="6350" cap="flat" cmpd="sng" algn="ctr">
              <a:noFill/>
              <a:prstDash val="solid"/>
            </a:ln>
            <a:effectLst/>
          </p:spPr>
          <p:txBody>
            <a:bodyPr lIns="0" tIns="0" rIns="0" bIns="0" rtlCol="0" anchor="ctr" anchorCtr="0"/>
            <a:lstStyle/>
            <a:p>
              <a:pPr indent="-180975" algn="ctr" fontAlgn="base">
                <a:spcAft>
                  <a:spcPts val="240"/>
                </a:spcAft>
              </a:pPr>
              <a:r>
                <a:rPr lang="ko-KR" altLang="en-US" sz="800" b="1" kern="0" spc="-30" dirty="0">
                  <a:ln>
                    <a:solidFill>
                      <a:srgbClr val="DE2F51">
                        <a:alpha val="0"/>
                      </a:srgbClr>
                    </a:solidFill>
                  </a:ln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맑은 고딕" panose="020B0503020000020004" pitchFamily="50" charset="-127"/>
                  <a:ea typeface="맑은 고딕" panose="020B0503020000020004" pitchFamily="50" charset="-127"/>
                  <a:sym typeface="Monotype Sorts" pitchFamily="2" charset="2"/>
                </a:rPr>
                <a:t>다년간 축적된 유사 백업 구축 및 기술지원 수행 노하우</a:t>
              </a:r>
              <a:endParaRPr lang="en-US" altLang="ko-KR" sz="800" b="1" kern="0" spc="-30" dirty="0">
                <a:ln>
                  <a:solidFill>
                    <a:srgbClr val="DE2F51">
                      <a:alpha val="0"/>
                    </a:srgbClr>
                  </a:solidFill>
                </a:ln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  <a:sym typeface="Monotype Sorts" pitchFamily="2" charset="2"/>
              </a:endParaRPr>
            </a:p>
          </p:txBody>
        </p:sp>
        <p:sp>
          <p:nvSpPr>
            <p:cNvPr id="152" name="object 94">
              <a:extLst>
                <a:ext uri="{FF2B5EF4-FFF2-40B4-BE49-F238E27FC236}">
                  <a16:creationId xmlns:a16="http://schemas.microsoft.com/office/drawing/2014/main" id="{736230FA-D582-4352-8A7A-0BFD0944512F}"/>
                </a:ext>
              </a:extLst>
            </p:cNvPr>
            <p:cNvSpPr txBox="1"/>
            <p:nvPr/>
          </p:nvSpPr>
          <p:spPr>
            <a:xfrm>
              <a:off x="5011751" y="2715769"/>
              <a:ext cx="1380830" cy="123111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lIns="0" tIns="0" rIns="0" bIns="0">
              <a:spAutoFit/>
            </a:bodyPr>
            <a:lstStyle>
              <a:defPPr>
                <a:defRPr lang="en-US"/>
              </a:defPPr>
              <a:lvl1pPr algn="ctr" fontAlgn="t">
                <a:spcBef>
                  <a:spcPct val="0"/>
                </a:spcBef>
                <a:spcAft>
                  <a:spcPts val="200"/>
                </a:spcAft>
                <a:defRPr kumimoji="1" sz="1400" spc="-30">
                  <a:ln>
                    <a:solidFill>
                      <a:srgbClr val="C00000">
                        <a:alpha val="0"/>
                      </a:srgbClr>
                    </a:solidFill>
                  </a:ln>
                  <a:solidFill>
                    <a:srgbClr val="002060"/>
                  </a:solidFill>
                  <a:latin typeface="THE명품고딕B" pitchFamily="18" charset="-127"/>
                  <a:ea typeface="THE명품고딕B" pitchFamily="18" charset="-127"/>
                </a:defRPr>
              </a:lvl1pPr>
              <a:lvl2pPr marL="1028700" indent="-457200" eaLnBrk="0" hangingPunct="0">
                <a:spcBef>
                  <a:spcPct val="0"/>
                </a:spcBef>
                <a:defRPr kumimoji="1" sz="1500">
                  <a:latin typeface="굴림" charset="-127"/>
                  <a:ea typeface="굴림" charset="-127"/>
                </a:defRPr>
              </a:lvl2pPr>
              <a:lvl3pPr marL="1676400" indent="-457200" eaLnBrk="0" hangingPunct="0">
                <a:spcBef>
                  <a:spcPct val="0"/>
                </a:spcBef>
                <a:defRPr kumimoji="1" sz="1500">
                  <a:latin typeface="굴림" charset="-127"/>
                  <a:ea typeface="굴림" charset="-127"/>
                </a:defRPr>
              </a:lvl3pPr>
              <a:lvl4pPr marL="2324100" indent="-457200" eaLnBrk="0" hangingPunct="0">
                <a:spcBef>
                  <a:spcPct val="0"/>
                </a:spcBef>
                <a:defRPr kumimoji="1" sz="1500">
                  <a:latin typeface="굴림" charset="-127"/>
                  <a:ea typeface="굴림" charset="-127"/>
                </a:defRPr>
              </a:lvl4pPr>
              <a:lvl5pPr marL="2971800" indent="-457200" eaLnBrk="0" hangingPunct="0">
                <a:spcBef>
                  <a:spcPct val="0"/>
                </a:spcBef>
                <a:defRPr kumimoji="1" sz="1500">
                  <a:latin typeface="굴림" charset="-127"/>
                  <a:ea typeface="굴림" charset="-127"/>
                </a:defRPr>
              </a:lvl5pPr>
              <a:lvl6pPr marL="3429000" indent="-4572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500">
                  <a:latin typeface="굴림" charset="-127"/>
                  <a:ea typeface="굴림" charset="-127"/>
                </a:defRPr>
              </a:lvl6pPr>
              <a:lvl7pPr marL="3886200" indent="-4572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500">
                  <a:latin typeface="굴림" charset="-127"/>
                  <a:ea typeface="굴림" charset="-127"/>
                </a:defRPr>
              </a:lvl7pPr>
              <a:lvl8pPr marL="4343400" indent="-4572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500">
                  <a:latin typeface="굴림" charset="-127"/>
                  <a:ea typeface="굴림" charset="-127"/>
                </a:defRPr>
              </a:lvl8pPr>
              <a:lvl9pPr marL="4800600" indent="-4572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500">
                  <a:latin typeface="굴림" charset="-127"/>
                  <a:ea typeface="굴림" charset="-127"/>
                </a:defRPr>
              </a:lvl9pPr>
            </a:lstStyle>
            <a:p>
              <a:pPr algn="r" defTabSz="995690" latinLnBrk="0">
                <a:defRPr/>
              </a:pPr>
              <a:r>
                <a:rPr lang="ko-KR" altLang="en-US" sz="800" kern="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대규모 백업 구축 경험</a:t>
              </a:r>
            </a:p>
          </p:txBody>
        </p:sp>
        <p:grpSp>
          <p:nvGrpSpPr>
            <p:cNvPr id="12" name="그룹 11"/>
            <p:cNvGrpSpPr/>
            <p:nvPr/>
          </p:nvGrpSpPr>
          <p:grpSpPr>
            <a:xfrm>
              <a:off x="3608782" y="2323664"/>
              <a:ext cx="1369823" cy="2414481"/>
              <a:chOff x="3635756" y="2323664"/>
              <a:chExt cx="1369823" cy="2414481"/>
            </a:xfrm>
          </p:grpSpPr>
          <p:sp>
            <p:nvSpPr>
              <p:cNvPr id="130" name="직사각형 129">
                <a:extLst>
                  <a:ext uri="{FF2B5EF4-FFF2-40B4-BE49-F238E27FC236}">
                    <a16:creationId xmlns:a16="http://schemas.microsoft.com/office/drawing/2014/main" id="{16C08ED9-1E25-4832-817C-F543366F2114}"/>
                  </a:ext>
                </a:extLst>
              </p:cNvPr>
              <p:cNvSpPr/>
              <p:nvPr/>
            </p:nvSpPr>
            <p:spPr bwMode="auto">
              <a:xfrm>
                <a:off x="3635756" y="2459955"/>
                <a:ext cx="1369823" cy="2278190"/>
              </a:xfrm>
              <a:prstGeom prst="rect">
                <a:avLst/>
              </a:prstGeom>
              <a:solidFill>
                <a:sysClr val="window" lastClr="FFFFFF"/>
              </a:solidFill>
              <a:ln w="6350" cap="flat" cmpd="sng" algn="ctr">
                <a:solidFill>
                  <a:sysClr val="window" lastClr="FFFFFF">
                    <a:lumMod val="85000"/>
                  </a:sysClr>
                </a:solidFill>
                <a:prstDash val="solid"/>
              </a:ln>
              <a:effectLst/>
            </p:spPr>
            <p:txBody>
              <a:bodyPr lIns="90000" tIns="72000" rIns="90000" bIns="0" rtlCol="0" anchor="t"/>
              <a:lstStyle/>
              <a:p>
                <a:pPr defTabSz="995690" eaLnBrk="0" fontAlgn="base" latinLnBrk="0" hangingPunct="0">
                  <a:spcAft>
                    <a:spcPts val="240"/>
                  </a:spcAft>
                  <a:defRPr/>
                </a:pPr>
                <a:endParaRPr lang="ko-KR" altLang="en-US" sz="800" kern="0" dirty="0">
                  <a:solidFill>
                    <a:prstClr val="white">
                      <a:lumMod val="6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47" name="Text Box 56">
                <a:extLst>
                  <a:ext uri="{FF2B5EF4-FFF2-40B4-BE49-F238E27FC236}">
                    <a16:creationId xmlns:a16="http://schemas.microsoft.com/office/drawing/2014/main" id="{F292DCD0-360D-468F-84A7-2E6A9D80A04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694375" y="3176288"/>
                <a:ext cx="1254373" cy="24622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969696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 algn="l" eaLnBrk="0" hangingPunct="0">
                  <a:spcBef>
                    <a:spcPct val="0"/>
                  </a:spcBef>
                  <a:defRPr kumimoji="1" sz="1500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1pPr>
                <a:lvl2pPr marL="1028700" indent="-457200" algn="l" eaLnBrk="0" hangingPunct="0">
                  <a:spcBef>
                    <a:spcPct val="0"/>
                  </a:spcBef>
                  <a:defRPr kumimoji="1" sz="1500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2pPr>
                <a:lvl3pPr marL="1676400" indent="-457200" algn="l" eaLnBrk="0" hangingPunct="0">
                  <a:spcBef>
                    <a:spcPct val="0"/>
                  </a:spcBef>
                  <a:defRPr kumimoji="1" sz="1500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3pPr>
                <a:lvl4pPr marL="2324100" indent="-457200" algn="l" eaLnBrk="0" hangingPunct="0">
                  <a:spcBef>
                    <a:spcPct val="0"/>
                  </a:spcBef>
                  <a:defRPr kumimoji="1" sz="1500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4pPr>
                <a:lvl5pPr marL="2971800" indent="-457200" algn="l" eaLnBrk="0" hangingPunct="0">
                  <a:spcBef>
                    <a:spcPct val="0"/>
                  </a:spcBef>
                  <a:defRPr kumimoji="1" sz="1500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5pPr>
                <a:lvl6pPr marL="3429000" indent="-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500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6pPr>
                <a:lvl7pPr marL="3886200" indent="-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500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7pPr>
                <a:lvl8pPr marL="4343400" indent="-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500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8pPr>
                <a:lvl9pPr marL="4800600" indent="-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500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9pPr>
              </a:lstStyle>
              <a:p>
                <a:pPr algn="ctr" defTabSz="995690" eaLnBrk="1" fontAlgn="t" latinLnBrk="0" hangingPunct="1">
                  <a:spcAft>
                    <a:spcPts val="200"/>
                  </a:spcAft>
                </a:pPr>
                <a:r>
                  <a:rPr lang="ko-KR" altLang="en-US" sz="800" spc="-30" dirty="0">
                    <a:ln>
                      <a:solidFill>
                        <a:srgbClr val="C00000">
                          <a:alpha val="0"/>
                        </a:srgbClr>
                      </a:solidFill>
                    </a:ln>
                    <a:solidFill>
                      <a:srgbClr val="00206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전 인력 대규모 구축 </a:t>
                </a:r>
                <a:br>
                  <a:rPr lang="en-US" altLang="ko-KR" sz="800" spc="-30" dirty="0">
                    <a:ln>
                      <a:solidFill>
                        <a:srgbClr val="C00000">
                          <a:alpha val="0"/>
                        </a:srgbClr>
                      </a:solidFill>
                    </a:ln>
                    <a:solidFill>
                      <a:srgbClr val="00206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</a:br>
                <a:r>
                  <a:rPr lang="ko-KR" altLang="en-US" sz="800" spc="-30" dirty="0">
                    <a:ln>
                      <a:solidFill>
                        <a:srgbClr val="C00000">
                          <a:alpha val="0"/>
                        </a:srgbClr>
                      </a:solidFill>
                    </a:ln>
                    <a:solidFill>
                      <a:srgbClr val="00206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전문가 투입</a:t>
                </a:r>
              </a:p>
            </p:txBody>
          </p:sp>
          <p:sp>
            <p:nvSpPr>
              <p:cNvPr id="148" name="object 90">
                <a:extLst>
                  <a:ext uri="{FF2B5EF4-FFF2-40B4-BE49-F238E27FC236}">
                    <a16:creationId xmlns:a16="http://schemas.microsoft.com/office/drawing/2014/main" id="{3A3A84B7-48D1-405B-9000-D569ADA1E0D2}"/>
                  </a:ext>
                </a:extLst>
              </p:cNvPr>
              <p:cNvSpPr txBox="1"/>
              <p:nvPr/>
            </p:nvSpPr>
            <p:spPr>
              <a:xfrm>
                <a:off x="3682709" y="3922482"/>
                <a:ext cx="1275173" cy="33610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6350" cap="flat" cmpd="sng" algn="ctr">
                <a:solidFill>
                  <a:sysClr val="window" lastClr="FFFFFF">
                    <a:lumMod val="75000"/>
                  </a:sysClr>
                </a:solidFill>
                <a:prstDash val="solid"/>
              </a:ln>
              <a:effectLst/>
            </p:spPr>
            <p:txBody>
              <a:bodyPr lIns="72000" tIns="72000" rIns="72000" bIns="72000" rtlCol="0" anchor="ctr" anchorCtr="0"/>
              <a:lstStyle>
                <a:defPPr>
                  <a:defRPr lang="ko-KR"/>
                </a:defPPr>
                <a:lvl1pPr indent="-180975" algn="ctr" defTabSz="1043056" fontAlgn="base" latinLnBrk="1">
                  <a:spcAft>
                    <a:spcPts val="240"/>
                  </a:spcAft>
                  <a:buClr>
                    <a:srgbClr val="292929"/>
                  </a:buClr>
                  <a:buSzPct val="100000"/>
                  <a:tabLst>
                    <a:tab pos="5648325" algn="l"/>
                  </a:tabLst>
                  <a:defRPr sz="1000" spc="-30">
                    <a:ln>
                      <a:solidFill>
                        <a:srgbClr val="C00000"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latin typeface="THE명품고딕B" pitchFamily="18" charset="-127"/>
                    <a:ea typeface="THE명품고딕B" pitchFamily="18" charset="-127"/>
                  </a:defRPr>
                </a:lvl1pPr>
                <a:lvl2pPr marL="521528" defTabSz="1043056" latinLnBrk="1">
                  <a:defRPr sz="2100"/>
                </a:lvl2pPr>
                <a:lvl3pPr marL="1043056" defTabSz="1043056" latinLnBrk="1">
                  <a:defRPr sz="2100"/>
                </a:lvl3pPr>
                <a:lvl4pPr marL="1564584" defTabSz="1043056" latinLnBrk="1">
                  <a:defRPr sz="2100"/>
                </a:lvl4pPr>
                <a:lvl5pPr marL="2086112" defTabSz="1043056" latinLnBrk="1">
                  <a:defRPr sz="2100"/>
                </a:lvl5pPr>
                <a:lvl6pPr marL="2607640" defTabSz="1043056" latinLnBrk="1">
                  <a:defRPr sz="2100"/>
                </a:lvl6pPr>
                <a:lvl7pPr marL="3129168" defTabSz="1043056" latinLnBrk="1">
                  <a:defRPr sz="2100"/>
                </a:lvl7pPr>
                <a:lvl8pPr marL="3650696" defTabSz="1043056" latinLnBrk="1">
                  <a:defRPr sz="2100"/>
                </a:lvl8pPr>
                <a:lvl9pPr marL="4172224" defTabSz="1043056" latinLnBrk="1">
                  <a:defRPr sz="2100"/>
                </a:lvl9pPr>
              </a:lstStyle>
              <a:p>
                <a:pPr>
                  <a:defRPr/>
                </a:pPr>
                <a:r>
                  <a:rPr lang="ko-KR" altLang="en-US" sz="7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데이터 이행 지원을 위한</a:t>
                </a:r>
                <a:br>
                  <a:rPr lang="en-US" altLang="ko-KR" sz="7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</a:br>
                <a:r>
                  <a:rPr lang="ko-KR" altLang="en-US" sz="7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백업 </a:t>
                </a:r>
                <a:r>
                  <a:rPr sz="700" kern="0" dirty="0" err="1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전문</a:t>
                </a:r>
                <a:r>
                  <a:rPr sz="7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인력투입</a:t>
                </a:r>
              </a:p>
            </p:txBody>
          </p:sp>
          <p:sp>
            <p:nvSpPr>
              <p:cNvPr id="149" name="object 94">
                <a:extLst>
                  <a:ext uri="{FF2B5EF4-FFF2-40B4-BE49-F238E27FC236}">
                    <a16:creationId xmlns:a16="http://schemas.microsoft.com/office/drawing/2014/main" id="{422D611D-0EEF-4C4D-AD07-7FE63F938956}"/>
                  </a:ext>
                </a:extLst>
              </p:cNvPr>
              <p:cNvSpPr txBox="1"/>
              <p:nvPr/>
            </p:nvSpPr>
            <p:spPr>
              <a:xfrm>
                <a:off x="3682709" y="3530013"/>
                <a:ext cx="1275173" cy="33610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6350" cap="flat" cmpd="sng" algn="ctr">
                <a:solidFill>
                  <a:sysClr val="window" lastClr="FFFFFF">
                    <a:lumMod val="75000"/>
                  </a:sysClr>
                </a:solidFill>
                <a:prstDash val="solid"/>
              </a:ln>
              <a:effectLst/>
            </p:spPr>
            <p:txBody>
              <a:bodyPr lIns="72000" tIns="72000" rIns="72000" bIns="72000" rtlCol="0" anchor="ctr" anchorCtr="0"/>
              <a:lstStyle>
                <a:defPPr>
                  <a:defRPr lang="ko-KR"/>
                </a:defPPr>
                <a:lvl1pPr indent="-180975" algn="ctr" defTabSz="1043056" fontAlgn="base" latinLnBrk="1">
                  <a:spcAft>
                    <a:spcPts val="240"/>
                  </a:spcAft>
                  <a:buClr>
                    <a:srgbClr val="292929"/>
                  </a:buClr>
                  <a:buSzPct val="100000"/>
                  <a:tabLst>
                    <a:tab pos="5648325" algn="l"/>
                  </a:tabLst>
                  <a:defRPr sz="1000" spc="-30">
                    <a:ln>
                      <a:solidFill>
                        <a:srgbClr val="C00000"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latin typeface="THE명품고딕B" pitchFamily="18" charset="-127"/>
                    <a:ea typeface="THE명품고딕B" pitchFamily="18" charset="-127"/>
                  </a:defRPr>
                </a:lvl1pPr>
                <a:lvl2pPr marL="521528" defTabSz="1043056" latinLnBrk="1">
                  <a:defRPr sz="2100"/>
                </a:lvl2pPr>
                <a:lvl3pPr marL="1043056" defTabSz="1043056" latinLnBrk="1">
                  <a:defRPr sz="2100"/>
                </a:lvl3pPr>
                <a:lvl4pPr marL="1564584" defTabSz="1043056" latinLnBrk="1">
                  <a:defRPr sz="2100"/>
                </a:lvl4pPr>
                <a:lvl5pPr marL="2086112" defTabSz="1043056" latinLnBrk="1">
                  <a:defRPr sz="2100"/>
                </a:lvl5pPr>
                <a:lvl6pPr marL="2607640" defTabSz="1043056" latinLnBrk="1">
                  <a:defRPr sz="2100"/>
                </a:lvl6pPr>
                <a:lvl7pPr marL="3129168" defTabSz="1043056" latinLnBrk="1">
                  <a:defRPr sz="2100"/>
                </a:lvl7pPr>
                <a:lvl8pPr marL="3650696" defTabSz="1043056" latinLnBrk="1">
                  <a:defRPr sz="2100"/>
                </a:lvl8pPr>
                <a:lvl9pPr marL="4172224" defTabSz="1043056" latinLnBrk="1">
                  <a:defRPr sz="2100"/>
                </a:lvl9pPr>
              </a:lstStyle>
              <a:p>
                <a:pPr>
                  <a:defRPr/>
                </a:pPr>
                <a:r>
                  <a:rPr lang="ko-KR" altLang="en-US" sz="7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대규모 백업</a:t>
                </a:r>
                <a:br>
                  <a:rPr lang="en-US" altLang="ko-KR" sz="7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</a:br>
                <a:r>
                  <a:rPr lang="ko-KR" altLang="en-US" sz="7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구축 경험자 우선 투입</a:t>
                </a:r>
                <a:endParaRPr sz="7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50" name="object 90">
                <a:extLst>
                  <a:ext uri="{FF2B5EF4-FFF2-40B4-BE49-F238E27FC236}">
                    <a16:creationId xmlns:a16="http://schemas.microsoft.com/office/drawing/2014/main" id="{E4F9C6C6-9ABC-4C38-898D-536B231831BC}"/>
                  </a:ext>
                </a:extLst>
              </p:cNvPr>
              <p:cNvSpPr txBox="1"/>
              <p:nvPr/>
            </p:nvSpPr>
            <p:spPr>
              <a:xfrm>
                <a:off x="3682709" y="4314949"/>
                <a:ext cx="1275173" cy="33610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6350" cap="flat" cmpd="sng" algn="ctr">
                <a:solidFill>
                  <a:sysClr val="window" lastClr="FFFFFF">
                    <a:lumMod val="75000"/>
                  </a:sysClr>
                </a:solidFill>
                <a:prstDash val="solid"/>
              </a:ln>
              <a:effectLst/>
            </p:spPr>
            <p:txBody>
              <a:bodyPr lIns="72000" tIns="72000" rIns="72000" bIns="72000" rtlCol="0" anchor="ctr" anchorCtr="0"/>
              <a:lstStyle>
                <a:defPPr>
                  <a:defRPr lang="ko-KR"/>
                </a:defPPr>
                <a:lvl1pPr indent="-180975" algn="ctr" defTabSz="1043056" fontAlgn="base" latinLnBrk="1">
                  <a:spcAft>
                    <a:spcPts val="240"/>
                  </a:spcAft>
                  <a:buClr>
                    <a:srgbClr val="292929"/>
                  </a:buClr>
                  <a:buSzPct val="100000"/>
                  <a:tabLst>
                    <a:tab pos="5648325" algn="l"/>
                  </a:tabLst>
                  <a:defRPr sz="1000" spc="-30">
                    <a:ln>
                      <a:solidFill>
                        <a:srgbClr val="C00000"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latin typeface="THE명품고딕B" pitchFamily="18" charset="-127"/>
                    <a:ea typeface="THE명품고딕B" pitchFamily="18" charset="-127"/>
                  </a:defRPr>
                </a:lvl1pPr>
                <a:lvl2pPr marL="521528" defTabSz="1043056" latinLnBrk="1">
                  <a:defRPr sz="2100"/>
                </a:lvl2pPr>
                <a:lvl3pPr marL="1043056" defTabSz="1043056" latinLnBrk="1">
                  <a:defRPr sz="2100"/>
                </a:lvl3pPr>
                <a:lvl4pPr marL="1564584" defTabSz="1043056" latinLnBrk="1">
                  <a:defRPr sz="2100"/>
                </a:lvl4pPr>
                <a:lvl5pPr marL="2086112" defTabSz="1043056" latinLnBrk="1">
                  <a:defRPr sz="2100"/>
                </a:lvl5pPr>
                <a:lvl6pPr marL="2607640" defTabSz="1043056" latinLnBrk="1">
                  <a:defRPr sz="2100"/>
                </a:lvl6pPr>
                <a:lvl7pPr marL="3129168" defTabSz="1043056" latinLnBrk="1">
                  <a:defRPr sz="2100"/>
                </a:lvl7pPr>
                <a:lvl8pPr marL="3650696" defTabSz="1043056" latinLnBrk="1">
                  <a:defRPr sz="2100"/>
                </a:lvl8pPr>
                <a:lvl9pPr marL="4172224" defTabSz="1043056" latinLnBrk="1">
                  <a:defRPr sz="2100"/>
                </a:lvl9pPr>
              </a:lstStyle>
              <a:p>
                <a:pPr>
                  <a:defRPr/>
                </a:pPr>
                <a:r>
                  <a:rPr lang="ko-KR" altLang="en-US" sz="7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사업 종료 후 </a:t>
                </a:r>
                <a:endParaRPr lang="en-US" altLang="ko-KR" sz="7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>
                  <a:defRPr/>
                </a:pPr>
                <a:r>
                  <a:rPr lang="ko-KR" altLang="en-US" sz="7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안정화를 고려한</a:t>
                </a:r>
                <a:r>
                  <a:rPr lang="en-US" altLang="ko-KR" sz="7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</a:t>
                </a:r>
                <a:r>
                  <a:rPr lang="ko-KR" altLang="en-US" sz="7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인력 투입</a:t>
                </a:r>
                <a:endParaRPr sz="7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81" name="Rectangle 39">
                <a:extLst>
                  <a:ext uri="{FF2B5EF4-FFF2-40B4-BE49-F238E27FC236}">
                    <a16:creationId xmlns:a16="http://schemas.microsoft.com/office/drawing/2014/main" id="{4DCAAA7A-618C-4D85-BA01-F54A79732C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35757" y="2323664"/>
                <a:ext cx="1369822" cy="281217"/>
              </a:xfrm>
              <a:prstGeom prst="roundRect">
                <a:avLst>
                  <a:gd name="adj" fmla="val 50000"/>
                </a:avLst>
              </a:prstGeom>
              <a:solidFill>
                <a:srgbClr val="00A2E8"/>
              </a:solidFill>
              <a:ln w="635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 anchorCtr="0"/>
              <a:lstStyle/>
              <a:p>
                <a:pPr indent="-180975" algn="ctr" defTabSz="995690" fontAlgn="base">
                  <a:spcAft>
                    <a:spcPts val="240"/>
                  </a:spcAft>
                  <a:defRPr/>
                </a:pPr>
                <a:r>
                  <a:rPr lang="ko-KR" altLang="en-US" sz="800" b="1" kern="0" spc="-30" dirty="0">
                    <a:ln>
                      <a:solidFill>
                        <a:srgbClr val="DE2F51">
                          <a:alpha val="0"/>
                        </a:srgbClr>
                      </a:solidFill>
                    </a:ln>
                    <a:gradFill>
                      <a:gsLst>
                        <a:gs pos="0">
                          <a:prstClr val="white"/>
                        </a:gs>
                        <a:gs pos="100000">
                          <a:prstClr val="white"/>
                        </a:gs>
                      </a:gsLst>
                      <a:lin ang="5400000" scaled="0"/>
                    </a:gradFill>
                    <a:latin typeface="맑은 고딕" panose="020B0503020000020004" pitchFamily="50" charset="-127"/>
                    <a:ea typeface="맑은 고딕" panose="020B0503020000020004" pitchFamily="50" charset="-127"/>
                    <a:sym typeface="Monotype Sorts" pitchFamily="2" charset="2"/>
                  </a:rPr>
                  <a:t>백업</a:t>
                </a:r>
                <a:r>
                  <a:rPr lang="en-US" altLang="ko-KR" sz="800" b="1" kern="0" spc="-30" dirty="0">
                    <a:ln>
                      <a:solidFill>
                        <a:srgbClr val="DE2F51">
                          <a:alpha val="0"/>
                        </a:srgbClr>
                      </a:solidFill>
                    </a:ln>
                    <a:gradFill>
                      <a:gsLst>
                        <a:gs pos="0">
                          <a:prstClr val="white"/>
                        </a:gs>
                        <a:gs pos="100000">
                          <a:prstClr val="white"/>
                        </a:gs>
                      </a:gsLst>
                      <a:lin ang="5400000" scaled="0"/>
                    </a:gradFill>
                    <a:latin typeface="맑은 고딕" panose="020B0503020000020004" pitchFamily="50" charset="-127"/>
                    <a:ea typeface="맑은 고딕" panose="020B0503020000020004" pitchFamily="50" charset="-127"/>
                    <a:sym typeface="Monotype Sorts" pitchFamily="2" charset="2"/>
                  </a:rPr>
                  <a:t> </a:t>
                </a:r>
                <a:r>
                  <a:rPr lang="ko-KR" altLang="en-US" sz="800" b="1" kern="0" spc="-30" dirty="0">
                    <a:ln>
                      <a:solidFill>
                        <a:srgbClr val="DE2F51">
                          <a:alpha val="0"/>
                        </a:srgbClr>
                      </a:solidFill>
                    </a:ln>
                    <a:gradFill>
                      <a:gsLst>
                        <a:gs pos="0">
                          <a:prstClr val="white"/>
                        </a:gs>
                        <a:gs pos="100000">
                          <a:prstClr val="white"/>
                        </a:gs>
                      </a:gsLst>
                      <a:lin ang="5400000" scaled="0"/>
                    </a:gradFill>
                    <a:latin typeface="맑은 고딕" panose="020B0503020000020004" pitchFamily="50" charset="-127"/>
                    <a:ea typeface="맑은 고딕" panose="020B0503020000020004" pitchFamily="50" charset="-127"/>
                    <a:sym typeface="Monotype Sorts" pitchFamily="2" charset="2"/>
                  </a:rPr>
                  <a:t>구축 전문 기술인력</a:t>
                </a:r>
              </a:p>
            </p:txBody>
          </p:sp>
          <p:pic>
            <p:nvPicPr>
              <p:cNvPr id="182" name="Picture 6">
                <a:extLst>
                  <a:ext uri="{FF2B5EF4-FFF2-40B4-BE49-F238E27FC236}">
                    <a16:creationId xmlns:a16="http://schemas.microsoft.com/office/drawing/2014/main" id="{B28F56F7-C73E-4E57-A464-B9C924E6955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6266"/>
              <a:stretch/>
            </p:blipFill>
            <p:spPr bwMode="auto">
              <a:xfrm>
                <a:off x="4130573" y="2776773"/>
                <a:ext cx="379444" cy="3669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pic>
          <p:nvPicPr>
            <p:cNvPr id="185" name="그림 184">
              <a:extLst>
                <a:ext uri="{FF2B5EF4-FFF2-40B4-BE49-F238E27FC236}">
                  <a16:creationId xmlns:a16="http://schemas.microsoft.com/office/drawing/2014/main" id="{1473698E-E8C7-427B-A4F2-D796C9F7621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61993" y="1937800"/>
              <a:ext cx="395070" cy="445968"/>
            </a:xfrm>
            <a:prstGeom prst="rect">
              <a:avLst/>
            </a:prstGeom>
          </p:spPr>
        </p:pic>
        <p:grpSp>
          <p:nvGrpSpPr>
            <p:cNvPr id="9" name="그룹 8"/>
            <p:cNvGrpSpPr/>
            <p:nvPr/>
          </p:nvGrpSpPr>
          <p:grpSpPr>
            <a:xfrm>
              <a:off x="433023" y="2705118"/>
              <a:ext cx="2833355" cy="667715"/>
              <a:chOff x="365913" y="2653110"/>
              <a:chExt cx="2833355" cy="667715"/>
            </a:xfrm>
          </p:grpSpPr>
          <p:pic>
            <p:nvPicPr>
              <p:cNvPr id="78" name="Picture 3" descr="C:\Users\Judy Samsung\Downloads\database.png">
                <a:extLst>
                  <a:ext uri="{FF2B5EF4-FFF2-40B4-BE49-F238E27FC236}">
                    <a16:creationId xmlns:a16="http://schemas.microsoft.com/office/drawing/2014/main" id="{A66F079A-39E4-457E-B3EF-9192D2008ED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 cstate="print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rightnessContrast contrast="-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94207" y="3107189"/>
                <a:ext cx="205061" cy="21363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1" name="Picture 3" descr="C:\Users\Judy Samsung\Downloads\database.png">
                <a:extLst>
                  <a:ext uri="{FF2B5EF4-FFF2-40B4-BE49-F238E27FC236}">
                    <a16:creationId xmlns:a16="http://schemas.microsoft.com/office/drawing/2014/main" id="{A66F079A-39E4-457E-B3EF-9192D2008ED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 cstate="print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rightnessContrast contrast="-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98448" y="3107189"/>
                <a:ext cx="205061" cy="21363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2" name="Picture 4" descr="C:\Users\Judy Samsung\Downloads\database (1).png">
                <a:extLst>
                  <a:ext uri="{FF2B5EF4-FFF2-40B4-BE49-F238E27FC236}">
                    <a16:creationId xmlns:a16="http://schemas.microsoft.com/office/drawing/2014/main" id="{32E3F379-0CC0-4874-9082-8A7FBB73FD5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 cstate="print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rightnessContrast bright="2000" contrast="-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35613" y="3085054"/>
                <a:ext cx="216138" cy="22517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3" name="Picture 5" descr="C:\Users\Judy Samsung\Downloads\database-interconnected.png">
                <a:extLst>
                  <a:ext uri="{FF2B5EF4-FFF2-40B4-BE49-F238E27FC236}">
                    <a16:creationId xmlns:a16="http://schemas.microsoft.com/office/drawing/2014/main" id="{DA48D99E-EB42-45C4-BB04-A5DD20B8466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 cstate="print">
                <a:extLst>
                  <a:ext uri="{BEBA8EAE-BF5A-486C-A8C5-ECC9F3942E4B}">
                    <a14:imgProps xmlns:a14="http://schemas.microsoft.com/office/drawing/2010/main">
                      <a14:imgLayer r:embed="rId16">
                        <a14:imgEffect>
                          <a14:brightnessContrast contrast="-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53839" y="3050465"/>
                <a:ext cx="256361" cy="26708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4" name="타원 83">
                <a:extLst>
                  <a:ext uri="{FF2B5EF4-FFF2-40B4-BE49-F238E27FC236}">
                    <a16:creationId xmlns:a16="http://schemas.microsoft.com/office/drawing/2014/main" id="{B49D91A7-0861-48AB-8A85-A26F4474FBEC}"/>
                  </a:ext>
                </a:extLst>
              </p:cNvPr>
              <p:cNvSpPr/>
              <p:nvPr/>
            </p:nvSpPr>
            <p:spPr>
              <a:xfrm>
                <a:off x="365913" y="2653111"/>
                <a:ext cx="577587" cy="601741"/>
              </a:xfrm>
              <a:prstGeom prst="ellipse">
                <a:avLst/>
              </a:prstGeom>
              <a:solidFill>
                <a:srgbClr val="FFFFFF"/>
              </a:solidFill>
              <a:ln w="6350" cap="flat" cmpd="sng" algn="ctr">
                <a:noFill/>
                <a:prstDash val="solid"/>
              </a:ln>
              <a:effectLst>
                <a:outerShdw sx="110000" sy="110000" algn="ctr" rotWithShape="0">
                  <a:srgbClr val="0099DA">
                    <a:alpha val="23000"/>
                  </a:srgbClr>
                </a:outerShdw>
              </a:effectLst>
            </p:spPr>
            <p:txBody>
              <a:bodyPr lIns="0" tIns="0" rIns="0" bIns="0" rtlCol="0" anchor="ctr" anchorCtr="0"/>
              <a:lstStyle/>
              <a:p>
                <a:pPr indent="-180975" algn="ctr" fontAlgn="base">
                  <a:spcAft>
                    <a:spcPts val="240"/>
                  </a:spcAft>
                  <a:defRPr/>
                </a:pPr>
                <a:endParaRPr lang="en-US" altLang="ko-KR" sz="800" kern="0" spc="-3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8100000" scaled="1"/>
                  </a:gra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87" name="타원 86">
                <a:extLst>
                  <a:ext uri="{FF2B5EF4-FFF2-40B4-BE49-F238E27FC236}">
                    <a16:creationId xmlns:a16="http://schemas.microsoft.com/office/drawing/2014/main" id="{B9795D32-A14C-49EE-B71C-7F72A239825B}"/>
                  </a:ext>
                </a:extLst>
              </p:cNvPr>
              <p:cNvSpPr/>
              <p:nvPr/>
            </p:nvSpPr>
            <p:spPr>
              <a:xfrm>
                <a:off x="1081952" y="2653110"/>
                <a:ext cx="577587" cy="601741"/>
              </a:xfrm>
              <a:prstGeom prst="ellipse">
                <a:avLst/>
              </a:prstGeom>
              <a:solidFill>
                <a:srgbClr val="FFFFFF"/>
              </a:solidFill>
              <a:ln w="6350" cap="flat" cmpd="sng" algn="ctr">
                <a:noFill/>
                <a:prstDash val="solid"/>
              </a:ln>
              <a:effectLst>
                <a:outerShdw sx="110000" sy="110000" algn="ctr" rotWithShape="0">
                  <a:srgbClr val="0099DA">
                    <a:alpha val="23000"/>
                  </a:srgbClr>
                </a:outerShdw>
              </a:effectLst>
            </p:spPr>
            <p:txBody>
              <a:bodyPr lIns="0" tIns="0" rIns="0" bIns="0" rtlCol="0" anchor="ctr" anchorCtr="0"/>
              <a:lstStyle/>
              <a:p>
                <a:pPr indent="-180975" algn="ctr" fontAlgn="base">
                  <a:spcAft>
                    <a:spcPts val="240"/>
                  </a:spcAft>
                  <a:defRPr/>
                </a:pPr>
                <a:endParaRPr lang="ko-KR" altLang="en-US" sz="800" kern="0" spc="-3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8100000" scaled="1"/>
                  </a:gra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90" name="타원 89">
                <a:extLst>
                  <a:ext uri="{FF2B5EF4-FFF2-40B4-BE49-F238E27FC236}">
                    <a16:creationId xmlns:a16="http://schemas.microsoft.com/office/drawing/2014/main" id="{90DBE1BB-DF64-453C-AD6D-A55180A16D7E}"/>
                  </a:ext>
                </a:extLst>
              </p:cNvPr>
              <p:cNvSpPr/>
              <p:nvPr/>
            </p:nvSpPr>
            <p:spPr>
              <a:xfrm>
                <a:off x="1797993" y="2653111"/>
                <a:ext cx="577587" cy="601741"/>
              </a:xfrm>
              <a:prstGeom prst="ellipse">
                <a:avLst/>
              </a:prstGeom>
              <a:solidFill>
                <a:srgbClr val="FFFFFF"/>
              </a:solidFill>
              <a:ln w="6350" cap="flat" cmpd="sng" algn="ctr">
                <a:noFill/>
                <a:prstDash val="solid"/>
              </a:ln>
              <a:effectLst>
                <a:outerShdw sx="110000" sy="110000" algn="ctr" rotWithShape="0">
                  <a:srgbClr val="0099DA">
                    <a:alpha val="23000"/>
                  </a:srgbClr>
                </a:outerShdw>
              </a:effectLst>
            </p:spPr>
            <p:txBody>
              <a:bodyPr lIns="0" tIns="0" rIns="0" bIns="0" rtlCol="0" anchor="ctr" anchorCtr="0"/>
              <a:lstStyle/>
              <a:p>
                <a:pPr indent="-180975" algn="ctr" fontAlgn="base">
                  <a:spcAft>
                    <a:spcPts val="240"/>
                  </a:spcAft>
                  <a:defRPr/>
                </a:pPr>
                <a:endParaRPr lang="en-US" altLang="ko-KR" sz="800" kern="0" spc="-3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8100000" scaled="1"/>
                  </a:gra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cxnSp>
            <p:nvCxnSpPr>
              <p:cNvPr id="94" name="직선 연결선 93">
                <a:extLst>
                  <a:ext uri="{FF2B5EF4-FFF2-40B4-BE49-F238E27FC236}">
                    <a16:creationId xmlns:a16="http://schemas.microsoft.com/office/drawing/2014/main" id="{A548FD80-15D9-4929-A4CC-55A34CE18C50}"/>
                  </a:ext>
                </a:extLst>
              </p:cNvPr>
              <p:cNvCxnSpPr>
                <a:cxnSpLocks/>
                <a:stCxn id="84" idx="6"/>
                <a:endCxn id="87" idx="2"/>
              </p:cNvCxnSpPr>
              <p:nvPr/>
            </p:nvCxnSpPr>
            <p:spPr>
              <a:xfrm flipV="1">
                <a:off x="943500" y="2953981"/>
                <a:ext cx="138453" cy="1"/>
              </a:xfrm>
              <a:prstGeom prst="line">
                <a:avLst/>
              </a:prstGeom>
              <a:ln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직선 연결선 97">
                <a:extLst>
                  <a:ext uri="{FF2B5EF4-FFF2-40B4-BE49-F238E27FC236}">
                    <a16:creationId xmlns:a16="http://schemas.microsoft.com/office/drawing/2014/main" id="{49ECD4CD-DAD8-4C07-B584-F792854B4DBE}"/>
                  </a:ext>
                </a:extLst>
              </p:cNvPr>
              <p:cNvCxnSpPr/>
              <p:nvPr/>
            </p:nvCxnSpPr>
            <p:spPr>
              <a:xfrm flipV="1">
                <a:off x="1651698" y="2953981"/>
                <a:ext cx="138453" cy="1"/>
              </a:xfrm>
              <a:prstGeom prst="line">
                <a:avLst/>
              </a:prstGeom>
              <a:ln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68" name="그림 67"/>
              <p:cNvPicPr>
                <a:picLocks noChangeAspect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9134" y="2856242"/>
                <a:ext cx="511114" cy="209556"/>
              </a:xfrm>
              <a:prstGeom prst="rect">
                <a:avLst/>
              </a:prstGeom>
            </p:spPr>
          </p:pic>
          <p:pic>
            <p:nvPicPr>
              <p:cNvPr id="71" name="그림 70"/>
              <p:cNvPicPr>
                <a:picLocks noChangeAspect="1"/>
              </p:cNvPicPr>
              <p:nvPr/>
            </p:nvPicPr>
            <p:blipFill rotWithShape="1"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569" r="16579"/>
              <a:stretch/>
            </p:blipFill>
            <p:spPr>
              <a:xfrm>
                <a:off x="1885352" y="2770278"/>
                <a:ext cx="404812" cy="356352"/>
              </a:xfrm>
              <a:prstGeom prst="rect">
                <a:avLst/>
              </a:prstGeom>
            </p:spPr>
          </p:pic>
          <p:pic>
            <p:nvPicPr>
              <p:cNvPr id="72" name="그림 71"/>
              <p:cNvPicPr>
                <a:picLocks noChangeAspect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33138" y="2882363"/>
                <a:ext cx="479520" cy="149450"/>
              </a:xfrm>
              <a:prstGeom prst="rect">
                <a:avLst/>
              </a:prstGeom>
            </p:spPr>
          </p:pic>
          <p:sp>
            <p:nvSpPr>
              <p:cNvPr id="73" name="타원 72">
                <a:extLst>
                  <a:ext uri="{FF2B5EF4-FFF2-40B4-BE49-F238E27FC236}">
                    <a16:creationId xmlns:a16="http://schemas.microsoft.com/office/drawing/2014/main" id="{90DBE1BB-DF64-453C-AD6D-A55180A16D7E}"/>
                  </a:ext>
                </a:extLst>
              </p:cNvPr>
              <p:cNvSpPr/>
              <p:nvPr/>
            </p:nvSpPr>
            <p:spPr>
              <a:xfrm>
                <a:off x="2540415" y="2653111"/>
                <a:ext cx="577587" cy="601741"/>
              </a:xfrm>
              <a:prstGeom prst="ellipse">
                <a:avLst/>
              </a:prstGeom>
              <a:solidFill>
                <a:srgbClr val="FFFFFF"/>
              </a:solidFill>
              <a:ln w="6350" cap="flat" cmpd="sng" algn="ctr">
                <a:noFill/>
                <a:prstDash val="solid"/>
              </a:ln>
              <a:effectLst>
                <a:outerShdw sx="110000" sy="110000" algn="ctr" rotWithShape="0">
                  <a:srgbClr val="0099DA">
                    <a:alpha val="23000"/>
                  </a:srgbClr>
                </a:outerShdw>
              </a:effectLst>
            </p:spPr>
            <p:txBody>
              <a:bodyPr lIns="0" tIns="0" rIns="0" bIns="0" rtlCol="0" anchor="ctr" anchorCtr="0"/>
              <a:lstStyle/>
              <a:p>
                <a:pPr indent="-180975" algn="ctr" fontAlgn="base">
                  <a:spcAft>
                    <a:spcPts val="240"/>
                  </a:spcAft>
                  <a:defRPr/>
                </a:pPr>
                <a:endParaRPr lang="ko-KR" altLang="en-US" sz="800" dirty="0">
                  <a:latin typeface="맑은 고딕" panose="020B0503020000020004" pitchFamily="50" charset="-127"/>
                </a:endParaRPr>
              </a:p>
              <a:p>
                <a:pPr indent="-180975" algn="ctr" fontAlgn="base">
                  <a:spcAft>
                    <a:spcPts val="240"/>
                  </a:spcAft>
                  <a:defRPr/>
                </a:pPr>
                <a:endParaRPr lang="en-US" altLang="ko-KR" sz="800" kern="0" spc="-3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8100000" scaled="1"/>
                  </a:gra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cxnSp>
            <p:nvCxnSpPr>
              <p:cNvPr id="74" name="직선 연결선 73">
                <a:extLst>
                  <a:ext uri="{FF2B5EF4-FFF2-40B4-BE49-F238E27FC236}">
                    <a16:creationId xmlns:a16="http://schemas.microsoft.com/office/drawing/2014/main" id="{49ECD4CD-DAD8-4C07-B584-F792854B4DBE}"/>
                  </a:ext>
                </a:extLst>
              </p:cNvPr>
              <p:cNvCxnSpPr/>
              <p:nvPr/>
            </p:nvCxnSpPr>
            <p:spPr>
              <a:xfrm flipV="1">
                <a:off x="2394120" y="2953981"/>
                <a:ext cx="138453" cy="1"/>
              </a:xfrm>
              <a:prstGeom prst="line">
                <a:avLst/>
              </a:prstGeom>
              <a:ln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7" name="그림 6"/>
              <p:cNvPicPr>
                <a:picLocks noChangeAspect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49128" y="2781545"/>
                <a:ext cx="356668" cy="356668"/>
              </a:xfrm>
              <a:prstGeom prst="rect">
                <a:avLst/>
              </a:prstGeom>
            </p:spPr>
          </p:pic>
        </p:grpSp>
        <p:sp>
          <p:nvSpPr>
            <p:cNvPr id="75" name="object 90">
              <a:extLst>
                <a:ext uri="{FF2B5EF4-FFF2-40B4-BE49-F238E27FC236}">
                  <a16:creationId xmlns:a16="http://schemas.microsoft.com/office/drawing/2014/main" id="{47CA683C-8159-4477-BFEB-4DD3A0172A66}"/>
                </a:ext>
              </a:extLst>
            </p:cNvPr>
            <p:cNvSpPr txBox="1"/>
            <p:nvPr/>
          </p:nvSpPr>
          <p:spPr>
            <a:xfrm>
              <a:off x="5207350" y="3488291"/>
              <a:ext cx="1141182" cy="16258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 cap="flat" cmpd="sng" algn="ctr">
              <a:solidFill>
                <a:srgbClr val="0099DA"/>
              </a:solidFill>
              <a:prstDash val="solid"/>
            </a:ln>
            <a:effectLst/>
          </p:spPr>
          <p:txBody>
            <a:bodyPr wrap="none" lIns="0" tIns="0" rIns="0" bIns="0" anchor="ctr">
              <a:noAutofit/>
            </a:bodyPr>
            <a:lstStyle>
              <a:defPPr>
                <a:defRPr lang="ko-KR"/>
              </a:defPPr>
              <a:lvl1pPr indent="-180975" algn="ctr" defTabSz="1043056" fontAlgn="base">
                <a:spcAft>
                  <a:spcPts val="240"/>
                </a:spcAft>
                <a:defRPr sz="1100" kern="0">
                  <a:ln>
                    <a:solidFill>
                      <a:srgbClr val="C00000">
                        <a:alpha val="0"/>
                      </a:srgbClr>
                    </a:solidFill>
                  </a:ln>
                  <a:solidFill>
                    <a:srgbClr val="0099DA"/>
                  </a:solidFill>
                  <a:latin typeface="THE명품고딕B" pitchFamily="18" charset="-127"/>
                  <a:ea typeface="THE명품고딕B" pitchFamily="18" charset="-127"/>
                </a:defRPr>
              </a:lvl1pPr>
              <a:lvl2pPr marL="521528" defTabSz="1043056" latinLnBrk="1">
                <a:defRPr sz="2100"/>
              </a:lvl2pPr>
              <a:lvl3pPr marL="1043056" defTabSz="1043056" latinLnBrk="1">
                <a:defRPr sz="2100"/>
              </a:lvl3pPr>
              <a:lvl4pPr marL="1564584" defTabSz="1043056" latinLnBrk="1">
                <a:defRPr sz="2100"/>
              </a:lvl4pPr>
              <a:lvl5pPr marL="2086112" defTabSz="1043056" latinLnBrk="1">
                <a:defRPr sz="2100"/>
              </a:lvl5pPr>
              <a:lvl6pPr marL="2607640" defTabSz="1043056" latinLnBrk="1">
                <a:defRPr sz="2100"/>
              </a:lvl6pPr>
              <a:lvl7pPr marL="3129168" defTabSz="1043056" latinLnBrk="1">
                <a:defRPr sz="2100"/>
              </a:lvl7pPr>
              <a:lvl8pPr marL="3650696" defTabSz="1043056" latinLnBrk="1">
                <a:defRPr sz="2100"/>
              </a:lvl8pPr>
              <a:lvl9pPr marL="4172224" defTabSz="1043056" latinLnBrk="1">
                <a:defRPr sz="2100"/>
              </a:lvl9pPr>
            </a:lstStyle>
            <a:p>
              <a:pPr latinLnBrk="0">
                <a:defRPr/>
              </a:pPr>
              <a:r>
                <a:rPr lang="ko-KR" altLang="en-US" sz="800" dirty="0">
                  <a:solidFill>
                    <a:srgbClr val="00206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법무부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70450630"/>
      </p:ext>
    </p:extLst>
  </p:cSld>
  <p:clrMapOvr>
    <a:masterClrMapping/>
  </p:clrMapOvr>
  <p:transition spd="slow">
    <p:wipe dir="r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사업추진 방향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>
          <a:xfrm>
            <a:off x="1736621" y="132736"/>
            <a:ext cx="4824412" cy="161583"/>
          </a:xfrm>
        </p:spPr>
        <p:txBody>
          <a:bodyPr/>
          <a:lstStyle/>
          <a:p>
            <a:r>
              <a:rPr lang="en-US" altLang="ko-KR" dirty="0">
                <a:latin typeface="+mn-ea"/>
                <a:cs typeface="Arial" panose="020B0604020202020204" pitchFamily="34" charset="0"/>
              </a:rPr>
              <a:t>Ⅰ</a:t>
            </a:r>
            <a:r>
              <a:rPr lang="ko-KR" altLang="en-US" dirty="0">
                <a:latin typeface="+mn-ea"/>
                <a:cs typeface="Arial" panose="020B0604020202020204" pitchFamily="34" charset="0"/>
              </a:rPr>
              <a:t> 제안 개요</a:t>
            </a:r>
            <a:endParaRPr lang="ko-KR" altLang="en-US" dirty="0"/>
          </a:p>
        </p:txBody>
      </p:sp>
      <p:grpSp>
        <p:nvGrpSpPr>
          <p:cNvPr id="60" name="그룹 59"/>
          <p:cNvGrpSpPr/>
          <p:nvPr/>
        </p:nvGrpSpPr>
        <p:grpSpPr>
          <a:xfrm>
            <a:off x="313269" y="915988"/>
            <a:ext cx="6273228" cy="251999"/>
            <a:chOff x="313269" y="1590794"/>
            <a:chExt cx="6273228" cy="251999"/>
          </a:xfrm>
        </p:grpSpPr>
        <p:sp>
          <p:nvSpPr>
            <p:cNvPr id="61" name="모서리가 둥근 직사각형 96">
              <a:extLst>
                <a:ext uri="{FF2B5EF4-FFF2-40B4-BE49-F238E27FC236}">
                  <a16:creationId xmlns:a16="http://schemas.microsoft.com/office/drawing/2014/main" id="{BF544A95-378B-4E1F-8929-D5A53A6882DB}"/>
                </a:ext>
              </a:extLst>
            </p:cNvPr>
            <p:cNvSpPr/>
            <p:nvPr/>
          </p:nvSpPr>
          <p:spPr>
            <a:xfrm>
              <a:off x="313269" y="1590794"/>
              <a:ext cx="6273228" cy="251999"/>
            </a:xfrm>
            <a:prstGeom prst="roundRect">
              <a:avLst>
                <a:gd name="adj" fmla="val 18549"/>
              </a:avLst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</a:schemeClr>
                </a:gs>
                <a:gs pos="50000">
                  <a:schemeClr val="accent1">
                    <a:lumMod val="20000"/>
                    <a:lumOff val="80000"/>
                  </a:schemeClr>
                </a:gs>
                <a:gs pos="100000">
                  <a:schemeClr val="bg1"/>
                </a:gs>
              </a:gsLst>
              <a:lin ang="0" scaled="1"/>
              <a:tileRect/>
            </a:gradFill>
            <a:ln>
              <a:noFill/>
            </a:ln>
            <a:effectLst>
              <a:outerShdw dist="38100" dir="10800000" algn="r" rotWithShape="0">
                <a:srgbClr val="00B235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050" dirty="0">
                  <a:solidFill>
                    <a:prstClr val="whit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        </a:t>
              </a:r>
              <a:endParaRPr lang="ko-KR" altLang="en-US" sz="1050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2" name="Rectangle 4">
              <a:extLst>
                <a:ext uri="{FF2B5EF4-FFF2-40B4-BE49-F238E27FC236}">
                  <a16:creationId xmlns:a16="http://schemas.microsoft.com/office/drawing/2014/main" id="{DB54C79A-0A17-4D6C-9CD4-526DA1D596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1322" y="1632080"/>
              <a:ext cx="1418658" cy="15388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 lIns="0" tIns="0" rIns="0" bIns="0" anchor="ctr">
              <a:spAutoFit/>
            </a:bodyPr>
            <a:lstStyle/>
            <a:p>
              <a:r>
                <a:rPr lang="en-US" altLang="ko-KR" sz="10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3.2 </a:t>
              </a:r>
              <a:r>
                <a:rPr lang="ko-KR" altLang="en-US" sz="10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사업추진 전략</a:t>
              </a:r>
              <a:r>
                <a:rPr lang="en-US" altLang="ko-KR" sz="10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(</a:t>
              </a:r>
              <a:r>
                <a:rPr lang="ko-KR" altLang="en-US" sz="10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계속</a:t>
              </a:r>
              <a:r>
                <a:rPr lang="en-US" altLang="ko-KR" sz="10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  <a:endPara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80" name="텍스트 개체 틀 2">
            <a:extLst>
              <a:ext uri="{FF2B5EF4-FFF2-40B4-BE49-F238E27FC236}">
                <a16:creationId xmlns:a16="http://schemas.microsoft.com/office/drawing/2014/main" id="{A02D479F-6D87-44DB-9175-996E586EE510}"/>
              </a:ext>
            </a:extLst>
          </p:cNvPr>
          <p:cNvSpPr txBox="1">
            <a:spLocks/>
          </p:cNvSpPr>
          <p:nvPr/>
        </p:nvSpPr>
        <p:spPr>
          <a:xfrm>
            <a:off x="3819400" y="2708524"/>
            <a:ext cx="3591064" cy="418143"/>
          </a:xfrm>
          <a:prstGeom prst="rect">
            <a:avLst/>
          </a:prstGeom>
        </p:spPr>
        <p:txBody>
          <a:bodyPr lIns="99569" tIns="49785" rIns="99569" bIns="49785" anchor="t"/>
          <a:lstStyle>
            <a:lvl1pPr marL="228600" indent="-228600" algn="l" defTabSz="914400" rtl="0" eaLnBrk="1" latinLnBrk="0" hangingPunct="1">
              <a:spcBef>
                <a:spcPct val="20000"/>
              </a:spcBef>
              <a:buClr>
                <a:srgbClr val="2C95DD"/>
              </a:buClr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rgbClr val="2C95DD"/>
              </a:buClr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rgbClr val="2C95DD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rgbClr val="2C95DD"/>
              </a:buClr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rgbClr val="2C95DD"/>
              </a:buClr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2075" lvl="1" indent="-92075" defTabSz="995690" fontAlgn="base">
              <a:lnSpc>
                <a:spcPct val="150000"/>
              </a:lnSpc>
              <a:spcBef>
                <a:spcPts val="0"/>
              </a:spcBef>
              <a:buClr>
                <a:prstClr val="black">
                  <a:lumMod val="75000"/>
                  <a:lumOff val="25000"/>
                </a:prstClr>
              </a:buClr>
              <a:buSzPct val="100000"/>
              <a:buFont typeface="Arial" pitchFamily="34" charset="0"/>
              <a:buChar char="•"/>
            </a:pPr>
            <a:r>
              <a:rPr lang="ko-KR" altLang="en-US" sz="800" dirty="0">
                <a:ln>
                  <a:solidFill>
                    <a:srgbClr val="C00000">
                      <a:alpha val="0"/>
                    </a:srgbClr>
                  </a:solidFill>
                </a:ln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㈜</a:t>
            </a:r>
            <a:r>
              <a:rPr lang="ko-KR" altLang="en-US" sz="800" dirty="0" err="1">
                <a:ln>
                  <a:solidFill>
                    <a:srgbClr val="C00000">
                      <a:alpha val="0"/>
                    </a:srgbClr>
                  </a:solidFill>
                </a:ln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알에스아이티는</a:t>
            </a:r>
            <a:r>
              <a:rPr lang="ko-KR" altLang="en-US" sz="800" dirty="0">
                <a:ln>
                  <a:solidFill>
                    <a:srgbClr val="C00000">
                      <a:alpha val="0"/>
                    </a:srgbClr>
                  </a:solidFill>
                </a:ln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 백업</a:t>
            </a:r>
            <a:r>
              <a:rPr lang="en-US" altLang="ko-KR" sz="800" dirty="0">
                <a:ln>
                  <a:solidFill>
                    <a:srgbClr val="C00000">
                      <a:alpha val="0"/>
                    </a:srgbClr>
                  </a:solidFill>
                </a:ln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S/W </a:t>
            </a:r>
            <a:r>
              <a:rPr lang="ko-KR" altLang="en-US" sz="800" dirty="0">
                <a:ln>
                  <a:solidFill>
                    <a:srgbClr val="C00000">
                      <a:alpha val="0"/>
                    </a:srgbClr>
                  </a:solidFill>
                </a:ln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전문업체로서 </a:t>
            </a:r>
            <a:br>
              <a:rPr lang="en-US" altLang="ko-KR" sz="800" dirty="0">
                <a:ln>
                  <a:solidFill>
                    <a:srgbClr val="C00000">
                      <a:alpha val="0"/>
                    </a:srgbClr>
                  </a:solidFill>
                </a:ln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800" dirty="0">
                <a:ln>
                  <a:solidFill>
                    <a:srgbClr val="C00000">
                      <a:alpha val="0"/>
                    </a:srgbClr>
                  </a:solidFill>
                </a:ln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우수한 기술력을 기반으로 완벽한 구축</a:t>
            </a:r>
            <a:r>
              <a:rPr lang="en-US" altLang="ko-KR" sz="800" dirty="0">
                <a:ln>
                  <a:solidFill>
                    <a:srgbClr val="C00000">
                      <a:alpha val="0"/>
                    </a:srgbClr>
                  </a:solidFill>
                </a:ln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800" dirty="0">
                <a:ln>
                  <a:solidFill>
                    <a:srgbClr val="C00000">
                      <a:alpha val="0"/>
                    </a:srgbClr>
                  </a:solidFill>
                </a:ln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기술 지원 수행</a:t>
            </a:r>
            <a:endParaRPr lang="en-US" altLang="ko-KR" sz="800" dirty="0">
              <a:ln>
                <a:solidFill>
                  <a:srgbClr val="C00000">
                    <a:alpha val="0"/>
                  </a:srgbClr>
                </a:solidFill>
              </a:ln>
              <a:gradFill>
                <a:gsLst>
                  <a:gs pos="0">
                    <a:prstClr val="black">
                      <a:lumMod val="85000"/>
                      <a:lumOff val="15000"/>
                    </a:prstClr>
                  </a:gs>
                  <a:gs pos="100000">
                    <a:prstClr val="black">
                      <a:lumMod val="85000"/>
                      <a:lumOff val="15000"/>
                    </a:prstClr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92075" lvl="1" indent="-92075" defTabSz="995690" fontAlgn="base">
              <a:lnSpc>
                <a:spcPct val="150000"/>
              </a:lnSpc>
              <a:spcBef>
                <a:spcPts val="0"/>
              </a:spcBef>
              <a:buClr>
                <a:prstClr val="black">
                  <a:lumMod val="75000"/>
                  <a:lumOff val="25000"/>
                </a:prstClr>
              </a:buClr>
              <a:buSzPct val="100000"/>
              <a:buFont typeface="Arial" pitchFamily="34" charset="0"/>
              <a:buChar char="•"/>
            </a:pPr>
            <a:r>
              <a:rPr lang="ko-KR" altLang="en-US" sz="800" dirty="0">
                <a:ln>
                  <a:solidFill>
                    <a:srgbClr val="C00000">
                      <a:alpha val="0"/>
                    </a:srgbClr>
                  </a:solidFill>
                </a:ln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전담인력 밀착지원으로 상시 기술지원 체계 완비</a:t>
            </a:r>
            <a:endParaRPr lang="en-US" altLang="ko-KR" sz="800" dirty="0">
              <a:ln>
                <a:solidFill>
                  <a:srgbClr val="C00000">
                    <a:alpha val="0"/>
                  </a:srgbClr>
                </a:solidFill>
              </a:ln>
              <a:gradFill>
                <a:gsLst>
                  <a:gs pos="0">
                    <a:prstClr val="black">
                      <a:lumMod val="85000"/>
                      <a:lumOff val="15000"/>
                    </a:prstClr>
                  </a:gs>
                  <a:gs pos="100000">
                    <a:prstClr val="black">
                      <a:lumMod val="85000"/>
                      <a:lumOff val="15000"/>
                    </a:prstClr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92075" lvl="1" indent="-92075" defTabSz="995690" fontAlgn="base">
              <a:lnSpc>
                <a:spcPct val="150000"/>
              </a:lnSpc>
              <a:spcBef>
                <a:spcPts val="0"/>
              </a:spcBef>
              <a:buClr>
                <a:prstClr val="black">
                  <a:lumMod val="75000"/>
                  <a:lumOff val="25000"/>
                </a:prstClr>
              </a:buClr>
              <a:buSzPct val="100000"/>
              <a:buFont typeface="Arial" pitchFamily="34" charset="0"/>
              <a:buChar char="•"/>
            </a:pPr>
            <a:r>
              <a:rPr lang="ko-KR" altLang="en-US" sz="800" dirty="0">
                <a:ln>
                  <a:solidFill>
                    <a:srgbClr val="C00000">
                      <a:alpha val="0"/>
                    </a:srgbClr>
                  </a:solidFill>
                </a:ln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유사 지원 경험이 풍부한 전문 인력 투입 및 밀착 지원</a:t>
            </a:r>
          </a:p>
          <a:p>
            <a:pPr marL="0" lvl="1" indent="0" defTabSz="995690" fontAlgn="base">
              <a:lnSpc>
                <a:spcPct val="150000"/>
              </a:lnSpc>
              <a:spcBef>
                <a:spcPts val="0"/>
              </a:spcBef>
              <a:buClr>
                <a:prstClr val="black">
                  <a:lumMod val="75000"/>
                  <a:lumOff val="25000"/>
                </a:prstClr>
              </a:buClr>
              <a:buSzPct val="100000"/>
              <a:buNone/>
            </a:pPr>
            <a:endParaRPr lang="ko-KR" altLang="en-US" sz="800" dirty="0">
              <a:ln>
                <a:solidFill>
                  <a:srgbClr val="C00000">
                    <a:alpha val="0"/>
                  </a:srgbClr>
                </a:solidFill>
              </a:ln>
              <a:gradFill>
                <a:gsLst>
                  <a:gs pos="0">
                    <a:prstClr val="black">
                      <a:lumMod val="85000"/>
                      <a:lumOff val="15000"/>
                    </a:prstClr>
                  </a:gs>
                  <a:gs pos="100000">
                    <a:prstClr val="black">
                      <a:lumMod val="85000"/>
                      <a:lumOff val="15000"/>
                    </a:prstClr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C7D2EDF-6100-4728-84EE-D5096A17EF89}"/>
              </a:ext>
            </a:extLst>
          </p:cNvPr>
          <p:cNvGrpSpPr/>
          <p:nvPr/>
        </p:nvGrpSpPr>
        <p:grpSpPr>
          <a:xfrm>
            <a:off x="303687" y="1257600"/>
            <a:ext cx="6245891" cy="3501434"/>
            <a:chOff x="303687" y="1257600"/>
            <a:chExt cx="6245891" cy="3501434"/>
          </a:xfrm>
        </p:grpSpPr>
        <p:sp>
          <p:nvSpPr>
            <p:cNvPr id="77" name="양쪽 모서리가 둥근 사각형 84">
              <a:extLst>
                <a:ext uri="{FF2B5EF4-FFF2-40B4-BE49-F238E27FC236}">
                  <a16:creationId xmlns:a16="http://schemas.microsoft.com/office/drawing/2014/main" id="{2E2D3F0A-DF8F-468F-AC28-2F29F7BCD75B}"/>
                </a:ext>
              </a:extLst>
            </p:cNvPr>
            <p:cNvSpPr/>
            <p:nvPr/>
          </p:nvSpPr>
          <p:spPr>
            <a:xfrm>
              <a:off x="3552710" y="2026591"/>
              <a:ext cx="2996868" cy="2732443"/>
            </a:xfrm>
            <a:prstGeom prst="round2SameRect">
              <a:avLst>
                <a:gd name="adj1" fmla="val 0"/>
                <a:gd name="adj2" fmla="val 0"/>
              </a:avLst>
            </a:prstGeom>
            <a:gradFill>
              <a:gsLst>
                <a:gs pos="82000">
                  <a:sysClr val="window" lastClr="FFFFFF"/>
                </a:gs>
                <a:gs pos="100000">
                  <a:sysClr val="window" lastClr="FFFFFF">
                    <a:lumMod val="95000"/>
                  </a:sysClr>
                </a:gs>
              </a:gsLst>
              <a:lin ang="5400000" scaled="0"/>
            </a:gradFill>
            <a:ln w="6350" cap="flat" cmpd="sng" algn="ctr">
              <a:solidFill>
                <a:sysClr val="window" lastClr="FFFFFF">
                  <a:lumMod val="85000"/>
                </a:sysClr>
              </a:solidFill>
              <a:prstDash val="solid"/>
            </a:ln>
            <a:effectLst>
              <a:outerShdw dist="12700" dir="5400000" algn="t" rotWithShape="0">
                <a:sysClr val="windowText" lastClr="000000">
                  <a:lumMod val="75000"/>
                  <a:lumOff val="25000"/>
                  <a:alpha val="20000"/>
                </a:sysClr>
              </a:outerShdw>
            </a:effectLst>
          </p:spPr>
          <p:txBody>
            <a:bodyPr lIns="90000" tIns="108000" rIns="90000" bIns="0" rtlCol="0" anchor="t" anchorCtr="0"/>
            <a:lstStyle/>
            <a:p>
              <a:pPr marL="95250" lvl="1" indent="-95250" eaLnBrk="0" fontAlgn="base" latinLnBrk="0" hangingPunct="0">
                <a:spcAft>
                  <a:spcPts val="240"/>
                </a:spcAft>
                <a:buSzPct val="100000"/>
                <a:buFont typeface="Wingdings" pitchFamily="2" charset="2"/>
                <a:buChar char="§"/>
                <a:defRPr/>
              </a:pPr>
              <a:endParaRPr lang="en-US" altLang="ko-KR" sz="800" kern="0" dirty="0" err="1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4" name="양쪽 모서리가 둥근 사각형 65">
              <a:extLst>
                <a:ext uri="{FF2B5EF4-FFF2-40B4-BE49-F238E27FC236}">
                  <a16:creationId xmlns:a16="http://schemas.microsoft.com/office/drawing/2014/main" id="{9F3C4E61-7184-4052-BB5C-8E8EE1265C9A}"/>
                </a:ext>
              </a:extLst>
            </p:cNvPr>
            <p:cNvSpPr/>
            <p:nvPr/>
          </p:nvSpPr>
          <p:spPr>
            <a:xfrm>
              <a:off x="621141" y="1595493"/>
              <a:ext cx="5928436" cy="212454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00B336"/>
            </a:solidFill>
            <a:ln w="6350" cap="flat" cmpd="sng" algn="ctr">
              <a:noFill/>
              <a:prstDash val="solid"/>
            </a:ln>
            <a:effectLst/>
          </p:spPr>
          <p:txBody>
            <a:bodyPr lIns="0" tIns="0" rIns="0" bIns="0" rtlCol="0" anchor="ctr" anchorCtr="0"/>
            <a:lstStyle/>
            <a:p>
              <a:pPr marL="355600" indent="-9525" defTabSz="995690" fontAlgn="base">
                <a:spcAft>
                  <a:spcPts val="240"/>
                </a:spcAft>
                <a:defRPr/>
              </a:pPr>
              <a:r>
                <a:rPr lang="ko-KR" altLang="en-US" sz="900" b="1" kern="0" spc="-30" dirty="0">
                  <a:ln>
                    <a:solidFill>
                      <a:srgbClr val="DE2F51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5400000" scaled="0"/>
                  </a:gra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고품질의 이행</a:t>
              </a:r>
              <a:r>
                <a:rPr lang="en-US" altLang="ko-KR" sz="900" b="1" kern="0" spc="-30" dirty="0">
                  <a:ln>
                    <a:solidFill>
                      <a:srgbClr val="DE2F51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5400000" scaled="0"/>
                  </a:gra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/</a:t>
              </a:r>
              <a:r>
                <a:rPr lang="ko-KR" altLang="en-US" sz="900" b="1" kern="0" spc="-30" dirty="0">
                  <a:ln>
                    <a:solidFill>
                      <a:srgbClr val="DE2F51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5400000" scaled="0"/>
                  </a:gra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보안 관리 및 완벽한 사후 지원</a:t>
              </a:r>
            </a:p>
          </p:txBody>
        </p:sp>
        <p:pic>
          <p:nvPicPr>
            <p:cNvPr id="65" name="그림 64">
              <a:extLst>
                <a:ext uri="{FF2B5EF4-FFF2-40B4-BE49-F238E27FC236}">
                  <a16:creationId xmlns:a16="http://schemas.microsoft.com/office/drawing/2014/main" id="{47CF82A9-5C58-440F-B135-0B9F63A28F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0353" y="1257600"/>
              <a:ext cx="650438" cy="387205"/>
            </a:xfrm>
            <a:prstGeom prst="rect">
              <a:avLst/>
            </a:prstGeom>
          </p:spPr>
        </p:pic>
        <p:grpSp>
          <p:nvGrpSpPr>
            <p:cNvPr id="66" name="그룹 65"/>
            <p:cNvGrpSpPr/>
            <p:nvPr/>
          </p:nvGrpSpPr>
          <p:grpSpPr>
            <a:xfrm>
              <a:off x="315704" y="1450602"/>
              <a:ext cx="474595" cy="471121"/>
              <a:chOff x="2706220" y="2381178"/>
              <a:chExt cx="632192" cy="627564"/>
            </a:xfrm>
          </p:grpSpPr>
          <p:sp>
            <p:nvSpPr>
              <p:cNvPr id="67" name="타원 66">
                <a:extLst>
                  <a:ext uri="{FF2B5EF4-FFF2-40B4-BE49-F238E27FC236}">
                    <a16:creationId xmlns:a16="http://schemas.microsoft.com/office/drawing/2014/main" id="{F37B5F67-9117-4C47-B4CB-2CEAE1B78A48}"/>
                  </a:ext>
                </a:extLst>
              </p:cNvPr>
              <p:cNvSpPr/>
              <p:nvPr/>
            </p:nvSpPr>
            <p:spPr bwMode="auto">
              <a:xfrm>
                <a:off x="2706220" y="2381178"/>
                <a:ext cx="632192" cy="627564"/>
              </a:xfrm>
              <a:prstGeom prst="ellipse">
                <a:avLst/>
              </a:prstGeom>
              <a:solidFill>
                <a:srgbClr val="00B336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200"/>
                  </a:spcAft>
                  <a:defRPr/>
                </a:pPr>
                <a:r>
                  <a:rPr lang="ko-KR" altLang="en-US" sz="800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전략</a:t>
                </a:r>
                <a:r>
                  <a:rPr lang="ko-KR" altLang="en-US" sz="800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 </a:t>
                </a:r>
                <a:endParaRPr lang="en-US" altLang="ko-KR" sz="8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algn="ctr" eaLnBrk="1" fontAlgn="auto" hangingPunct="1">
                  <a:spcBef>
                    <a:spcPts val="0"/>
                  </a:spcBef>
                  <a:spcAft>
                    <a:spcPts val="200"/>
                  </a:spcAft>
                  <a:defRPr/>
                </a:pPr>
                <a:r>
                  <a:rPr lang="en-US" altLang="ko-KR" sz="1200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04</a:t>
                </a:r>
                <a:endParaRPr lang="ko-KR" altLang="en-US" sz="1200" dirty="0" err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cxnSp>
            <p:nvCxnSpPr>
              <p:cNvPr id="76" name="직선 연결선 75">
                <a:extLst>
                  <a:ext uri="{FF2B5EF4-FFF2-40B4-BE49-F238E27FC236}">
                    <a16:creationId xmlns:a16="http://schemas.microsoft.com/office/drawing/2014/main" id="{5532C8B3-1792-4D76-B390-B0BD2303B013}"/>
                  </a:ext>
                </a:extLst>
              </p:cNvPr>
              <p:cNvCxnSpPr/>
              <p:nvPr/>
            </p:nvCxnSpPr>
            <p:spPr bwMode="auto">
              <a:xfrm>
                <a:off x="2872405" y="2667583"/>
                <a:ext cx="299822" cy="0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5" name="양쪽 모서리가 둥근 사각형 85">
              <a:extLst>
                <a:ext uri="{FF2B5EF4-FFF2-40B4-BE49-F238E27FC236}">
                  <a16:creationId xmlns:a16="http://schemas.microsoft.com/office/drawing/2014/main" id="{374AB45E-F32E-4330-91CD-BE7094C4AFAE}"/>
                </a:ext>
              </a:extLst>
            </p:cNvPr>
            <p:cNvSpPr/>
            <p:nvPr/>
          </p:nvSpPr>
          <p:spPr>
            <a:xfrm>
              <a:off x="3552708" y="2025775"/>
              <a:ext cx="2996869" cy="219172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bg1">
                <a:lumMod val="95000"/>
              </a:schemeClr>
            </a:solidFill>
            <a:ln w="6350" cap="flat" cmpd="sng" algn="ctr">
              <a:noFill/>
              <a:prstDash val="solid"/>
            </a:ln>
            <a:effectLst/>
          </p:spPr>
          <p:txBody>
            <a:bodyPr lIns="0" tIns="0" rIns="0" bIns="0" rtlCol="0" anchor="ctr" anchorCtr="0"/>
            <a:lstStyle/>
            <a:p>
              <a:pPr marL="898525" indent="-90488" defTabSz="995690" fontAlgn="base">
                <a:spcAft>
                  <a:spcPts val="240"/>
                </a:spcAft>
                <a:defRPr/>
              </a:pPr>
              <a:r>
                <a:rPr lang="ko-KR" altLang="en-US" sz="800" b="1" kern="0" spc="-30" dirty="0">
                  <a:ln>
                    <a:solidFill>
                      <a:srgbClr val="DE2F51">
                        <a:alpha val="0"/>
                      </a:srgb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경험과 전문성을 가진 핵심 인력 투입</a:t>
              </a:r>
            </a:p>
          </p:txBody>
        </p:sp>
        <p:sp>
          <p:nvSpPr>
            <p:cNvPr id="89" name="모서리가 둥근 직사각형 86">
              <a:extLst>
                <a:ext uri="{FF2B5EF4-FFF2-40B4-BE49-F238E27FC236}">
                  <a16:creationId xmlns:a16="http://schemas.microsoft.com/office/drawing/2014/main" id="{DD664045-F1A8-4A87-8DAB-4CCD0A839899}"/>
                </a:ext>
              </a:extLst>
            </p:cNvPr>
            <p:cNvSpPr/>
            <p:nvPr/>
          </p:nvSpPr>
          <p:spPr>
            <a:xfrm>
              <a:off x="3596333" y="2054433"/>
              <a:ext cx="466183" cy="148951"/>
            </a:xfrm>
            <a:prstGeom prst="roundRect">
              <a:avLst>
                <a:gd name="adj" fmla="val 0"/>
              </a:avLst>
            </a:prstGeom>
            <a:solidFill>
              <a:srgbClr val="00B336"/>
            </a:solidFill>
            <a:ln w="25400" cap="flat" cmpd="sng" algn="ctr">
              <a:noFill/>
              <a:prstDash val="solid"/>
            </a:ln>
            <a:effectLst>
              <a:outerShdw blurRad="254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95690" fontAlgn="t" latinLnBrk="0">
                <a:spcBef>
                  <a:spcPct val="0"/>
                </a:spcBef>
                <a:spcAft>
                  <a:spcPts val="200"/>
                </a:spcAft>
                <a:defRPr/>
              </a:pPr>
              <a:r>
                <a:rPr kumimoji="1" lang="ko-KR" altLang="en-US" sz="800" b="1" kern="0" spc="-3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단계</a:t>
              </a:r>
              <a:r>
                <a:rPr kumimoji="1" lang="en-US" altLang="ko-KR" sz="800" b="1" kern="0" spc="-3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10</a:t>
              </a:r>
              <a:endParaRPr kumimoji="1" lang="ko-KR" altLang="en-US" sz="800" b="1" kern="0" spc="-3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3" name="Text Box 56">
              <a:extLst>
                <a:ext uri="{FF2B5EF4-FFF2-40B4-BE49-F238E27FC236}">
                  <a16:creationId xmlns:a16="http://schemas.microsoft.com/office/drawing/2014/main" id="{1BB375A9-C1B2-4B0F-9A31-506C4D3904C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30779" y="2269166"/>
              <a:ext cx="2026426" cy="1231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969696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 algn="l" eaLnBrk="0" hangingPunct="0">
                <a:spcBef>
                  <a:spcPct val="0"/>
                </a:spcBef>
                <a:defRPr kumimoji="1" sz="15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1pPr>
              <a:lvl2pPr marL="1028700" indent="-457200" algn="l" eaLnBrk="0" hangingPunct="0">
                <a:spcBef>
                  <a:spcPct val="0"/>
                </a:spcBef>
                <a:defRPr kumimoji="1" sz="15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2pPr>
              <a:lvl3pPr marL="1676400" indent="-457200" algn="l" eaLnBrk="0" hangingPunct="0">
                <a:spcBef>
                  <a:spcPct val="0"/>
                </a:spcBef>
                <a:defRPr kumimoji="1" sz="15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3pPr>
              <a:lvl4pPr marL="2324100" indent="-457200" algn="l" eaLnBrk="0" hangingPunct="0">
                <a:spcBef>
                  <a:spcPct val="0"/>
                </a:spcBef>
                <a:defRPr kumimoji="1" sz="15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4pPr>
              <a:lvl5pPr marL="2971800" indent="-457200" algn="l" eaLnBrk="0" hangingPunct="0">
                <a:spcBef>
                  <a:spcPct val="0"/>
                </a:spcBef>
                <a:defRPr kumimoji="1" sz="15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5pPr>
              <a:lvl6pPr marL="3429000" indent="-4572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5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6pPr>
              <a:lvl7pPr marL="3886200" indent="-4572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5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7pPr>
              <a:lvl8pPr marL="4343400" indent="-4572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5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8pPr>
              <a:lvl9pPr marL="4800600" indent="-4572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5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9pPr>
            </a:lstStyle>
            <a:p>
              <a:pPr algn="ctr" defTabSz="995690" eaLnBrk="1" fontAlgn="t" hangingPunct="1">
                <a:spcAft>
                  <a:spcPts val="200"/>
                </a:spcAft>
              </a:pPr>
              <a:r>
                <a:rPr lang="ko-KR" altLang="en-US" sz="800" spc="-3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상시 지원 체계 수립</a:t>
              </a:r>
            </a:p>
          </p:txBody>
        </p:sp>
        <p:sp>
          <p:nvSpPr>
            <p:cNvPr id="158" name="Text Box 56">
              <a:extLst>
                <a:ext uri="{FF2B5EF4-FFF2-40B4-BE49-F238E27FC236}">
                  <a16:creationId xmlns:a16="http://schemas.microsoft.com/office/drawing/2014/main" id="{255AF4CD-5D31-4DC4-A74E-D16E06D381D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52773" y="2496622"/>
              <a:ext cx="2182439" cy="1231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969696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 algn="l" eaLnBrk="0" hangingPunct="0">
                <a:spcBef>
                  <a:spcPct val="0"/>
                </a:spcBef>
                <a:defRPr kumimoji="1" sz="15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1pPr>
              <a:lvl2pPr marL="1028700" indent="-457200" algn="l" eaLnBrk="0" hangingPunct="0">
                <a:spcBef>
                  <a:spcPct val="0"/>
                </a:spcBef>
                <a:defRPr kumimoji="1" sz="15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2pPr>
              <a:lvl3pPr marL="1676400" indent="-457200" algn="l" eaLnBrk="0" hangingPunct="0">
                <a:spcBef>
                  <a:spcPct val="0"/>
                </a:spcBef>
                <a:defRPr kumimoji="1" sz="15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3pPr>
              <a:lvl4pPr marL="2324100" indent="-457200" algn="l" eaLnBrk="0" hangingPunct="0">
                <a:spcBef>
                  <a:spcPct val="0"/>
                </a:spcBef>
                <a:defRPr kumimoji="1" sz="15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4pPr>
              <a:lvl5pPr marL="2971800" indent="-457200" algn="l" eaLnBrk="0" hangingPunct="0">
                <a:spcBef>
                  <a:spcPct val="0"/>
                </a:spcBef>
                <a:defRPr kumimoji="1" sz="15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5pPr>
              <a:lvl6pPr marL="3429000" indent="-4572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5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6pPr>
              <a:lvl7pPr marL="3886200" indent="-4572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5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7pPr>
              <a:lvl8pPr marL="4343400" indent="-4572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5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8pPr>
              <a:lvl9pPr marL="4800600" indent="-4572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5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9pPr>
            </a:lstStyle>
            <a:p>
              <a:pPr algn="ctr" defTabSz="995690" eaLnBrk="1" fontAlgn="t" hangingPunct="1">
                <a:spcAft>
                  <a:spcPts val="200"/>
                </a:spcAft>
              </a:pPr>
              <a:r>
                <a:rPr lang="ko-KR" altLang="en-US" sz="800" spc="-3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solidFill>
                    <a:srgbClr val="00206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전문 기술인력의 상시 지원체계 마련</a:t>
              </a:r>
            </a:p>
          </p:txBody>
        </p:sp>
        <p:grpSp>
          <p:nvGrpSpPr>
            <p:cNvPr id="14" name="그룹 13"/>
            <p:cNvGrpSpPr/>
            <p:nvPr/>
          </p:nvGrpSpPr>
          <p:grpSpPr>
            <a:xfrm>
              <a:off x="303687" y="2022955"/>
              <a:ext cx="3033870" cy="2732443"/>
              <a:chOff x="275056" y="2022955"/>
              <a:chExt cx="3033870" cy="2732443"/>
            </a:xfrm>
          </p:grpSpPr>
          <p:sp>
            <p:nvSpPr>
              <p:cNvPr id="91" name="양쪽 모서리가 둥근 사각형 81">
                <a:extLst>
                  <a:ext uri="{FF2B5EF4-FFF2-40B4-BE49-F238E27FC236}">
                    <a16:creationId xmlns:a16="http://schemas.microsoft.com/office/drawing/2014/main" id="{8107EF3E-6BC8-4B36-B9E0-7AF1D3E24C33}"/>
                  </a:ext>
                </a:extLst>
              </p:cNvPr>
              <p:cNvSpPr/>
              <p:nvPr/>
            </p:nvSpPr>
            <p:spPr>
              <a:xfrm>
                <a:off x="275056" y="2022955"/>
                <a:ext cx="3033870" cy="2732443"/>
              </a:xfrm>
              <a:prstGeom prst="round2SameRect">
                <a:avLst>
                  <a:gd name="adj1" fmla="val 0"/>
                  <a:gd name="adj2" fmla="val 0"/>
                </a:avLst>
              </a:prstGeom>
              <a:gradFill>
                <a:gsLst>
                  <a:gs pos="82000">
                    <a:sysClr val="window" lastClr="FFFFFF"/>
                  </a:gs>
                  <a:gs pos="100000">
                    <a:sysClr val="window" lastClr="FFFFFF">
                      <a:lumMod val="95000"/>
                    </a:sysClr>
                  </a:gs>
                </a:gsLst>
                <a:lin ang="5400000" scaled="0"/>
              </a:gradFill>
              <a:ln w="6350" cap="flat" cmpd="sng" algn="ctr">
                <a:solidFill>
                  <a:sysClr val="window" lastClr="FFFFFF">
                    <a:lumMod val="85000"/>
                  </a:sysClr>
                </a:solidFill>
                <a:prstDash val="solid"/>
              </a:ln>
              <a:effectLst>
                <a:outerShdw dist="12700" dir="5400000" algn="t" rotWithShape="0">
                  <a:sysClr val="windowText" lastClr="000000">
                    <a:lumMod val="75000"/>
                    <a:lumOff val="25000"/>
                    <a:alpha val="20000"/>
                  </a:sysClr>
                </a:outerShdw>
              </a:effectLst>
            </p:spPr>
            <p:txBody>
              <a:bodyPr lIns="90000" tIns="108000" rIns="90000" bIns="0" rtlCol="0" anchor="t" anchorCtr="0"/>
              <a:lstStyle/>
              <a:p>
                <a:pPr marL="95250" lvl="1" indent="-95250" eaLnBrk="0" fontAlgn="base" latinLnBrk="0" hangingPunct="0">
                  <a:spcAft>
                    <a:spcPts val="240"/>
                  </a:spcAft>
                  <a:buSzPct val="100000"/>
                  <a:buFont typeface="Wingdings" pitchFamily="2" charset="2"/>
                  <a:buChar char="§"/>
                  <a:defRPr/>
                </a:pPr>
                <a:endParaRPr lang="en-US" altLang="ko-KR" sz="800" kern="0" dirty="0" err="1"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88" name="모서리가 둥근 직사각형 5">
                <a:extLst>
                  <a:ext uri="{FF2B5EF4-FFF2-40B4-BE49-F238E27FC236}">
                    <a16:creationId xmlns:a16="http://schemas.microsoft.com/office/drawing/2014/main" id="{D1BB44D2-19A5-452D-B739-42B7A1B4F281}"/>
                  </a:ext>
                </a:extLst>
              </p:cNvPr>
              <p:cNvSpPr/>
              <p:nvPr/>
            </p:nvSpPr>
            <p:spPr>
              <a:xfrm>
                <a:off x="414352" y="2054433"/>
                <a:ext cx="421154" cy="148951"/>
              </a:xfrm>
              <a:prstGeom prst="roundRect">
                <a:avLst>
                  <a:gd name="adj" fmla="val 0"/>
                </a:avLst>
              </a:prstGeom>
              <a:solidFill>
                <a:sysClr val="window" lastClr="FFFFFF"/>
              </a:solidFill>
              <a:ln w="25400" cap="flat" cmpd="sng" algn="ctr">
                <a:noFill/>
                <a:prstDash val="solid"/>
              </a:ln>
              <a:effectLst>
                <a:outerShdw blurRad="25400" dist="254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lIns="0" tIns="36000" rIns="0" bIns="0" rtlCol="0" anchor="ctr"/>
              <a:lstStyle/>
              <a:p>
                <a:pPr algn="ctr" defTabSz="995690" fontAlgn="t" latinLnBrk="0">
                  <a:spcBef>
                    <a:spcPct val="0"/>
                  </a:spcBef>
                  <a:spcAft>
                    <a:spcPts val="200"/>
                  </a:spcAft>
                  <a:defRPr/>
                </a:pPr>
                <a:r>
                  <a:rPr kumimoji="1" lang="ko-KR" altLang="en-US" sz="800" kern="0" spc="-30" dirty="0">
                    <a:ln>
                      <a:solidFill>
                        <a:srgbClr val="C00000">
                          <a:alpha val="0"/>
                        </a:srgbClr>
                      </a:solidFill>
                    </a:ln>
                    <a:solidFill>
                      <a:srgbClr val="00206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단계</a:t>
                </a:r>
                <a:r>
                  <a:rPr kumimoji="1" lang="en-US" altLang="ko-KR" sz="800" kern="0" spc="-30" dirty="0">
                    <a:ln>
                      <a:solidFill>
                        <a:srgbClr val="C00000">
                          <a:alpha val="0"/>
                        </a:srgbClr>
                      </a:solidFill>
                    </a:ln>
                    <a:solidFill>
                      <a:srgbClr val="00206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01</a:t>
                </a:r>
                <a:endParaRPr kumimoji="1" lang="ko-KR" altLang="en-US" sz="800" kern="0" spc="-3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solidFill>
                    <a:srgbClr val="00206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92" name="양쪽 모서리가 둥근 사각형 82">
                <a:extLst>
                  <a:ext uri="{FF2B5EF4-FFF2-40B4-BE49-F238E27FC236}">
                    <a16:creationId xmlns:a16="http://schemas.microsoft.com/office/drawing/2014/main" id="{AD8367CB-C1A4-4C9C-9DED-9C8DD8CA0ABC}"/>
                  </a:ext>
                </a:extLst>
              </p:cNvPr>
              <p:cNvSpPr/>
              <p:nvPr/>
            </p:nvSpPr>
            <p:spPr>
              <a:xfrm>
                <a:off x="275056" y="2025775"/>
                <a:ext cx="3033869" cy="219172"/>
              </a:xfrm>
              <a:prstGeom prst="round2SameRect">
                <a:avLst>
                  <a:gd name="adj1" fmla="val 0"/>
                  <a:gd name="adj2" fmla="val 0"/>
                </a:avLst>
              </a:prstGeom>
              <a:solidFill>
                <a:schemeClr val="bg1">
                  <a:lumMod val="95000"/>
                </a:schemeClr>
              </a:solidFill>
              <a:ln w="635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 anchorCtr="0"/>
              <a:lstStyle/>
              <a:p>
                <a:pPr lvl="2" defTabSz="995690" fontAlgn="base">
                  <a:spcAft>
                    <a:spcPts val="240"/>
                  </a:spcAft>
                  <a:defRPr/>
                </a:pPr>
                <a:r>
                  <a:rPr lang="ko-KR" altLang="en-US" sz="800" b="1" kern="0" spc="-30" dirty="0">
                    <a:ln>
                      <a:solidFill>
                        <a:srgbClr val="DE2F51">
                          <a:alpha val="0"/>
                        </a:srgbClr>
                      </a:solidFill>
                    </a:ln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최고의 결과를 보장하는 고품질 이행</a:t>
                </a:r>
                <a:r>
                  <a:rPr lang="en-US" altLang="ko-KR" sz="800" b="1" kern="0" spc="-30" dirty="0">
                    <a:ln>
                      <a:solidFill>
                        <a:srgbClr val="DE2F51">
                          <a:alpha val="0"/>
                        </a:srgbClr>
                      </a:solidFill>
                    </a:ln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/</a:t>
                </a:r>
                <a:r>
                  <a:rPr lang="ko-KR" altLang="en-US" sz="800" b="1" kern="0" spc="-30" dirty="0">
                    <a:ln>
                      <a:solidFill>
                        <a:srgbClr val="DE2F51">
                          <a:alpha val="0"/>
                        </a:srgbClr>
                      </a:solidFill>
                    </a:ln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보안 관리</a:t>
                </a:r>
              </a:p>
            </p:txBody>
          </p:sp>
          <p:sp>
            <p:nvSpPr>
              <p:cNvPr id="97" name="모서리가 둥근 직사각형 86">
                <a:extLst>
                  <a:ext uri="{FF2B5EF4-FFF2-40B4-BE49-F238E27FC236}">
                    <a16:creationId xmlns:a16="http://schemas.microsoft.com/office/drawing/2014/main" id="{DD664045-F1A8-4A87-8DAB-4CCD0A839899}"/>
                  </a:ext>
                </a:extLst>
              </p:cNvPr>
              <p:cNvSpPr/>
              <p:nvPr/>
            </p:nvSpPr>
            <p:spPr>
              <a:xfrm>
                <a:off x="349276" y="2054433"/>
                <a:ext cx="466183" cy="148951"/>
              </a:xfrm>
              <a:prstGeom prst="roundRect">
                <a:avLst>
                  <a:gd name="adj" fmla="val 0"/>
                </a:avLst>
              </a:prstGeom>
              <a:solidFill>
                <a:srgbClr val="00B336"/>
              </a:solidFill>
              <a:ln w="25400" cap="flat" cmpd="sng" algn="ctr">
                <a:noFill/>
                <a:prstDash val="solid"/>
              </a:ln>
              <a:effectLst>
                <a:outerShdw blurRad="25400" dist="254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95690" fontAlgn="t" latinLnBrk="0">
                  <a:spcBef>
                    <a:spcPct val="0"/>
                  </a:spcBef>
                  <a:spcAft>
                    <a:spcPts val="200"/>
                  </a:spcAft>
                  <a:defRPr/>
                </a:pPr>
                <a:r>
                  <a:rPr kumimoji="1" lang="ko-KR" altLang="en-US" sz="800" b="1" kern="0" spc="-30" dirty="0">
                    <a:ln>
                      <a:solidFill>
                        <a:srgbClr val="C00000"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단계</a:t>
                </a:r>
                <a:r>
                  <a:rPr kumimoji="1" lang="en-US" altLang="ko-KR" sz="800" b="1" kern="0" spc="-30" dirty="0">
                    <a:ln>
                      <a:solidFill>
                        <a:srgbClr val="C00000"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09</a:t>
                </a:r>
                <a:endParaRPr kumimoji="1" lang="ko-KR" altLang="en-US" sz="800" b="1" kern="0" spc="-3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grpSp>
            <p:nvGrpSpPr>
              <p:cNvPr id="125" name="그룹 124">
                <a:extLst>
                  <a:ext uri="{FF2B5EF4-FFF2-40B4-BE49-F238E27FC236}">
                    <a16:creationId xmlns:a16="http://schemas.microsoft.com/office/drawing/2014/main" id="{6C747444-7182-49C6-B9D4-A326F7A84F0D}"/>
                  </a:ext>
                </a:extLst>
              </p:cNvPr>
              <p:cNvGrpSpPr/>
              <p:nvPr/>
            </p:nvGrpSpPr>
            <p:grpSpPr>
              <a:xfrm>
                <a:off x="464917" y="2587610"/>
                <a:ext cx="2727890" cy="1059150"/>
                <a:chOff x="703366" y="2943076"/>
                <a:chExt cx="3434722" cy="1480038"/>
              </a:xfrm>
            </p:grpSpPr>
            <p:sp>
              <p:nvSpPr>
                <p:cNvPr id="127" name="직사각형 126">
                  <a:extLst>
                    <a:ext uri="{FF2B5EF4-FFF2-40B4-BE49-F238E27FC236}">
                      <a16:creationId xmlns:a16="http://schemas.microsoft.com/office/drawing/2014/main" id="{AF44F7EB-4366-480E-985A-598B880043FF}"/>
                    </a:ext>
                  </a:extLst>
                </p:cNvPr>
                <p:cNvSpPr/>
                <p:nvPr/>
              </p:nvSpPr>
              <p:spPr bwMode="auto">
                <a:xfrm>
                  <a:off x="703366" y="2958318"/>
                  <a:ext cx="1091198" cy="1464796"/>
                </a:xfrm>
                <a:prstGeom prst="rect">
                  <a:avLst/>
                </a:prstGeom>
                <a:solidFill>
                  <a:sysClr val="window" lastClr="FFFFFF"/>
                </a:solidFill>
                <a:ln w="6350" cap="flat" cmpd="sng" algn="ctr">
                  <a:solidFill>
                    <a:sysClr val="window" lastClr="FFFFFF">
                      <a:lumMod val="85000"/>
                    </a:sysClr>
                  </a:solidFill>
                  <a:prstDash val="solid"/>
                </a:ln>
                <a:effectLst/>
              </p:spPr>
              <p:txBody>
                <a:bodyPr lIns="90000" tIns="72000" rIns="90000" bIns="0" rtlCol="0" anchor="t"/>
                <a:lstStyle/>
                <a:p>
                  <a:pPr defTabSz="995690" eaLnBrk="0" fontAlgn="base" latinLnBrk="0" hangingPunct="0">
                    <a:spcAft>
                      <a:spcPts val="240"/>
                    </a:spcAft>
                    <a:defRPr/>
                  </a:pPr>
                  <a:endParaRPr lang="ko-KR" altLang="en-US" sz="800" kern="0" dirty="0">
                    <a:solidFill>
                      <a:prstClr val="white">
                        <a:lumMod val="65000"/>
                      </a:prst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29" name="Rectangle 39">
                  <a:extLst>
                    <a:ext uri="{FF2B5EF4-FFF2-40B4-BE49-F238E27FC236}">
                      <a16:creationId xmlns:a16="http://schemas.microsoft.com/office/drawing/2014/main" id="{A6144EDC-A7DC-4155-8EAF-51C6614FDBB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03367" y="2943076"/>
                  <a:ext cx="1091198" cy="427205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bg1">
                    <a:lumMod val="95000"/>
                  </a:schemeClr>
                </a:solidFill>
                <a:ln w="6350" cap="flat" cmpd="sng" algn="ctr">
                  <a:solidFill>
                    <a:srgbClr val="E5E5E1"/>
                  </a:solidFill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indent="-180975" algn="ctr" defTabSz="995690" fontAlgn="base" latinLnBrk="0">
                    <a:spcAft>
                      <a:spcPts val="240"/>
                    </a:spcAft>
                    <a:defRPr/>
                  </a:pPr>
                  <a:r>
                    <a:rPr lang="ko-KR" altLang="en-US" sz="800" kern="0" dirty="0">
                      <a:gradFill>
                        <a:gsLst>
                          <a:gs pos="0">
                            <a:prstClr val="black">
                              <a:lumMod val="85000"/>
                              <a:lumOff val="15000"/>
                            </a:prstClr>
                          </a:gs>
                          <a:gs pos="100000">
                            <a:prstClr val="black">
                              <a:lumMod val="85000"/>
                              <a:lumOff val="15000"/>
                            </a:prstClr>
                          </a:gs>
                        </a:gsLst>
                        <a:lin ang="5400000" scaled="0"/>
                      </a:gradFill>
                      <a:latin typeface="맑은 고딕" panose="020B0503020000020004" pitchFamily="50" charset="-127"/>
                      <a:ea typeface="맑은 고딕" panose="020B0503020000020004" pitchFamily="50" charset="-127"/>
                      <a:sym typeface="Monotype Sorts" pitchFamily="2" charset="2"/>
                    </a:rPr>
                    <a:t>철저한 공정 관리</a:t>
                  </a:r>
                </a:p>
              </p:txBody>
            </p:sp>
            <p:sp>
              <p:nvSpPr>
                <p:cNvPr id="131" name="직사각형 130">
                  <a:extLst>
                    <a:ext uri="{FF2B5EF4-FFF2-40B4-BE49-F238E27FC236}">
                      <a16:creationId xmlns:a16="http://schemas.microsoft.com/office/drawing/2014/main" id="{7E5D97FD-51AB-452F-9E8C-829E1C1B9CE7}"/>
                    </a:ext>
                  </a:extLst>
                </p:cNvPr>
                <p:cNvSpPr/>
                <p:nvPr/>
              </p:nvSpPr>
              <p:spPr bwMode="auto">
                <a:xfrm>
                  <a:off x="1875127" y="2958318"/>
                  <a:ext cx="1091198" cy="1464796"/>
                </a:xfrm>
                <a:prstGeom prst="rect">
                  <a:avLst/>
                </a:prstGeom>
                <a:solidFill>
                  <a:sysClr val="window" lastClr="FFFFFF"/>
                </a:solidFill>
                <a:ln w="6350" cap="flat" cmpd="sng" algn="ctr">
                  <a:solidFill>
                    <a:sysClr val="window" lastClr="FFFFFF">
                      <a:lumMod val="85000"/>
                    </a:sysClr>
                  </a:solidFill>
                  <a:prstDash val="solid"/>
                </a:ln>
                <a:effectLst/>
              </p:spPr>
              <p:txBody>
                <a:bodyPr lIns="90000" tIns="72000" rIns="90000" bIns="0" rtlCol="0" anchor="t"/>
                <a:lstStyle/>
                <a:p>
                  <a:pPr defTabSz="995690" eaLnBrk="0" fontAlgn="base" latinLnBrk="0" hangingPunct="0">
                    <a:spcAft>
                      <a:spcPts val="240"/>
                    </a:spcAft>
                    <a:defRPr/>
                  </a:pPr>
                  <a:endParaRPr lang="ko-KR" altLang="en-US" sz="800" kern="0" dirty="0">
                    <a:solidFill>
                      <a:prstClr val="white">
                        <a:lumMod val="65000"/>
                      </a:prst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32" name="Rectangle 39">
                  <a:extLst>
                    <a:ext uri="{FF2B5EF4-FFF2-40B4-BE49-F238E27FC236}">
                      <a16:creationId xmlns:a16="http://schemas.microsoft.com/office/drawing/2014/main" id="{43AF93AE-EB85-4114-B84D-C8EA958C9B9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875128" y="2943076"/>
                  <a:ext cx="1091198" cy="427205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bg1">
                    <a:lumMod val="95000"/>
                  </a:schemeClr>
                </a:solidFill>
                <a:ln w="6350" cap="flat" cmpd="sng" algn="ctr">
                  <a:solidFill>
                    <a:srgbClr val="E5E5E1"/>
                  </a:solidFill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indent="-180975" algn="ctr" defTabSz="995690" fontAlgn="base" latinLnBrk="0">
                    <a:spcAft>
                      <a:spcPts val="240"/>
                    </a:spcAft>
                    <a:defRPr/>
                  </a:pPr>
                  <a:r>
                    <a:rPr lang="ko-KR" altLang="en-US" sz="800" kern="0" dirty="0">
                      <a:gradFill>
                        <a:gsLst>
                          <a:gs pos="0">
                            <a:prstClr val="black">
                              <a:lumMod val="85000"/>
                              <a:lumOff val="15000"/>
                            </a:prstClr>
                          </a:gs>
                          <a:gs pos="100000">
                            <a:prstClr val="black">
                              <a:lumMod val="85000"/>
                              <a:lumOff val="15000"/>
                            </a:prstClr>
                          </a:gs>
                        </a:gsLst>
                        <a:lin ang="5400000" scaled="0"/>
                      </a:gradFill>
                      <a:latin typeface="맑은 고딕" panose="020B0503020000020004" pitchFamily="50" charset="-127"/>
                      <a:ea typeface="맑은 고딕" panose="020B0503020000020004" pitchFamily="50" charset="-127"/>
                      <a:sym typeface="Monotype Sorts" pitchFamily="2" charset="2"/>
                    </a:rPr>
                    <a:t>입고</a:t>
                  </a:r>
                  <a:r>
                    <a:rPr lang="en-US" altLang="ko-KR" sz="800" kern="0" dirty="0">
                      <a:gradFill>
                        <a:gsLst>
                          <a:gs pos="0">
                            <a:prstClr val="black">
                              <a:lumMod val="85000"/>
                              <a:lumOff val="15000"/>
                            </a:prstClr>
                          </a:gs>
                          <a:gs pos="100000">
                            <a:prstClr val="black">
                              <a:lumMod val="85000"/>
                              <a:lumOff val="15000"/>
                            </a:prstClr>
                          </a:gs>
                        </a:gsLst>
                        <a:lin ang="5400000" scaled="0"/>
                      </a:gradFill>
                      <a:latin typeface="맑은 고딕" panose="020B0503020000020004" pitchFamily="50" charset="-127"/>
                      <a:ea typeface="맑은 고딕" panose="020B0503020000020004" pitchFamily="50" charset="-127"/>
                      <a:sym typeface="Monotype Sorts" pitchFamily="2" charset="2"/>
                    </a:rPr>
                    <a:t>/</a:t>
                  </a:r>
                  <a:r>
                    <a:rPr lang="ko-KR" altLang="en-US" sz="800" kern="0" dirty="0">
                      <a:gradFill>
                        <a:gsLst>
                          <a:gs pos="0">
                            <a:prstClr val="black">
                              <a:lumMod val="85000"/>
                              <a:lumOff val="15000"/>
                            </a:prstClr>
                          </a:gs>
                          <a:gs pos="100000">
                            <a:prstClr val="black">
                              <a:lumMod val="85000"/>
                              <a:lumOff val="15000"/>
                            </a:prstClr>
                          </a:gs>
                        </a:gsLst>
                        <a:lin ang="5400000" scaled="0"/>
                      </a:gradFill>
                      <a:latin typeface="맑은 고딕" panose="020B0503020000020004" pitchFamily="50" charset="-127"/>
                      <a:ea typeface="맑은 고딕" panose="020B0503020000020004" pitchFamily="50" charset="-127"/>
                      <a:sym typeface="Monotype Sorts" pitchFamily="2" charset="2"/>
                    </a:rPr>
                    <a:t>설치기간 준수</a:t>
                  </a:r>
                </a:p>
              </p:txBody>
            </p:sp>
            <p:sp>
              <p:nvSpPr>
                <p:cNvPr id="133" name="직사각형 132">
                  <a:extLst>
                    <a:ext uri="{FF2B5EF4-FFF2-40B4-BE49-F238E27FC236}">
                      <a16:creationId xmlns:a16="http://schemas.microsoft.com/office/drawing/2014/main" id="{EF531A96-AC3F-4D8F-A599-3BAA33356C76}"/>
                    </a:ext>
                  </a:extLst>
                </p:cNvPr>
                <p:cNvSpPr/>
                <p:nvPr/>
              </p:nvSpPr>
              <p:spPr bwMode="auto">
                <a:xfrm>
                  <a:off x="3046889" y="2958318"/>
                  <a:ext cx="1091198" cy="1464796"/>
                </a:xfrm>
                <a:prstGeom prst="rect">
                  <a:avLst/>
                </a:prstGeom>
                <a:solidFill>
                  <a:sysClr val="window" lastClr="FFFFFF"/>
                </a:solidFill>
                <a:ln w="6350" cap="flat" cmpd="sng" algn="ctr">
                  <a:solidFill>
                    <a:sysClr val="window" lastClr="FFFFFF">
                      <a:lumMod val="85000"/>
                    </a:sysClr>
                  </a:solidFill>
                  <a:prstDash val="solid"/>
                </a:ln>
                <a:effectLst/>
              </p:spPr>
              <p:txBody>
                <a:bodyPr lIns="90000" tIns="72000" rIns="90000" bIns="0" rtlCol="0" anchor="t"/>
                <a:lstStyle/>
                <a:p>
                  <a:pPr defTabSz="995690" eaLnBrk="0" fontAlgn="base" latinLnBrk="0" hangingPunct="0">
                    <a:spcAft>
                      <a:spcPts val="240"/>
                    </a:spcAft>
                    <a:defRPr/>
                  </a:pPr>
                  <a:endParaRPr lang="ko-KR" altLang="en-US" sz="800" kern="0" dirty="0">
                    <a:solidFill>
                      <a:prstClr val="white">
                        <a:lumMod val="65000"/>
                      </a:prst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34" name="Rectangle 39">
                  <a:extLst>
                    <a:ext uri="{FF2B5EF4-FFF2-40B4-BE49-F238E27FC236}">
                      <a16:creationId xmlns:a16="http://schemas.microsoft.com/office/drawing/2014/main" id="{EA2C97AA-9E8E-4B63-9EF7-FA306A1094F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46890" y="2943076"/>
                  <a:ext cx="1091198" cy="427205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bg1">
                    <a:lumMod val="95000"/>
                  </a:schemeClr>
                </a:solidFill>
                <a:ln w="6350" cap="flat" cmpd="sng" algn="ctr">
                  <a:solidFill>
                    <a:srgbClr val="E5E5E1"/>
                  </a:solidFill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indent="-180975" algn="ctr" defTabSz="995690" fontAlgn="base" latinLnBrk="0">
                    <a:spcAft>
                      <a:spcPts val="240"/>
                    </a:spcAft>
                    <a:defRPr/>
                  </a:pPr>
                  <a:r>
                    <a:rPr lang="ko-KR" altLang="en-US" sz="800" kern="0" dirty="0">
                      <a:gradFill>
                        <a:gsLst>
                          <a:gs pos="0">
                            <a:prstClr val="black">
                              <a:lumMod val="85000"/>
                              <a:lumOff val="15000"/>
                            </a:prstClr>
                          </a:gs>
                          <a:gs pos="100000">
                            <a:prstClr val="black">
                              <a:lumMod val="85000"/>
                              <a:lumOff val="15000"/>
                            </a:prstClr>
                          </a:gs>
                        </a:gsLst>
                        <a:lin ang="5400000" scaled="0"/>
                      </a:gradFill>
                      <a:latin typeface="맑은 고딕" panose="020B0503020000020004" pitchFamily="50" charset="-127"/>
                      <a:ea typeface="맑은 고딕" panose="020B0503020000020004" pitchFamily="50" charset="-127"/>
                      <a:sym typeface="Monotype Sorts" pitchFamily="2" charset="2"/>
                    </a:rPr>
                    <a:t>사업관리 표준 준수</a:t>
                  </a:r>
                </a:p>
              </p:txBody>
            </p:sp>
            <p:sp>
              <p:nvSpPr>
                <p:cNvPr id="135" name="object 59">
                  <a:extLst>
                    <a:ext uri="{FF2B5EF4-FFF2-40B4-BE49-F238E27FC236}">
                      <a16:creationId xmlns:a16="http://schemas.microsoft.com/office/drawing/2014/main" id="{0C09F363-3B7D-4609-BE07-C681447A7577}"/>
                    </a:ext>
                  </a:extLst>
                </p:cNvPr>
                <p:cNvSpPr txBox="1"/>
                <p:nvPr/>
              </p:nvSpPr>
              <p:spPr>
                <a:xfrm>
                  <a:off x="732193" y="4161353"/>
                  <a:ext cx="1033538" cy="172033"/>
                </a:xfrm>
                <a:prstGeom prst="rect">
                  <a:avLst/>
                </a:prstGeom>
              </p:spPr>
              <p:txBody>
                <a:bodyPr vert="horz" wrap="square" lIns="0" tIns="0" rIns="0" bIns="0" rtlCol="0">
                  <a:spAutoFit/>
                </a:bodyPr>
                <a:lstStyle/>
                <a:p>
                  <a:pPr marR="5532" indent="-180975" algn="ctr" defTabSz="995690" fontAlgn="base" latinLnBrk="0">
                    <a:spcAft>
                      <a:spcPts val="240"/>
                    </a:spcAft>
                    <a:defRPr/>
                  </a:pPr>
                  <a:r>
                    <a:rPr lang="ko-KR" altLang="en-US" sz="800" kern="0" dirty="0">
                      <a:gradFill>
                        <a:gsLst>
                          <a:gs pos="0">
                            <a:prstClr val="black">
                              <a:lumMod val="85000"/>
                              <a:lumOff val="15000"/>
                            </a:prstClr>
                          </a:gs>
                          <a:gs pos="100000">
                            <a:prstClr val="black">
                              <a:lumMod val="85000"/>
                              <a:lumOff val="15000"/>
                            </a:prstClr>
                          </a:gs>
                        </a:gsLst>
                        <a:lin ang="5400000" scaled="0"/>
                      </a:gra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납기준수</a:t>
                  </a:r>
                </a:p>
              </p:txBody>
            </p:sp>
            <p:sp>
              <p:nvSpPr>
                <p:cNvPr id="136" name="object 59">
                  <a:extLst>
                    <a:ext uri="{FF2B5EF4-FFF2-40B4-BE49-F238E27FC236}">
                      <a16:creationId xmlns:a16="http://schemas.microsoft.com/office/drawing/2014/main" id="{787A4068-D85B-4F4C-A82A-E34DF4BEB9FB}"/>
                    </a:ext>
                  </a:extLst>
                </p:cNvPr>
                <p:cNvSpPr txBox="1"/>
                <p:nvPr/>
              </p:nvSpPr>
              <p:spPr>
                <a:xfrm>
                  <a:off x="1916218" y="4161353"/>
                  <a:ext cx="1033538" cy="172033"/>
                </a:xfrm>
                <a:prstGeom prst="rect">
                  <a:avLst/>
                </a:prstGeom>
              </p:spPr>
              <p:txBody>
                <a:bodyPr vert="horz" wrap="square" lIns="0" tIns="0" rIns="0" bIns="0" rtlCol="0">
                  <a:spAutoFit/>
                </a:bodyPr>
                <a:lstStyle/>
                <a:p>
                  <a:pPr marR="5532" indent="-180975" algn="ctr" defTabSz="995690" fontAlgn="base" latinLnBrk="0">
                    <a:spcAft>
                      <a:spcPts val="240"/>
                    </a:spcAft>
                    <a:defRPr/>
                  </a:pPr>
                  <a:r>
                    <a:rPr lang="ko-KR" altLang="en-US" sz="800" kern="0" dirty="0">
                      <a:gradFill>
                        <a:gsLst>
                          <a:gs pos="0">
                            <a:prstClr val="black">
                              <a:lumMod val="85000"/>
                              <a:lumOff val="15000"/>
                            </a:prstClr>
                          </a:gs>
                          <a:gs pos="100000">
                            <a:prstClr val="black">
                              <a:lumMod val="85000"/>
                              <a:lumOff val="15000"/>
                            </a:prstClr>
                          </a:gs>
                        </a:gsLst>
                        <a:lin ang="5400000" scaled="0"/>
                      </a:gra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우수한 품질</a:t>
                  </a:r>
                </a:p>
              </p:txBody>
            </p:sp>
            <p:sp>
              <p:nvSpPr>
                <p:cNvPr id="137" name="object 59">
                  <a:extLst>
                    <a:ext uri="{FF2B5EF4-FFF2-40B4-BE49-F238E27FC236}">
                      <a16:creationId xmlns:a16="http://schemas.microsoft.com/office/drawing/2014/main" id="{8DEDDF89-AF7D-47A7-891F-57D7206F1376}"/>
                    </a:ext>
                  </a:extLst>
                </p:cNvPr>
                <p:cNvSpPr txBox="1"/>
                <p:nvPr/>
              </p:nvSpPr>
              <p:spPr>
                <a:xfrm>
                  <a:off x="3058842" y="4161353"/>
                  <a:ext cx="1033538" cy="172033"/>
                </a:xfrm>
                <a:prstGeom prst="rect">
                  <a:avLst/>
                </a:prstGeom>
              </p:spPr>
              <p:txBody>
                <a:bodyPr vert="horz" wrap="square" lIns="0" tIns="0" rIns="0" bIns="0" rtlCol="0">
                  <a:spAutoFit/>
                </a:bodyPr>
                <a:lstStyle/>
                <a:p>
                  <a:pPr marR="5532" indent="-180975" algn="ctr" defTabSz="995690" fontAlgn="base" latinLnBrk="0">
                    <a:spcAft>
                      <a:spcPts val="240"/>
                    </a:spcAft>
                    <a:defRPr/>
                  </a:pPr>
                  <a:r>
                    <a:rPr lang="ko-KR" altLang="en-US" sz="800" kern="0" dirty="0">
                      <a:gradFill>
                        <a:gsLst>
                          <a:gs pos="0">
                            <a:prstClr val="black">
                              <a:lumMod val="85000"/>
                              <a:lumOff val="15000"/>
                            </a:prstClr>
                          </a:gs>
                          <a:gs pos="100000">
                            <a:prstClr val="black">
                              <a:lumMod val="85000"/>
                              <a:lumOff val="15000"/>
                            </a:prstClr>
                          </a:gs>
                        </a:gsLst>
                        <a:lin ang="5400000" scaled="0"/>
                      </a:gra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효율적 자원활용</a:t>
                  </a:r>
                </a:p>
              </p:txBody>
            </p:sp>
            <p:pic>
              <p:nvPicPr>
                <p:cNvPr id="138" name="Picture 2" descr="C:\Users\Judy Samsung\Downloads\profits.png">
                  <a:extLst>
                    <a:ext uri="{FF2B5EF4-FFF2-40B4-BE49-F238E27FC236}">
                      <a16:creationId xmlns:a16="http://schemas.microsoft.com/office/drawing/2014/main" id="{2255138F-1B92-4765-ACC3-F718E616E3F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print">
                  <a:grayscl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 bwMode="auto">
                <a:xfrm>
                  <a:off x="3314944" y="3435032"/>
                  <a:ext cx="525473" cy="61324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39" name="Picture 3" descr="C:\Users\Judy Samsung\Downloads\vote.png">
                  <a:extLst>
                    <a:ext uri="{FF2B5EF4-FFF2-40B4-BE49-F238E27FC236}">
                      <a16:creationId xmlns:a16="http://schemas.microsoft.com/office/drawing/2014/main" id="{10CDA707-9B90-486A-9A69-F496D4BEB1E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grayscl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64458" y="3434472"/>
                  <a:ext cx="526432" cy="61436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40" name="Picture 4" descr="C:\Users\Judy Samsung\Downloads\like.png">
                  <a:extLst>
                    <a:ext uri="{FF2B5EF4-FFF2-40B4-BE49-F238E27FC236}">
                      <a16:creationId xmlns:a16="http://schemas.microsoft.com/office/drawing/2014/main" id="{FAD591EC-6A27-433D-90D8-B4F25816B5C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grayscl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167750" y="3431332"/>
                  <a:ext cx="531813" cy="6206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121" name="타원 120">
                <a:extLst>
                  <a:ext uri="{FF2B5EF4-FFF2-40B4-BE49-F238E27FC236}">
                    <a16:creationId xmlns:a16="http://schemas.microsoft.com/office/drawing/2014/main" id="{5A1E5165-B43C-4A5B-AB47-58EC601EC6DF}"/>
                  </a:ext>
                </a:extLst>
              </p:cNvPr>
              <p:cNvSpPr/>
              <p:nvPr/>
            </p:nvSpPr>
            <p:spPr>
              <a:xfrm>
                <a:off x="429687" y="3899668"/>
                <a:ext cx="424324" cy="438099"/>
              </a:xfrm>
              <a:prstGeom prst="ellipse">
                <a:avLst/>
              </a:prstGeom>
              <a:solidFill>
                <a:srgbClr val="00B336"/>
              </a:solidFill>
              <a:ln w="635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 anchorCtr="0"/>
              <a:lstStyle/>
              <a:p>
                <a:pPr indent="-180975" algn="ctr" defTabSz="995690" fontAlgn="base" latinLnBrk="0">
                  <a:spcAft>
                    <a:spcPts val="240"/>
                  </a:spcAft>
                  <a:defRPr/>
                </a:pPr>
                <a:r>
                  <a:rPr lang="ko-KR" altLang="en-US" sz="800" b="1" kern="0" spc="-30" dirty="0">
                    <a:ln>
                      <a:solidFill>
                        <a:srgbClr val="DE2F51">
                          <a:alpha val="0"/>
                        </a:srgbClr>
                      </a:solidFill>
                    </a:ln>
                    <a:gradFill>
                      <a:gsLst>
                        <a:gs pos="0">
                          <a:prstClr val="white"/>
                        </a:gs>
                        <a:gs pos="100000">
                          <a:prstClr val="white"/>
                        </a:gs>
                      </a:gsLst>
                      <a:lin ang="5400000" scaled="0"/>
                    </a:gra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착수</a:t>
                </a:r>
              </a:p>
            </p:txBody>
          </p:sp>
          <p:sp>
            <p:nvSpPr>
              <p:cNvPr id="124" name="타원 123">
                <a:extLst>
                  <a:ext uri="{FF2B5EF4-FFF2-40B4-BE49-F238E27FC236}">
                    <a16:creationId xmlns:a16="http://schemas.microsoft.com/office/drawing/2014/main" id="{6EB6B71B-DCCC-4640-8E2B-036660AA6C37}"/>
                  </a:ext>
                </a:extLst>
              </p:cNvPr>
              <p:cNvSpPr/>
              <p:nvPr/>
            </p:nvSpPr>
            <p:spPr>
              <a:xfrm>
                <a:off x="2739288" y="3882543"/>
                <a:ext cx="424324" cy="438099"/>
              </a:xfrm>
              <a:prstGeom prst="ellipse">
                <a:avLst/>
              </a:prstGeom>
              <a:solidFill>
                <a:srgbClr val="00B336"/>
              </a:solidFill>
              <a:ln w="635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 anchorCtr="0"/>
              <a:lstStyle/>
              <a:p>
                <a:pPr indent="-180975" algn="ctr" defTabSz="995690" fontAlgn="base" latinLnBrk="0">
                  <a:spcAft>
                    <a:spcPts val="240"/>
                  </a:spcAft>
                  <a:defRPr/>
                </a:pPr>
                <a:r>
                  <a:rPr lang="ko-KR" altLang="en-US" sz="800" b="1" kern="0" spc="-30" dirty="0">
                    <a:ln>
                      <a:solidFill>
                        <a:srgbClr val="C00000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종료</a:t>
                </a:r>
              </a:p>
            </p:txBody>
          </p:sp>
          <p:sp>
            <p:nvSpPr>
              <p:cNvPr id="101" name="모서리가 둥근 직사각형 192">
                <a:extLst>
                  <a:ext uri="{FF2B5EF4-FFF2-40B4-BE49-F238E27FC236}">
                    <a16:creationId xmlns:a16="http://schemas.microsoft.com/office/drawing/2014/main" id="{A55A3FA4-1B86-454F-86B1-8212BAC30E78}"/>
                  </a:ext>
                </a:extLst>
              </p:cNvPr>
              <p:cNvSpPr/>
              <p:nvPr/>
            </p:nvSpPr>
            <p:spPr>
              <a:xfrm>
                <a:off x="934449" y="3936319"/>
                <a:ext cx="593044" cy="160494"/>
              </a:xfrm>
              <a:prstGeom prst="roundRect">
                <a:avLst>
                  <a:gd name="adj" fmla="val 0"/>
                </a:avLst>
              </a:prstGeom>
              <a:solidFill>
                <a:sysClr val="window" lastClr="FFFFFF"/>
              </a:solidFill>
              <a:ln w="6350" cap="flat" cmpd="sng" algn="ctr">
                <a:solidFill>
                  <a:sysClr val="window" lastClr="FFFFFF">
                    <a:lumMod val="65000"/>
                  </a:sysClr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indent="-180975" algn="ctr" defTabSz="995690" fontAlgn="base" latinLnBrk="0">
                  <a:spcAft>
                    <a:spcPts val="240"/>
                  </a:spcAft>
                  <a:buClr>
                    <a:srgbClr val="292929"/>
                  </a:buClr>
                  <a:buSzPct val="100000"/>
                  <a:tabLst>
                    <a:tab pos="5648325" algn="l"/>
                  </a:tabLst>
                  <a:defRPr/>
                </a:pPr>
                <a:r>
                  <a:rPr lang="ko-KR" altLang="en-US" sz="800" kern="0" dirty="0">
                    <a:gradFill>
                      <a:gsLst>
                        <a:gs pos="0">
                          <a:prstClr val="black">
                            <a:lumMod val="85000"/>
                            <a:lumOff val="15000"/>
                          </a:prstClr>
                        </a:gs>
                        <a:gs pos="100000">
                          <a:prstClr val="black">
                            <a:lumMod val="85000"/>
                            <a:lumOff val="15000"/>
                          </a:prstClr>
                        </a:gs>
                      </a:gsLst>
                      <a:lin ang="5400000" scaled="0"/>
                    </a:gra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위험관리</a:t>
                </a:r>
              </a:p>
            </p:txBody>
          </p:sp>
          <p:sp>
            <p:nvSpPr>
              <p:cNvPr id="102" name="모서리가 둥근 직사각형 193">
                <a:extLst>
                  <a:ext uri="{FF2B5EF4-FFF2-40B4-BE49-F238E27FC236}">
                    <a16:creationId xmlns:a16="http://schemas.microsoft.com/office/drawing/2014/main" id="{B67E5BA3-E51B-4C58-85F6-A8DC085B4736}"/>
                  </a:ext>
                </a:extLst>
              </p:cNvPr>
              <p:cNvSpPr/>
              <p:nvPr/>
            </p:nvSpPr>
            <p:spPr>
              <a:xfrm>
                <a:off x="1506584" y="3936319"/>
                <a:ext cx="593044" cy="160494"/>
              </a:xfrm>
              <a:prstGeom prst="roundRect">
                <a:avLst>
                  <a:gd name="adj" fmla="val 0"/>
                </a:avLst>
              </a:prstGeom>
              <a:solidFill>
                <a:sysClr val="window" lastClr="FFFFFF"/>
              </a:solidFill>
              <a:ln w="6350" cap="flat" cmpd="sng" algn="ctr">
                <a:solidFill>
                  <a:sysClr val="window" lastClr="FFFFFF">
                    <a:lumMod val="65000"/>
                  </a:sysClr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indent="-180975" algn="ctr" defTabSz="995690" fontAlgn="base" latinLnBrk="0">
                  <a:spcAft>
                    <a:spcPts val="240"/>
                  </a:spcAft>
                  <a:buClr>
                    <a:srgbClr val="292929"/>
                  </a:buClr>
                  <a:buSzPct val="100000"/>
                  <a:tabLst>
                    <a:tab pos="5648325" algn="l"/>
                  </a:tabLst>
                  <a:defRPr/>
                </a:pPr>
                <a:r>
                  <a:rPr lang="ko-KR" altLang="en-US" sz="800" kern="0" dirty="0">
                    <a:gradFill>
                      <a:gsLst>
                        <a:gs pos="0">
                          <a:prstClr val="black">
                            <a:lumMod val="85000"/>
                            <a:lumOff val="15000"/>
                          </a:prstClr>
                        </a:gs>
                        <a:gs pos="100000">
                          <a:prstClr val="black">
                            <a:lumMod val="85000"/>
                            <a:lumOff val="15000"/>
                          </a:prstClr>
                        </a:gs>
                      </a:gsLst>
                      <a:lin ang="5400000" scaled="0"/>
                    </a:gra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진척관리</a:t>
                </a:r>
              </a:p>
            </p:txBody>
          </p:sp>
          <p:sp>
            <p:nvSpPr>
              <p:cNvPr id="103" name="모서리가 둥근 직사각형 194">
                <a:extLst>
                  <a:ext uri="{FF2B5EF4-FFF2-40B4-BE49-F238E27FC236}">
                    <a16:creationId xmlns:a16="http://schemas.microsoft.com/office/drawing/2014/main" id="{4F0028DE-F6EA-48B1-9BFE-ADDC4AC301E2}"/>
                  </a:ext>
                </a:extLst>
              </p:cNvPr>
              <p:cNvSpPr/>
              <p:nvPr/>
            </p:nvSpPr>
            <p:spPr>
              <a:xfrm>
                <a:off x="2078719" y="3936319"/>
                <a:ext cx="593044" cy="160494"/>
              </a:xfrm>
              <a:prstGeom prst="roundRect">
                <a:avLst>
                  <a:gd name="adj" fmla="val 0"/>
                </a:avLst>
              </a:prstGeom>
              <a:solidFill>
                <a:sysClr val="window" lastClr="FFFFFF"/>
              </a:solidFill>
              <a:ln w="6350" cap="flat" cmpd="sng" algn="ctr">
                <a:solidFill>
                  <a:sysClr val="window" lastClr="FFFFFF">
                    <a:lumMod val="65000"/>
                  </a:sysClr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indent="-180975" algn="ctr" defTabSz="995690" fontAlgn="base" latinLnBrk="0">
                  <a:spcAft>
                    <a:spcPts val="240"/>
                  </a:spcAft>
                  <a:buClr>
                    <a:srgbClr val="292929"/>
                  </a:buClr>
                  <a:buSzPct val="100000"/>
                  <a:tabLst>
                    <a:tab pos="5648325" algn="l"/>
                  </a:tabLst>
                  <a:defRPr/>
                </a:pPr>
                <a:r>
                  <a:rPr lang="ko-KR" altLang="en-US" sz="800" kern="0" dirty="0">
                    <a:gradFill>
                      <a:gsLst>
                        <a:gs pos="0">
                          <a:prstClr val="black">
                            <a:lumMod val="85000"/>
                            <a:lumOff val="15000"/>
                          </a:prstClr>
                        </a:gs>
                        <a:gs pos="100000">
                          <a:prstClr val="black">
                            <a:lumMod val="85000"/>
                            <a:lumOff val="15000"/>
                          </a:prstClr>
                        </a:gs>
                      </a:gsLst>
                      <a:lin ang="5400000" scaled="0"/>
                    </a:gra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인력관리</a:t>
                </a:r>
              </a:p>
            </p:txBody>
          </p:sp>
          <p:sp>
            <p:nvSpPr>
              <p:cNvPr id="104" name="모서리가 둥근 직사각형 195">
                <a:extLst>
                  <a:ext uri="{FF2B5EF4-FFF2-40B4-BE49-F238E27FC236}">
                    <a16:creationId xmlns:a16="http://schemas.microsoft.com/office/drawing/2014/main" id="{ED685996-EC14-4402-8A4B-B6D2C9A5FC3F}"/>
                  </a:ext>
                </a:extLst>
              </p:cNvPr>
              <p:cNvSpPr/>
              <p:nvPr/>
            </p:nvSpPr>
            <p:spPr>
              <a:xfrm>
                <a:off x="934448" y="4128304"/>
                <a:ext cx="833069" cy="160494"/>
              </a:xfrm>
              <a:prstGeom prst="roundRect">
                <a:avLst>
                  <a:gd name="adj" fmla="val 0"/>
                </a:avLst>
              </a:prstGeom>
              <a:solidFill>
                <a:sysClr val="window" lastClr="FFFFFF"/>
              </a:solidFill>
              <a:ln w="6350" cap="flat" cmpd="sng" algn="ctr">
                <a:solidFill>
                  <a:sysClr val="window" lastClr="FFFFFF">
                    <a:lumMod val="65000"/>
                  </a:sysClr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indent="-180975" algn="ctr" defTabSz="995690" fontAlgn="base" latinLnBrk="0">
                  <a:spcAft>
                    <a:spcPts val="240"/>
                  </a:spcAft>
                  <a:buClr>
                    <a:srgbClr val="292929"/>
                  </a:buClr>
                  <a:buSzPct val="100000"/>
                  <a:tabLst>
                    <a:tab pos="5648325" algn="l"/>
                  </a:tabLst>
                  <a:defRPr/>
                </a:pPr>
                <a:r>
                  <a:rPr lang="ko-KR" altLang="en-US" sz="800" kern="0" dirty="0">
                    <a:gradFill>
                      <a:gsLst>
                        <a:gs pos="0">
                          <a:prstClr val="black">
                            <a:lumMod val="85000"/>
                            <a:lumOff val="15000"/>
                          </a:prstClr>
                        </a:gs>
                        <a:gs pos="100000">
                          <a:prstClr val="black">
                            <a:lumMod val="85000"/>
                            <a:lumOff val="15000"/>
                          </a:prstClr>
                        </a:gs>
                      </a:gsLst>
                      <a:lin ang="5400000" scaled="0"/>
                    </a:gra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보안관리</a:t>
                </a:r>
              </a:p>
            </p:txBody>
          </p:sp>
          <p:sp>
            <p:nvSpPr>
              <p:cNvPr id="106" name="모서리가 둥근 직사각형 197">
                <a:extLst>
                  <a:ext uri="{FF2B5EF4-FFF2-40B4-BE49-F238E27FC236}">
                    <a16:creationId xmlns:a16="http://schemas.microsoft.com/office/drawing/2014/main" id="{CBB0D42B-240D-439B-8278-0CAA4FE69CCD}"/>
                  </a:ext>
                </a:extLst>
              </p:cNvPr>
              <p:cNvSpPr/>
              <p:nvPr/>
            </p:nvSpPr>
            <p:spPr>
              <a:xfrm>
                <a:off x="1767517" y="4128304"/>
                <a:ext cx="904246" cy="160494"/>
              </a:xfrm>
              <a:prstGeom prst="roundRect">
                <a:avLst>
                  <a:gd name="adj" fmla="val 0"/>
                </a:avLst>
              </a:prstGeom>
              <a:solidFill>
                <a:sysClr val="window" lastClr="FFFFFF"/>
              </a:solidFill>
              <a:ln w="6350" cap="flat" cmpd="sng" algn="ctr">
                <a:solidFill>
                  <a:sysClr val="window" lastClr="FFFFFF">
                    <a:lumMod val="65000"/>
                  </a:sysClr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indent="-180975" algn="ctr" defTabSz="995690" fontAlgn="base" latinLnBrk="0">
                  <a:spcAft>
                    <a:spcPts val="240"/>
                  </a:spcAft>
                  <a:buClr>
                    <a:srgbClr val="292929"/>
                  </a:buClr>
                  <a:buSzPct val="100000"/>
                  <a:tabLst>
                    <a:tab pos="5648325" algn="l"/>
                  </a:tabLst>
                  <a:defRPr/>
                </a:pPr>
                <a:r>
                  <a:rPr lang="ko-KR" altLang="en-US" sz="800" kern="0" dirty="0">
                    <a:gradFill>
                      <a:gsLst>
                        <a:gs pos="0">
                          <a:prstClr val="black">
                            <a:lumMod val="85000"/>
                            <a:lumOff val="15000"/>
                          </a:prstClr>
                        </a:gs>
                        <a:gs pos="100000">
                          <a:prstClr val="black">
                            <a:lumMod val="85000"/>
                            <a:lumOff val="15000"/>
                          </a:prstClr>
                        </a:gs>
                      </a:gsLst>
                      <a:lin ang="5400000" scaled="0"/>
                    </a:gra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문서관리</a:t>
                </a:r>
              </a:p>
            </p:txBody>
          </p:sp>
          <p:sp>
            <p:nvSpPr>
              <p:cNvPr id="107" name="object 94">
                <a:extLst>
                  <a:ext uri="{FF2B5EF4-FFF2-40B4-BE49-F238E27FC236}">
                    <a16:creationId xmlns:a16="http://schemas.microsoft.com/office/drawing/2014/main" id="{7D950853-97A1-4CE2-9D2D-721C4D7DDB7E}"/>
                  </a:ext>
                </a:extLst>
              </p:cNvPr>
              <p:cNvSpPr txBox="1"/>
              <p:nvPr/>
            </p:nvSpPr>
            <p:spPr>
              <a:xfrm>
                <a:off x="414069" y="4388470"/>
                <a:ext cx="1353449" cy="158083"/>
              </a:xfrm>
              <a:prstGeom prst="rect">
                <a:avLst/>
              </a:prstGeom>
              <a:solidFill>
                <a:srgbClr val="4F81BD">
                  <a:lumMod val="20000"/>
                  <a:lumOff val="80000"/>
                </a:srgbClr>
              </a:solidFill>
              <a:ln w="3175" cap="flat" cmpd="sng" algn="ctr">
                <a:solidFill>
                  <a:srgbClr val="0099DA"/>
                </a:solidFill>
                <a:prstDash val="solid"/>
              </a:ln>
              <a:effectLst/>
            </p:spPr>
            <p:txBody>
              <a:bodyPr wrap="none" lIns="0" tIns="0" rIns="0" bIns="0" anchor="ctr">
                <a:noAutofit/>
              </a:bodyPr>
              <a:lstStyle>
                <a:defPPr>
                  <a:defRPr lang="ko-KR"/>
                </a:defPPr>
                <a:lvl1pPr indent="-180975" algn="ctr" defTabSz="1043056" fontAlgn="base">
                  <a:spcAft>
                    <a:spcPts val="240"/>
                  </a:spcAft>
                  <a:defRPr sz="1100" kern="0">
                    <a:ln>
                      <a:solidFill>
                        <a:srgbClr val="C00000">
                          <a:alpha val="0"/>
                        </a:srgbClr>
                      </a:solidFill>
                    </a:ln>
                    <a:solidFill>
                      <a:srgbClr val="0099DA"/>
                    </a:solidFill>
                    <a:latin typeface="THE명품고딕B" pitchFamily="18" charset="-127"/>
                    <a:ea typeface="THE명품고딕B" pitchFamily="18" charset="-127"/>
                  </a:defRPr>
                </a:lvl1pPr>
                <a:lvl2pPr marL="521528" defTabSz="1043056" latinLnBrk="1">
                  <a:defRPr sz="2100"/>
                </a:lvl2pPr>
                <a:lvl3pPr marL="1043056" defTabSz="1043056" latinLnBrk="1">
                  <a:defRPr sz="2100"/>
                </a:lvl3pPr>
                <a:lvl4pPr marL="1564584" defTabSz="1043056" latinLnBrk="1">
                  <a:defRPr sz="2100"/>
                </a:lvl4pPr>
                <a:lvl5pPr marL="2086112" defTabSz="1043056" latinLnBrk="1">
                  <a:defRPr sz="2100"/>
                </a:lvl5pPr>
                <a:lvl6pPr marL="2607640" defTabSz="1043056" latinLnBrk="1">
                  <a:defRPr sz="2100"/>
                </a:lvl6pPr>
                <a:lvl7pPr marL="3129168" defTabSz="1043056" latinLnBrk="1">
                  <a:defRPr sz="2100"/>
                </a:lvl7pPr>
                <a:lvl8pPr marL="3650696" defTabSz="1043056" latinLnBrk="1">
                  <a:defRPr sz="2100"/>
                </a:lvl8pPr>
                <a:lvl9pPr marL="4172224" defTabSz="1043056" latinLnBrk="1">
                  <a:defRPr sz="2100"/>
                </a:lvl9pPr>
              </a:lstStyle>
              <a:p>
                <a:pPr defTabSz="995690">
                  <a:defRPr/>
                </a:pPr>
                <a:r>
                  <a:rPr lang="ko-KR" altLang="en-US" sz="800">
                    <a:gradFill>
                      <a:gsLst>
                        <a:gs pos="0">
                          <a:prstClr val="black">
                            <a:lumMod val="85000"/>
                            <a:lumOff val="15000"/>
                          </a:prstClr>
                        </a:gs>
                        <a:gs pos="100000">
                          <a:prstClr val="black">
                            <a:lumMod val="85000"/>
                            <a:lumOff val="15000"/>
                          </a:prstClr>
                        </a:gs>
                      </a:gsLst>
                      <a:lin ang="5400000" scaled="0"/>
                    </a:gra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사업관리 지원 조직</a:t>
                </a:r>
                <a:endParaRPr lang="ko-KR" altLang="en-US" sz="800" dirty="0"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08" name="object 94">
                <a:extLst>
                  <a:ext uri="{FF2B5EF4-FFF2-40B4-BE49-F238E27FC236}">
                    <a16:creationId xmlns:a16="http://schemas.microsoft.com/office/drawing/2014/main" id="{5F468B02-D10D-41AD-AE50-4F2D8C3039F9}"/>
                  </a:ext>
                </a:extLst>
              </p:cNvPr>
              <p:cNvSpPr txBox="1"/>
              <p:nvPr/>
            </p:nvSpPr>
            <p:spPr>
              <a:xfrm>
                <a:off x="1806658" y="4395655"/>
                <a:ext cx="1353449" cy="143712"/>
              </a:xfrm>
              <a:prstGeom prst="rect">
                <a:avLst/>
              </a:prstGeom>
              <a:solidFill>
                <a:srgbClr val="4F81BD">
                  <a:lumMod val="20000"/>
                  <a:lumOff val="80000"/>
                </a:srgbClr>
              </a:solidFill>
              <a:ln w="3175" cap="flat" cmpd="sng" algn="ctr">
                <a:solidFill>
                  <a:srgbClr val="0099DA"/>
                </a:solidFill>
                <a:prstDash val="solid"/>
              </a:ln>
              <a:effectLst/>
            </p:spPr>
            <p:txBody>
              <a:bodyPr wrap="none" lIns="0" tIns="0" rIns="0" bIns="0" anchor="ctr">
                <a:noAutofit/>
              </a:bodyPr>
              <a:lstStyle>
                <a:defPPr>
                  <a:defRPr lang="ko-KR"/>
                </a:defPPr>
                <a:lvl1pPr indent="-180975" algn="ctr" defTabSz="1043056" fontAlgn="base">
                  <a:spcAft>
                    <a:spcPts val="240"/>
                  </a:spcAft>
                  <a:defRPr sz="1100" kern="0">
                    <a:ln>
                      <a:solidFill>
                        <a:srgbClr val="C00000">
                          <a:alpha val="0"/>
                        </a:srgbClr>
                      </a:solidFill>
                    </a:ln>
                    <a:solidFill>
                      <a:srgbClr val="0099DA"/>
                    </a:solidFill>
                    <a:latin typeface="THE명품고딕B" pitchFamily="18" charset="-127"/>
                    <a:ea typeface="THE명품고딕B" pitchFamily="18" charset="-127"/>
                  </a:defRPr>
                </a:lvl1pPr>
                <a:lvl2pPr marL="521528" defTabSz="1043056" latinLnBrk="1">
                  <a:defRPr sz="2100"/>
                </a:lvl2pPr>
                <a:lvl3pPr marL="1043056" defTabSz="1043056" latinLnBrk="1">
                  <a:defRPr sz="2100"/>
                </a:lvl3pPr>
                <a:lvl4pPr marL="1564584" defTabSz="1043056" latinLnBrk="1">
                  <a:defRPr sz="2100"/>
                </a:lvl4pPr>
                <a:lvl5pPr marL="2086112" defTabSz="1043056" latinLnBrk="1">
                  <a:defRPr sz="2100"/>
                </a:lvl5pPr>
                <a:lvl6pPr marL="2607640" defTabSz="1043056" latinLnBrk="1">
                  <a:defRPr sz="2100"/>
                </a:lvl6pPr>
                <a:lvl7pPr marL="3129168" defTabSz="1043056" latinLnBrk="1">
                  <a:defRPr sz="2100"/>
                </a:lvl7pPr>
                <a:lvl8pPr marL="3650696" defTabSz="1043056" latinLnBrk="1">
                  <a:defRPr sz="2100"/>
                </a:lvl8pPr>
                <a:lvl9pPr marL="4172224" defTabSz="1043056" latinLnBrk="1">
                  <a:defRPr sz="2100"/>
                </a:lvl9pPr>
              </a:lstStyle>
              <a:p>
                <a:pPr defTabSz="995690">
                  <a:defRPr/>
                </a:pPr>
                <a:r>
                  <a:rPr lang="ko-KR" altLang="en-US" sz="800">
                    <a:gradFill>
                      <a:gsLst>
                        <a:gs pos="0">
                          <a:prstClr val="black">
                            <a:lumMod val="85000"/>
                            <a:lumOff val="15000"/>
                          </a:prstClr>
                        </a:gs>
                        <a:gs pos="100000">
                          <a:prstClr val="black">
                            <a:lumMod val="85000"/>
                            <a:lumOff val="15000"/>
                          </a:prstClr>
                        </a:gs>
                      </a:gsLst>
                      <a:lin ang="5400000" scaled="0"/>
                    </a:gra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사업관리 지원 도구</a:t>
                </a:r>
                <a:endParaRPr lang="ko-KR" altLang="en-US" sz="800" dirty="0"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09" name="object 94">
                <a:extLst>
                  <a:ext uri="{FF2B5EF4-FFF2-40B4-BE49-F238E27FC236}">
                    <a16:creationId xmlns:a16="http://schemas.microsoft.com/office/drawing/2014/main" id="{2E39085C-A556-4390-BBBB-165C02710255}"/>
                  </a:ext>
                </a:extLst>
              </p:cNvPr>
              <p:cNvSpPr txBox="1"/>
              <p:nvPr/>
            </p:nvSpPr>
            <p:spPr>
              <a:xfrm>
                <a:off x="414069" y="4545659"/>
                <a:ext cx="1353449" cy="143712"/>
              </a:xfrm>
              <a:prstGeom prst="rect">
                <a:avLst/>
              </a:prstGeom>
              <a:solidFill>
                <a:srgbClr val="4F81BD">
                  <a:lumMod val="20000"/>
                  <a:lumOff val="80000"/>
                </a:srgbClr>
              </a:solidFill>
              <a:ln w="3175" cap="flat" cmpd="sng" algn="ctr">
                <a:solidFill>
                  <a:srgbClr val="0099DA"/>
                </a:solidFill>
                <a:prstDash val="solid"/>
              </a:ln>
              <a:effectLst/>
            </p:spPr>
            <p:txBody>
              <a:bodyPr wrap="none" lIns="0" tIns="0" rIns="0" bIns="0" anchor="ctr">
                <a:noAutofit/>
              </a:bodyPr>
              <a:lstStyle>
                <a:defPPr>
                  <a:defRPr lang="ko-KR"/>
                </a:defPPr>
                <a:lvl1pPr indent="-180975" algn="ctr" defTabSz="1043056" fontAlgn="base">
                  <a:spcAft>
                    <a:spcPts val="240"/>
                  </a:spcAft>
                  <a:defRPr sz="1100" kern="0">
                    <a:ln>
                      <a:solidFill>
                        <a:srgbClr val="C00000">
                          <a:alpha val="0"/>
                        </a:srgbClr>
                      </a:solidFill>
                    </a:ln>
                    <a:solidFill>
                      <a:srgbClr val="0099DA"/>
                    </a:solidFill>
                    <a:latin typeface="THE명품고딕B" pitchFamily="18" charset="-127"/>
                    <a:ea typeface="THE명품고딕B" pitchFamily="18" charset="-127"/>
                  </a:defRPr>
                </a:lvl1pPr>
                <a:lvl2pPr marL="521528" defTabSz="1043056" latinLnBrk="1">
                  <a:defRPr sz="2100"/>
                </a:lvl2pPr>
                <a:lvl3pPr marL="1043056" defTabSz="1043056" latinLnBrk="1">
                  <a:defRPr sz="2100"/>
                </a:lvl3pPr>
                <a:lvl4pPr marL="1564584" defTabSz="1043056" latinLnBrk="1">
                  <a:defRPr sz="2100"/>
                </a:lvl4pPr>
                <a:lvl5pPr marL="2086112" defTabSz="1043056" latinLnBrk="1">
                  <a:defRPr sz="2100"/>
                </a:lvl5pPr>
                <a:lvl6pPr marL="2607640" defTabSz="1043056" latinLnBrk="1">
                  <a:defRPr sz="2100"/>
                </a:lvl6pPr>
                <a:lvl7pPr marL="3129168" defTabSz="1043056" latinLnBrk="1">
                  <a:defRPr sz="2100"/>
                </a:lvl7pPr>
                <a:lvl8pPr marL="3650696" defTabSz="1043056" latinLnBrk="1">
                  <a:defRPr sz="2100"/>
                </a:lvl8pPr>
                <a:lvl9pPr marL="4172224" defTabSz="1043056" latinLnBrk="1">
                  <a:defRPr sz="2100"/>
                </a:lvl9pPr>
              </a:lstStyle>
              <a:p>
                <a:pPr defTabSz="995690">
                  <a:defRPr/>
                </a:pPr>
                <a:r>
                  <a:rPr lang="ko-KR" altLang="en-US" sz="800">
                    <a:gradFill>
                      <a:gsLst>
                        <a:gs pos="0">
                          <a:prstClr val="black">
                            <a:lumMod val="85000"/>
                            <a:lumOff val="15000"/>
                          </a:prstClr>
                        </a:gs>
                        <a:gs pos="100000">
                          <a:prstClr val="black">
                            <a:lumMod val="85000"/>
                            <a:lumOff val="15000"/>
                          </a:prstClr>
                        </a:gs>
                      </a:gsLst>
                      <a:lin ang="5400000" scaled="0"/>
                    </a:gra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사업 수행 경험 및 노하우</a:t>
                </a:r>
                <a:endParaRPr lang="ko-KR" altLang="en-US" sz="800" dirty="0"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10" name="object 94">
                <a:extLst>
                  <a:ext uri="{FF2B5EF4-FFF2-40B4-BE49-F238E27FC236}">
                    <a16:creationId xmlns:a16="http://schemas.microsoft.com/office/drawing/2014/main" id="{C8B10A8B-8AC6-4A18-A695-D0110C688396}"/>
                  </a:ext>
                </a:extLst>
              </p:cNvPr>
              <p:cNvSpPr txBox="1"/>
              <p:nvPr/>
            </p:nvSpPr>
            <p:spPr>
              <a:xfrm>
                <a:off x="1806658" y="4545659"/>
                <a:ext cx="1353449" cy="143712"/>
              </a:xfrm>
              <a:prstGeom prst="rect">
                <a:avLst/>
              </a:prstGeom>
              <a:solidFill>
                <a:srgbClr val="4F81BD">
                  <a:lumMod val="20000"/>
                  <a:lumOff val="80000"/>
                </a:srgbClr>
              </a:solidFill>
              <a:ln w="3175" cap="flat" cmpd="sng" algn="ctr">
                <a:solidFill>
                  <a:srgbClr val="0099DA"/>
                </a:solidFill>
                <a:prstDash val="solid"/>
              </a:ln>
              <a:effectLst/>
            </p:spPr>
            <p:txBody>
              <a:bodyPr wrap="none" lIns="0" tIns="0" rIns="0" bIns="0" anchor="ctr">
                <a:noAutofit/>
              </a:bodyPr>
              <a:lstStyle>
                <a:defPPr>
                  <a:defRPr lang="ko-KR"/>
                </a:defPPr>
                <a:lvl1pPr indent="-180975" algn="ctr" defTabSz="1043056" fontAlgn="base">
                  <a:spcAft>
                    <a:spcPts val="240"/>
                  </a:spcAft>
                  <a:defRPr sz="1100" kern="0">
                    <a:ln>
                      <a:solidFill>
                        <a:srgbClr val="C00000">
                          <a:alpha val="0"/>
                        </a:srgbClr>
                      </a:solidFill>
                    </a:ln>
                    <a:solidFill>
                      <a:srgbClr val="0099DA"/>
                    </a:solidFill>
                    <a:latin typeface="THE명품고딕B" pitchFamily="18" charset="-127"/>
                    <a:ea typeface="THE명품고딕B" pitchFamily="18" charset="-127"/>
                  </a:defRPr>
                </a:lvl1pPr>
                <a:lvl2pPr marL="521528" defTabSz="1043056" latinLnBrk="1">
                  <a:defRPr sz="2100"/>
                </a:lvl2pPr>
                <a:lvl3pPr marL="1043056" defTabSz="1043056" latinLnBrk="1">
                  <a:defRPr sz="2100"/>
                </a:lvl3pPr>
                <a:lvl4pPr marL="1564584" defTabSz="1043056" latinLnBrk="1">
                  <a:defRPr sz="2100"/>
                </a:lvl4pPr>
                <a:lvl5pPr marL="2086112" defTabSz="1043056" latinLnBrk="1">
                  <a:defRPr sz="2100"/>
                </a:lvl5pPr>
                <a:lvl6pPr marL="2607640" defTabSz="1043056" latinLnBrk="1">
                  <a:defRPr sz="2100"/>
                </a:lvl6pPr>
                <a:lvl7pPr marL="3129168" defTabSz="1043056" latinLnBrk="1">
                  <a:defRPr sz="2100"/>
                </a:lvl7pPr>
                <a:lvl8pPr marL="3650696" defTabSz="1043056" latinLnBrk="1">
                  <a:defRPr sz="2100"/>
                </a:lvl8pPr>
                <a:lvl9pPr marL="4172224" defTabSz="1043056" latinLnBrk="1">
                  <a:defRPr sz="2100"/>
                </a:lvl9pPr>
              </a:lstStyle>
              <a:p>
                <a:pPr defTabSz="995690">
                  <a:defRPr/>
                </a:pPr>
                <a:r>
                  <a:rPr lang="ko-KR" altLang="en-US" sz="800">
                    <a:gradFill>
                      <a:gsLst>
                        <a:gs pos="0">
                          <a:prstClr val="black">
                            <a:lumMod val="85000"/>
                            <a:lumOff val="15000"/>
                          </a:prstClr>
                        </a:gs>
                        <a:gs pos="100000">
                          <a:prstClr val="black">
                            <a:lumMod val="85000"/>
                            <a:lumOff val="15000"/>
                          </a:prstClr>
                        </a:gs>
                      </a:gsLst>
                      <a:lin ang="5400000" scaled="0"/>
                    </a:gra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사업관리 국제표준 준수</a:t>
                </a:r>
                <a:endParaRPr lang="ko-KR" altLang="en-US" sz="800" dirty="0"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15" name="오른쪽 화살표 208">
                <a:extLst>
                  <a:ext uri="{FF2B5EF4-FFF2-40B4-BE49-F238E27FC236}">
                    <a16:creationId xmlns:a16="http://schemas.microsoft.com/office/drawing/2014/main" id="{0DDD08F1-D852-4975-AAB5-EC7C77E4B2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0">
                <a:off x="833749" y="4051890"/>
                <a:ext cx="119844" cy="59790"/>
              </a:xfrm>
              <a:prstGeom prst="rightArrow">
                <a:avLst>
                  <a:gd name="adj1" fmla="val 64567"/>
                  <a:gd name="adj2" fmla="val 49993"/>
                </a:avLst>
              </a:prstGeom>
              <a:gradFill>
                <a:gsLst>
                  <a:gs pos="0">
                    <a:sysClr val="window" lastClr="FFFFFF"/>
                  </a:gs>
                  <a:gs pos="33000">
                    <a:srgbClr val="0084CB"/>
                  </a:gs>
                  <a:gs pos="100000">
                    <a:srgbClr val="003399"/>
                  </a:gs>
                </a:gsLst>
                <a:lin ang="0" scaled="0"/>
              </a:gradFill>
              <a:ln w="1587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defTabSz="995690" latinLnBrk="0">
                  <a:defRPr/>
                </a:pPr>
                <a:endParaRPr lang="ko-KR" altLang="en-US" sz="800" b="1" kern="0" dirty="0">
                  <a:solidFill>
                    <a:prstClr val="whit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16" name="오른쪽 화살표 209">
                <a:extLst>
                  <a:ext uri="{FF2B5EF4-FFF2-40B4-BE49-F238E27FC236}">
                    <a16:creationId xmlns:a16="http://schemas.microsoft.com/office/drawing/2014/main" id="{8F1B95E4-4A95-4EE8-8F77-82BB3AB186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8478" y="4109778"/>
                <a:ext cx="119844" cy="59790"/>
              </a:xfrm>
              <a:prstGeom prst="rightArrow">
                <a:avLst>
                  <a:gd name="adj1" fmla="val 64567"/>
                  <a:gd name="adj2" fmla="val 49993"/>
                </a:avLst>
              </a:prstGeom>
              <a:gradFill>
                <a:gsLst>
                  <a:gs pos="0">
                    <a:sysClr val="window" lastClr="FFFFFF"/>
                  </a:gs>
                  <a:gs pos="33000">
                    <a:srgbClr val="0084CB"/>
                  </a:gs>
                  <a:gs pos="100000">
                    <a:srgbClr val="003399"/>
                  </a:gs>
                </a:gsLst>
                <a:lin ang="0" scaled="0"/>
              </a:gradFill>
              <a:ln w="1587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defTabSz="995690" latinLnBrk="0">
                  <a:defRPr/>
                </a:pPr>
                <a:endParaRPr lang="ko-KR" altLang="en-US" sz="800" b="1" kern="0" dirty="0">
                  <a:solidFill>
                    <a:prstClr val="whit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17" name="오른쪽 화살표 211">
                <a:extLst>
                  <a:ext uri="{FF2B5EF4-FFF2-40B4-BE49-F238E27FC236}">
                    <a16:creationId xmlns:a16="http://schemas.microsoft.com/office/drawing/2014/main" id="{BCAEA8EC-D2A7-498E-8B7D-D551A59614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0">
                <a:off x="2614749" y="4051890"/>
                <a:ext cx="119844" cy="59790"/>
              </a:xfrm>
              <a:prstGeom prst="rightArrow">
                <a:avLst>
                  <a:gd name="adj1" fmla="val 64567"/>
                  <a:gd name="adj2" fmla="val 49993"/>
                </a:avLst>
              </a:prstGeom>
              <a:gradFill>
                <a:gsLst>
                  <a:gs pos="0">
                    <a:sysClr val="window" lastClr="FFFFFF"/>
                  </a:gs>
                  <a:gs pos="33000">
                    <a:srgbClr val="0084CB"/>
                  </a:gs>
                  <a:gs pos="100000">
                    <a:srgbClr val="003399"/>
                  </a:gs>
                </a:gsLst>
                <a:lin ang="0" scaled="0"/>
              </a:gradFill>
              <a:ln w="1587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defTabSz="995690" latinLnBrk="0">
                  <a:defRPr/>
                </a:pPr>
                <a:endParaRPr lang="ko-KR" altLang="en-US" sz="800" b="1" kern="0" dirty="0">
                  <a:solidFill>
                    <a:prstClr val="whit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18" name="오른쪽 화살표 212">
                <a:extLst>
                  <a:ext uri="{FF2B5EF4-FFF2-40B4-BE49-F238E27FC236}">
                    <a16:creationId xmlns:a16="http://schemas.microsoft.com/office/drawing/2014/main" id="{5A742C6D-1343-422B-A999-18F0C5CB48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19479" y="4109778"/>
                <a:ext cx="119844" cy="59790"/>
              </a:xfrm>
              <a:prstGeom prst="rightArrow">
                <a:avLst>
                  <a:gd name="adj1" fmla="val 64567"/>
                  <a:gd name="adj2" fmla="val 49993"/>
                </a:avLst>
              </a:prstGeom>
              <a:gradFill>
                <a:gsLst>
                  <a:gs pos="0">
                    <a:sysClr val="window" lastClr="FFFFFF"/>
                  </a:gs>
                  <a:gs pos="33000">
                    <a:srgbClr val="0084CB"/>
                  </a:gs>
                  <a:gs pos="100000">
                    <a:srgbClr val="003399"/>
                  </a:gs>
                </a:gsLst>
                <a:lin ang="0" scaled="0"/>
              </a:gradFill>
              <a:ln w="1587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defTabSz="995690" latinLnBrk="0">
                  <a:defRPr/>
                </a:pPr>
                <a:endParaRPr lang="ko-KR" altLang="en-US" sz="800" b="1" kern="0" dirty="0">
                  <a:solidFill>
                    <a:prstClr val="whit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26" name="직사각형 125">
                <a:extLst>
                  <a:ext uri="{FF2B5EF4-FFF2-40B4-BE49-F238E27FC236}">
                    <a16:creationId xmlns:a16="http://schemas.microsoft.com/office/drawing/2014/main" id="{8A2F298F-C11D-4A47-BEB7-D741735F1FE2}"/>
                  </a:ext>
                </a:extLst>
              </p:cNvPr>
              <p:cNvSpPr/>
              <p:nvPr/>
            </p:nvSpPr>
            <p:spPr>
              <a:xfrm>
                <a:off x="275056" y="3713492"/>
                <a:ext cx="3033869" cy="141346"/>
              </a:xfrm>
              <a:prstGeom prst="rect">
                <a:avLst/>
              </a:prstGeom>
              <a:solidFill>
                <a:srgbClr val="00B33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95690" fontAlgn="t" latinLnBrk="0">
                  <a:spcBef>
                    <a:spcPct val="0"/>
                  </a:spcBef>
                  <a:spcAft>
                    <a:spcPts val="200"/>
                  </a:spcAft>
                  <a:defRPr/>
                </a:pPr>
                <a:r>
                  <a:rPr kumimoji="1" lang="ko-KR" altLang="en-US" sz="800" b="1" kern="0" spc="-30">
                    <a:ln>
                      <a:solidFill>
                        <a:srgbClr val="C00000"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수행 </a:t>
                </a:r>
                <a:r>
                  <a:rPr kumimoji="1" lang="en-US" altLang="ko-KR" sz="800" b="1" kern="0" spc="-30">
                    <a:ln>
                      <a:solidFill>
                        <a:srgbClr val="C00000"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· </a:t>
                </a:r>
                <a:r>
                  <a:rPr kumimoji="1" lang="ko-KR" altLang="en-US" sz="800" b="1" kern="0" spc="-30">
                    <a:ln>
                      <a:solidFill>
                        <a:srgbClr val="C00000"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통제</a:t>
                </a:r>
                <a:endParaRPr kumimoji="1" lang="ko-KR" altLang="en-US" sz="800" b="1" kern="0" spc="-3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54" name="Text Box 56">
                <a:extLst>
                  <a:ext uri="{FF2B5EF4-FFF2-40B4-BE49-F238E27FC236}">
                    <a16:creationId xmlns:a16="http://schemas.microsoft.com/office/drawing/2014/main" id="{EB826EC3-49B7-4AE4-8E87-56EF6B896EF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75135" y="2269166"/>
                <a:ext cx="1830694" cy="12311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969696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 algn="l" eaLnBrk="0" hangingPunct="0">
                  <a:spcBef>
                    <a:spcPct val="0"/>
                  </a:spcBef>
                  <a:defRPr kumimoji="1" sz="1500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1pPr>
                <a:lvl2pPr marL="1028700" indent="-457200" algn="l" eaLnBrk="0" hangingPunct="0">
                  <a:spcBef>
                    <a:spcPct val="0"/>
                  </a:spcBef>
                  <a:defRPr kumimoji="1" sz="1500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2pPr>
                <a:lvl3pPr marL="1676400" indent="-457200" algn="l" eaLnBrk="0" hangingPunct="0">
                  <a:spcBef>
                    <a:spcPct val="0"/>
                  </a:spcBef>
                  <a:defRPr kumimoji="1" sz="1500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3pPr>
                <a:lvl4pPr marL="2324100" indent="-457200" algn="l" eaLnBrk="0" hangingPunct="0">
                  <a:spcBef>
                    <a:spcPct val="0"/>
                  </a:spcBef>
                  <a:defRPr kumimoji="1" sz="1500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4pPr>
                <a:lvl5pPr marL="2971800" indent="-457200" algn="l" eaLnBrk="0" hangingPunct="0">
                  <a:spcBef>
                    <a:spcPct val="0"/>
                  </a:spcBef>
                  <a:defRPr kumimoji="1" sz="1500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5pPr>
                <a:lvl6pPr marL="3429000" indent="-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500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6pPr>
                <a:lvl7pPr marL="3886200" indent="-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500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7pPr>
                <a:lvl8pPr marL="4343400" indent="-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500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8pPr>
                <a:lvl9pPr marL="4800600" indent="-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500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9pPr>
              </a:lstStyle>
              <a:p>
                <a:pPr algn="ctr" defTabSz="995690" eaLnBrk="1" fontAlgn="t" hangingPunct="1">
                  <a:spcAft>
                    <a:spcPts val="200"/>
                  </a:spcAft>
                </a:pPr>
                <a:r>
                  <a:rPr lang="ko-KR" altLang="en-US" sz="800" spc="-30" dirty="0">
                    <a:ln>
                      <a:solidFill>
                        <a:srgbClr val="C00000">
                          <a:alpha val="0"/>
                        </a:srgbClr>
                      </a:solidFill>
                    </a:ln>
                    <a:solidFill>
                      <a:srgbClr val="00206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백업</a:t>
                </a:r>
                <a:r>
                  <a:rPr lang="en-US" altLang="ko-KR" sz="800" spc="-30" dirty="0">
                    <a:ln>
                      <a:solidFill>
                        <a:srgbClr val="C00000">
                          <a:alpha val="0"/>
                        </a:srgbClr>
                      </a:solidFill>
                    </a:ln>
                    <a:solidFill>
                      <a:srgbClr val="00206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</a:t>
                </a:r>
                <a:r>
                  <a:rPr lang="ko-KR" altLang="en-US" sz="800" spc="-30" dirty="0">
                    <a:ln>
                      <a:solidFill>
                        <a:srgbClr val="C00000">
                          <a:alpha val="0"/>
                        </a:srgbClr>
                      </a:solidFill>
                    </a:ln>
                    <a:solidFill>
                      <a:srgbClr val="00206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구축 전문 기술인력</a:t>
                </a:r>
              </a:p>
            </p:txBody>
          </p:sp>
          <p:cxnSp>
            <p:nvCxnSpPr>
              <p:cNvPr id="160" name="직선 연결선 159">
                <a:extLst>
                  <a:ext uri="{FF2B5EF4-FFF2-40B4-BE49-F238E27FC236}">
                    <a16:creationId xmlns:a16="http://schemas.microsoft.com/office/drawing/2014/main" id="{6D15D5F3-E74B-43DD-B487-E7F5A483FA6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6647" y="2425071"/>
                <a:ext cx="2684430" cy="0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</p:grpSp>
        <p:cxnSp>
          <p:nvCxnSpPr>
            <p:cNvPr id="161" name="직선 연결선 160">
              <a:extLst>
                <a:ext uri="{FF2B5EF4-FFF2-40B4-BE49-F238E27FC236}">
                  <a16:creationId xmlns:a16="http://schemas.microsoft.com/office/drawing/2014/main" id="{1EFDDCD8-9A01-4DB0-94C5-091D868D9774}"/>
                </a:ext>
              </a:extLst>
            </p:cNvPr>
            <p:cNvCxnSpPr>
              <a:cxnSpLocks/>
            </p:cNvCxnSpPr>
            <p:nvPr/>
          </p:nvCxnSpPr>
          <p:spPr>
            <a:xfrm>
              <a:off x="3695165" y="2425071"/>
              <a:ext cx="2697654" cy="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grpSp>
          <p:nvGrpSpPr>
            <p:cNvPr id="10" name="그룹 9"/>
            <p:cNvGrpSpPr/>
            <p:nvPr/>
          </p:nvGrpSpPr>
          <p:grpSpPr>
            <a:xfrm>
              <a:off x="3848411" y="2803314"/>
              <a:ext cx="138520" cy="665569"/>
              <a:chOff x="3894340" y="2947863"/>
              <a:chExt cx="138520" cy="665569"/>
            </a:xfrm>
          </p:grpSpPr>
          <p:pic>
            <p:nvPicPr>
              <p:cNvPr id="163" name="Picture 3" descr="C:\Users\Administrator\Desktop\PNG아이콘\넘버링_흑_네모\사각_숫자1.png">
                <a:extLst>
                  <a:ext uri="{FF2B5EF4-FFF2-40B4-BE49-F238E27FC236}">
                    <a16:creationId xmlns:a16="http://schemas.microsoft.com/office/drawing/2014/main" id="{39D8F0F4-3DB7-468C-8BEC-D49AB5D7FFE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894492" y="2947863"/>
                <a:ext cx="138368" cy="1257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64" name="Picture 4" descr="C:\Users\Administrator\Desktop\PNG아이콘\넘버링_흑_네모\사각_숫자2.png">
                <a:extLst>
                  <a:ext uri="{FF2B5EF4-FFF2-40B4-BE49-F238E27FC236}">
                    <a16:creationId xmlns:a16="http://schemas.microsoft.com/office/drawing/2014/main" id="{18D551F6-7A4E-4BC5-B733-C123A239C11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894492" y="3292412"/>
                <a:ext cx="138368" cy="1257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65" name="Picture 5" descr="C:\Users\Administrator\Desktop\PNG아이콘\넘버링_흑_네모\사각_숫자3.png">
                <a:extLst>
                  <a:ext uri="{FF2B5EF4-FFF2-40B4-BE49-F238E27FC236}">
                    <a16:creationId xmlns:a16="http://schemas.microsoft.com/office/drawing/2014/main" id="{ED2ADDF4-387E-41D8-BCB4-97859992F91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894340" y="3487692"/>
                <a:ext cx="137057" cy="1257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71" name="타원 170">
              <a:extLst>
                <a:ext uri="{FF2B5EF4-FFF2-40B4-BE49-F238E27FC236}">
                  <a16:creationId xmlns:a16="http://schemas.microsoft.com/office/drawing/2014/main" id="{B49D91A7-0861-48AB-8A85-A26F4474FBEC}"/>
                </a:ext>
              </a:extLst>
            </p:cNvPr>
            <p:cNvSpPr/>
            <p:nvPr/>
          </p:nvSpPr>
          <p:spPr>
            <a:xfrm>
              <a:off x="3706558" y="3651431"/>
              <a:ext cx="768768" cy="800918"/>
            </a:xfrm>
            <a:prstGeom prst="ellipse">
              <a:avLst/>
            </a:prstGeom>
            <a:gradFill flip="none" rotWithShape="1">
              <a:gsLst>
                <a:gs pos="49000">
                  <a:srgbClr val="7BC144"/>
                </a:gs>
                <a:gs pos="53000">
                  <a:srgbClr val="00B336"/>
                </a:gs>
              </a:gsLst>
              <a:lin ang="8100000" scaled="1"/>
              <a:tileRect/>
            </a:gradFill>
            <a:ln w="6350" cap="flat" cmpd="sng" algn="ctr">
              <a:noFill/>
              <a:prstDash val="solid"/>
            </a:ln>
            <a:effectLst>
              <a:outerShdw sx="110000" sy="110000" algn="ctr" rotWithShape="0">
                <a:srgbClr val="0099DA">
                  <a:alpha val="23000"/>
                </a:srgbClr>
              </a:outerShdw>
            </a:effectLst>
          </p:spPr>
          <p:txBody>
            <a:bodyPr lIns="0" tIns="0" rIns="0" bIns="0" rtlCol="0" anchor="ctr" anchorCtr="0"/>
            <a:lstStyle/>
            <a:p>
              <a:pPr indent="-180975" algn="ctr" defTabSz="995690" fontAlgn="base">
                <a:spcAft>
                  <a:spcPts val="240"/>
                </a:spcAft>
                <a:defRPr/>
              </a:pPr>
              <a:r>
                <a:rPr lang="ko-KR" altLang="en-US" sz="700" b="1" kern="0" spc="-3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8100000" scaled="1"/>
                  </a:gra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전문인력의 상시 지원체계 마련</a:t>
              </a:r>
            </a:p>
          </p:txBody>
        </p:sp>
        <p:sp>
          <p:nvSpPr>
            <p:cNvPr id="172" name="타원 171">
              <a:extLst>
                <a:ext uri="{FF2B5EF4-FFF2-40B4-BE49-F238E27FC236}">
                  <a16:creationId xmlns:a16="http://schemas.microsoft.com/office/drawing/2014/main" id="{B9795D32-A14C-49EE-B71C-7F72A239825B}"/>
                </a:ext>
              </a:extLst>
            </p:cNvPr>
            <p:cNvSpPr/>
            <p:nvPr/>
          </p:nvSpPr>
          <p:spPr>
            <a:xfrm>
              <a:off x="4659607" y="3651430"/>
              <a:ext cx="768768" cy="800918"/>
            </a:xfrm>
            <a:prstGeom prst="ellipse">
              <a:avLst/>
            </a:prstGeom>
            <a:gradFill flip="none" rotWithShape="1">
              <a:gsLst>
                <a:gs pos="49000">
                  <a:srgbClr val="7BC144"/>
                </a:gs>
                <a:gs pos="53000">
                  <a:srgbClr val="00B336"/>
                </a:gs>
              </a:gsLst>
              <a:lin ang="8100000" scaled="1"/>
              <a:tileRect/>
            </a:gradFill>
            <a:ln w="6350" cap="flat" cmpd="sng" algn="ctr">
              <a:noFill/>
              <a:prstDash val="solid"/>
            </a:ln>
            <a:effectLst>
              <a:outerShdw sx="110000" sy="110000" algn="ctr" rotWithShape="0">
                <a:srgbClr val="0099DA">
                  <a:alpha val="23000"/>
                </a:srgbClr>
              </a:outerShdw>
            </a:effectLst>
          </p:spPr>
          <p:txBody>
            <a:bodyPr lIns="0" tIns="0" rIns="0" bIns="0" rtlCol="0" anchor="ctr" anchorCtr="0"/>
            <a:lstStyle/>
            <a:p>
              <a:pPr indent="-180975" algn="ctr" defTabSz="995690" fontAlgn="base">
                <a:spcAft>
                  <a:spcPts val="240"/>
                </a:spcAft>
                <a:defRPr/>
              </a:pPr>
              <a:r>
                <a:rPr lang="ko-KR" altLang="en-US" sz="700" b="1" kern="0" spc="-3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8100000" scaled="1"/>
                  </a:gra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요구사항 및 </a:t>
              </a:r>
            </a:p>
            <a:p>
              <a:pPr indent="-180975" algn="ctr" defTabSz="995690" fontAlgn="base">
                <a:spcAft>
                  <a:spcPts val="240"/>
                </a:spcAft>
                <a:defRPr/>
              </a:pPr>
              <a:r>
                <a:rPr lang="ko-KR" altLang="en-US" sz="700" b="1" kern="0" spc="-3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8100000" scaled="1"/>
                  </a:gra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이슈 발생시</a:t>
              </a:r>
            </a:p>
            <a:p>
              <a:pPr indent="-180975" algn="ctr" defTabSz="995690" fontAlgn="base">
                <a:spcAft>
                  <a:spcPts val="240"/>
                </a:spcAft>
                <a:defRPr/>
              </a:pPr>
              <a:r>
                <a:rPr lang="ko-KR" altLang="en-US" sz="700" b="1" kern="0" spc="-3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8100000" scaled="1"/>
                  </a:gra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즉각적인 처리</a:t>
              </a:r>
            </a:p>
          </p:txBody>
        </p:sp>
        <p:sp>
          <p:nvSpPr>
            <p:cNvPr id="173" name="타원 172">
              <a:extLst>
                <a:ext uri="{FF2B5EF4-FFF2-40B4-BE49-F238E27FC236}">
                  <a16:creationId xmlns:a16="http://schemas.microsoft.com/office/drawing/2014/main" id="{90DBE1BB-DF64-453C-AD6D-A55180A16D7E}"/>
                </a:ext>
              </a:extLst>
            </p:cNvPr>
            <p:cNvSpPr/>
            <p:nvPr/>
          </p:nvSpPr>
          <p:spPr>
            <a:xfrm>
              <a:off x="5612657" y="3651431"/>
              <a:ext cx="768768" cy="800918"/>
            </a:xfrm>
            <a:prstGeom prst="ellipse">
              <a:avLst/>
            </a:prstGeom>
            <a:gradFill flip="none" rotWithShape="1">
              <a:gsLst>
                <a:gs pos="49000">
                  <a:srgbClr val="7BC144"/>
                </a:gs>
                <a:gs pos="53000">
                  <a:srgbClr val="00B336"/>
                </a:gs>
              </a:gsLst>
              <a:lin ang="8100000" scaled="1"/>
              <a:tileRect/>
            </a:gradFill>
            <a:ln w="6350" cap="flat" cmpd="sng" algn="ctr">
              <a:noFill/>
              <a:prstDash val="solid"/>
            </a:ln>
            <a:effectLst>
              <a:outerShdw sx="110000" sy="110000" algn="ctr" rotWithShape="0">
                <a:srgbClr val="0099DA">
                  <a:alpha val="23000"/>
                </a:srgbClr>
              </a:outerShdw>
            </a:effectLst>
          </p:spPr>
          <p:txBody>
            <a:bodyPr lIns="0" tIns="0" rIns="0" bIns="0" rtlCol="0" anchor="ctr" anchorCtr="0"/>
            <a:lstStyle/>
            <a:p>
              <a:pPr indent="-180975" algn="ctr" defTabSz="995690" fontAlgn="base">
                <a:spcAft>
                  <a:spcPts val="240"/>
                </a:spcAft>
                <a:defRPr/>
              </a:pPr>
              <a:r>
                <a:rPr lang="ko-KR" altLang="en-US" sz="700" b="1" kern="0" spc="-30" dirty="0" err="1">
                  <a:ln>
                    <a:solidFill>
                      <a:srgbClr val="C00000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8100000" scaled="1"/>
                  </a:gra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미래에셋자산운용</a:t>
              </a:r>
              <a:r>
                <a:rPr lang="ko-KR" altLang="en-US" sz="700" b="1" kern="0" spc="-3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8100000" scaled="1"/>
                  </a:gra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 전담인력배치</a:t>
              </a:r>
            </a:p>
          </p:txBody>
        </p:sp>
        <p:cxnSp>
          <p:nvCxnSpPr>
            <p:cNvPr id="174" name="직선 연결선 173">
              <a:extLst>
                <a:ext uri="{FF2B5EF4-FFF2-40B4-BE49-F238E27FC236}">
                  <a16:creationId xmlns:a16="http://schemas.microsoft.com/office/drawing/2014/main" id="{A548FD80-15D9-4929-A4CC-55A34CE18C50}"/>
                </a:ext>
              </a:extLst>
            </p:cNvPr>
            <p:cNvCxnSpPr>
              <a:cxnSpLocks/>
              <a:stCxn id="171" idx="6"/>
              <a:endCxn id="172" idx="2"/>
            </p:cNvCxnSpPr>
            <p:nvPr/>
          </p:nvCxnSpPr>
          <p:spPr>
            <a:xfrm flipV="1">
              <a:off x="4475326" y="4051890"/>
              <a:ext cx="184281" cy="1"/>
            </a:xfrm>
            <a:prstGeom prst="line">
              <a:avLst/>
            </a:prstGeom>
            <a:ln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직선 연결선 174">
              <a:extLst>
                <a:ext uri="{FF2B5EF4-FFF2-40B4-BE49-F238E27FC236}">
                  <a16:creationId xmlns:a16="http://schemas.microsoft.com/office/drawing/2014/main" id="{49ECD4CD-DAD8-4C07-B584-F792854B4DBE}"/>
                </a:ext>
              </a:extLst>
            </p:cNvPr>
            <p:cNvCxnSpPr/>
            <p:nvPr/>
          </p:nvCxnSpPr>
          <p:spPr>
            <a:xfrm flipV="1">
              <a:off x="5417938" y="4051890"/>
              <a:ext cx="184281" cy="1"/>
            </a:xfrm>
            <a:prstGeom prst="line">
              <a:avLst/>
            </a:prstGeom>
            <a:ln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47433260"/>
      </p:ext>
    </p:extLst>
  </p:cSld>
  <p:clrMapOvr>
    <a:masterClrMapping/>
  </p:clrMapOvr>
  <p:transition spd="slow">
    <p:wipe dir="r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텍스트 개체 틀 40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ko-KR" altLang="en-US" dirty="0" err="1"/>
              <a:t>미래에셋</a:t>
            </a:r>
            <a:r>
              <a:rPr lang="ko-KR" altLang="en-US" dirty="0"/>
              <a:t> 업무용 단말 백업시스템 도입 사업 제안</a:t>
            </a:r>
          </a:p>
        </p:txBody>
      </p:sp>
      <p:grpSp>
        <p:nvGrpSpPr>
          <p:cNvPr id="43" name="그룹 42"/>
          <p:cNvGrpSpPr/>
          <p:nvPr/>
        </p:nvGrpSpPr>
        <p:grpSpPr>
          <a:xfrm>
            <a:off x="3429000" y="901947"/>
            <a:ext cx="1406412" cy="366748"/>
            <a:chOff x="288924" y="849313"/>
            <a:chExt cx="1871934" cy="488141"/>
          </a:xfrm>
        </p:grpSpPr>
        <p:sp>
          <p:nvSpPr>
            <p:cNvPr id="44" name="모서리가 둥근 직사각형 43">
              <a:extLst>
                <a:ext uri="{FF2B5EF4-FFF2-40B4-BE49-F238E27FC236}">
                  <a16:creationId xmlns:a16="http://schemas.microsoft.com/office/drawing/2014/main" id="{1A78341E-13FF-4F4F-983E-8D24DB5718ED}"/>
                </a:ext>
              </a:extLst>
            </p:cNvPr>
            <p:cNvSpPr/>
            <p:nvPr/>
          </p:nvSpPr>
          <p:spPr>
            <a:xfrm>
              <a:off x="288924" y="849313"/>
              <a:ext cx="1871934" cy="488141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47000">
                  <a:srgbClr val="00B235"/>
                </a:gs>
              </a:gsLst>
              <a:lin ang="10800000" scaled="0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eaLnBrk="1" latinLnBrk="1" hangingPunct="1">
                <a:defRPr/>
              </a:pPr>
              <a:r>
                <a:rPr lang="ko-KR" altLang="en-US" sz="1600" b="1" i="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</a:rPr>
                <a:t>      </a:t>
              </a:r>
              <a:r>
                <a:rPr lang="ko-KR" altLang="en-US" sz="1600" b="1" i="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목차</a:t>
              </a:r>
            </a:p>
          </p:txBody>
        </p: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B88919B3-C443-4E7E-972D-B5C80E74143D}"/>
                </a:ext>
              </a:extLst>
            </p:cNvPr>
            <p:cNvSpPr/>
            <p:nvPr/>
          </p:nvSpPr>
          <p:spPr>
            <a:xfrm>
              <a:off x="355154" y="912981"/>
              <a:ext cx="360806" cy="3608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/>
            <a:lstStyle/>
            <a:p>
              <a:pPr algn="ctr" eaLnBrk="1" latinLnBrk="1" hangingPunct="1">
                <a:defRPr/>
              </a:pPr>
              <a:endParaRPr lang="ko-KR" altLang="en-US" sz="2000" b="1" i="0" dirty="0">
                <a:solidFill>
                  <a:srgbClr val="C59E2D"/>
                </a:solidFill>
                <a:latin typeface="맑은 고딕" panose="020B0503020000020004" pitchFamily="50" charset="-127"/>
              </a:endParaRPr>
            </a:p>
          </p:txBody>
        </p: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B88919B3-C443-4E7E-972D-B5C80E74143D}"/>
                </a:ext>
              </a:extLst>
            </p:cNvPr>
            <p:cNvSpPr/>
            <p:nvPr/>
          </p:nvSpPr>
          <p:spPr>
            <a:xfrm>
              <a:off x="435650" y="993477"/>
              <a:ext cx="199816" cy="19981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/>
            <a:lstStyle/>
            <a:p>
              <a:pPr algn="ctr" eaLnBrk="1" latinLnBrk="1" hangingPunct="1">
                <a:defRPr/>
              </a:pPr>
              <a:endParaRPr lang="ko-KR" altLang="en-US" sz="2000" b="1" i="0" dirty="0">
                <a:solidFill>
                  <a:srgbClr val="C59E2D"/>
                </a:solidFill>
                <a:latin typeface="맑은 고딕" panose="020B0503020000020004" pitchFamily="50" charset="-127"/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B94D37E3-CCF0-4002-8273-546220279915}"/>
              </a:ext>
            </a:extLst>
          </p:cNvPr>
          <p:cNvSpPr txBox="1"/>
          <p:nvPr/>
        </p:nvSpPr>
        <p:spPr>
          <a:xfrm>
            <a:off x="3989034" y="1863345"/>
            <a:ext cx="2384872" cy="107035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200" dirty="0">
                <a:gradFill>
                  <a:gsLst>
                    <a:gs pos="0">
                      <a:schemeClr val="tx1"/>
                    </a:gs>
                    <a:gs pos="86000">
                      <a:schemeClr val="tx1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제안사 일반 현황</a:t>
            </a:r>
            <a:endParaRPr lang="en-US" altLang="ko-KR" sz="1200" dirty="0">
              <a:gradFill>
                <a:gsLst>
                  <a:gs pos="0">
                    <a:schemeClr val="tx1"/>
                  </a:gs>
                  <a:gs pos="86000">
                    <a:schemeClr val="tx1"/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200" dirty="0">
                <a:gradFill>
                  <a:gsLst>
                    <a:gs pos="0">
                      <a:schemeClr val="tx1"/>
                    </a:gs>
                    <a:gs pos="86000">
                      <a:schemeClr val="tx1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조직 및 인력</a:t>
            </a:r>
            <a:endParaRPr lang="en-US" altLang="ko-KR" sz="1200" dirty="0">
              <a:gradFill>
                <a:gsLst>
                  <a:gs pos="0">
                    <a:schemeClr val="tx1"/>
                  </a:gs>
                  <a:gs pos="86000">
                    <a:schemeClr val="tx1"/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200" dirty="0">
                <a:gradFill>
                  <a:gsLst>
                    <a:gs pos="0">
                      <a:schemeClr val="tx1"/>
                    </a:gs>
                    <a:gs pos="86000">
                      <a:schemeClr val="tx1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유사 프로젝트 수행 실적</a:t>
            </a:r>
            <a:endParaRPr lang="en-US" altLang="ko-KR" sz="1200" dirty="0">
              <a:gradFill>
                <a:gsLst>
                  <a:gs pos="0">
                    <a:schemeClr val="tx1"/>
                  </a:gs>
                  <a:gs pos="86000">
                    <a:schemeClr val="tx1"/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200" dirty="0">
                <a:gradFill>
                  <a:gsLst>
                    <a:gs pos="0">
                      <a:schemeClr val="tx1"/>
                    </a:gs>
                    <a:gs pos="86000">
                      <a:schemeClr val="tx1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제안 제품 소개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74FBD163-2B6A-47B5-B44B-C0337DBC8EDD}"/>
              </a:ext>
            </a:extLst>
          </p:cNvPr>
          <p:cNvGrpSpPr/>
          <p:nvPr/>
        </p:nvGrpSpPr>
        <p:grpSpPr>
          <a:xfrm>
            <a:off x="3696049" y="1509908"/>
            <a:ext cx="2021978" cy="334733"/>
            <a:chOff x="3749839" y="1438188"/>
            <a:chExt cx="2021978" cy="334733"/>
          </a:xfrm>
        </p:grpSpPr>
        <p:sp>
          <p:nvSpPr>
            <p:cNvPr id="25" name="모서리가 둥근 직사각형 12">
              <a:extLst>
                <a:ext uri="{FF2B5EF4-FFF2-40B4-BE49-F238E27FC236}">
                  <a16:creationId xmlns:a16="http://schemas.microsoft.com/office/drawing/2014/main" id="{4C5ABDAD-B97E-459D-B041-F3C3A8AAA1E0}"/>
                </a:ext>
              </a:extLst>
            </p:cNvPr>
            <p:cNvSpPr/>
            <p:nvPr/>
          </p:nvSpPr>
          <p:spPr>
            <a:xfrm>
              <a:off x="3749839" y="1438188"/>
              <a:ext cx="2021978" cy="334733"/>
            </a:xfrm>
            <a:prstGeom prst="roundRect">
              <a:avLst>
                <a:gd name="adj" fmla="val 50000"/>
              </a:avLst>
            </a:prstGeom>
            <a:solidFill>
              <a:srgbClr val="00D04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atinLnBrk="1"/>
              <a:r>
                <a:rPr lang="ko-KR" altLang="en-US" sz="1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</a:rPr>
                <a:t>     </a:t>
              </a:r>
              <a:r>
                <a:rPr lang="ko-KR" altLang="en-US" sz="1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일반 현황</a:t>
              </a:r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D890A418-B1FA-4DE7-AF96-C08D9F95B751}"/>
                </a:ext>
              </a:extLst>
            </p:cNvPr>
            <p:cNvSpPr/>
            <p:nvPr/>
          </p:nvSpPr>
          <p:spPr>
            <a:xfrm>
              <a:off x="3803664" y="1484603"/>
              <a:ext cx="241902" cy="24190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/>
            <a:lstStyle/>
            <a:p>
              <a:pPr algn="ctr"/>
              <a:r>
                <a:rPr lang="en-US" altLang="ko-KR" sz="1400" b="1" dirty="0">
                  <a:solidFill>
                    <a:srgbClr val="0B692A"/>
                  </a:solidFill>
                  <a:latin typeface="+mn-ea"/>
                  <a:cs typeface="Arial" panose="020B0604020202020204" pitchFamily="34" charset="0"/>
                </a:rPr>
                <a:t>Ⅱ</a:t>
              </a:r>
              <a:endParaRPr lang="ko-KR" altLang="en-US" sz="1400" b="1" dirty="0">
                <a:solidFill>
                  <a:srgbClr val="0B692A"/>
                </a:solidFill>
                <a:latin typeface="+mn-ea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22811517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" name="표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7409516"/>
              </p:ext>
            </p:extLst>
          </p:nvPr>
        </p:nvGraphicFramePr>
        <p:xfrm>
          <a:off x="288925" y="1884701"/>
          <a:ext cx="6272107" cy="2787986"/>
        </p:xfrm>
        <a:graphic>
          <a:graphicData uri="http://schemas.openxmlformats.org/drawingml/2006/table">
            <a:tbl>
              <a:tblPr>
                <a:tableStyleId>{E8034E78-7F5D-4C2E-B375-FC64B27BC917}</a:tableStyleId>
              </a:tblPr>
              <a:tblGrid>
                <a:gridCol w="12936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835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857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09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866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법 인 명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2" marR="76202" marT="38095" marB="38095" anchor="ctr" horzOverflow="overflow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㈜</a:t>
                      </a:r>
                      <a:r>
                        <a:rPr kumimoji="1" lang="ko-KR" altLang="en-US" sz="80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알에스아이티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2" marR="76202" marT="38095" marB="38095"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대표자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2" marR="76202" marT="38095" marB="38095"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   용   대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2" marR="76202" marT="38095" marB="38095"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66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 업 종 류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2" marR="76202" marT="38095" marB="38095" anchor="ctr" horzOverflow="overflow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컴퓨터 하드웨어</a:t>
                      </a:r>
                      <a:r>
                        <a:rPr kumimoji="1" lang="en-US" altLang="ko-KR" sz="80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kumimoji="1" lang="ko-KR" altLang="en-US" sz="80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소프트웨어 유지보수</a:t>
                      </a:r>
                      <a:r>
                        <a:rPr kumimoji="1" lang="en-US" altLang="ko-KR" sz="80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kumimoji="1" lang="ko-KR" altLang="en-US" sz="80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네트워크 관련 사업</a:t>
                      </a:r>
                      <a:endParaRPr kumimoji="1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2" marR="76202" marT="38095" marB="38095"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2" marR="76202" marT="38095" marB="38095" anchor="ctr" horzOverflow="overflow">
                    <a:lnL w="952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2" marR="76202" marT="38095" marB="38095" anchor="ctr" horzOverflow="overflow">
                    <a:lnL w="952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66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     소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2" marR="76202" marT="38095" marB="38095" anchor="ctr" horzOverflow="overflow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서울시 마포구 마포대로 </a:t>
                      </a:r>
                      <a:r>
                        <a:rPr kumimoji="1" lang="en-US" altLang="ko-KR" sz="80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173 413(</a:t>
                      </a:r>
                      <a:r>
                        <a:rPr kumimoji="1" lang="ko-KR" altLang="en-US" sz="80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공덕동</a:t>
                      </a:r>
                      <a:r>
                        <a:rPr kumimoji="1" lang="en-US" altLang="ko-KR" sz="80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2" marR="76202" marT="38095" marB="38095"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2" marR="76202" marT="38095" marB="38095" anchor="ctr" horzOverflow="overflow">
                    <a:lnL w="952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2" marR="76202" marT="38095" marB="38095" anchor="ctr" horzOverflow="overflow">
                    <a:lnL w="952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66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 </a:t>
                      </a:r>
                      <a:r>
                        <a:rPr kumimoji="1" lang="ko-KR" altLang="en-US" sz="800" b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락</a:t>
                      </a:r>
                      <a:r>
                        <a:rPr kumimoji="1" lang="ko-KR" altLang="en-US" sz="8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처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2" marR="76202" marT="38095" marB="38095" anchor="ctr" horzOverflow="overflow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marL="101600" marR="0" lvl="0" indent="-10160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80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전화 </a:t>
                      </a:r>
                      <a:r>
                        <a:rPr kumimoji="1" lang="en-US" altLang="ko-KR" sz="80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02 – 2038 – 8968                  FAX : 02 - 2038 - 8969</a:t>
                      </a:r>
                      <a:endParaRPr kumimoji="1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2" marR="76202" marT="38095" marB="38095"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95250" marR="0" lvl="0" indent="-9525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ko-KR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Y헤드라인M" pitchFamily="18" charset="-127"/>
                      </a:endParaRPr>
                    </a:p>
                  </a:txBody>
                  <a:tcPr marL="76202" marR="76202" marT="38095" marB="38095" anchor="ctr" horzOverflow="overflow">
                    <a:lnL w="952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HY헤드라인M" pitchFamily="18" charset="-127"/>
                      </a:endParaRPr>
                    </a:p>
                  </a:txBody>
                  <a:tcPr marL="76202" marR="76202" marT="38095" marB="38095" anchor="ctr" horzOverflow="overflow">
                    <a:lnL w="952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66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회사설립년월일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2" marR="76202" marT="38095" marB="38095" anchor="ctr" horzOverflow="overflow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2009</a:t>
                      </a:r>
                      <a:r>
                        <a:rPr kumimoji="1" lang="ko-KR" altLang="en-US" sz="80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kumimoji="1" lang="en-US" altLang="ko-KR" sz="80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  <a:r>
                        <a:rPr kumimoji="1" lang="ko-KR" altLang="en-US" sz="80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 </a:t>
                      </a:r>
                      <a:r>
                        <a:rPr kumimoji="1" lang="en-US" altLang="ko-KR" sz="80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</a:t>
                      </a:r>
                      <a:r>
                        <a:rPr kumimoji="1" lang="ko-KR" altLang="en-US" sz="80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</a:t>
                      </a:r>
                      <a:endParaRPr kumimoji="1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2" marR="76202" marT="38095" marB="38095"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2" marR="76202" marT="38095" marB="38095" anchor="ctr" horzOverflow="overflow">
                    <a:lnL w="952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2" marR="76202" marT="38095" marB="38095" anchor="ctr" horzOverflow="overflow">
                    <a:lnL w="952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6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9932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 사 연 혁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2" marR="76202" marT="38095" marB="38095" anchor="ctr" horzOverflow="overflow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2" marR="76202" marT="38095" marB="38095"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9130440"/>
                  </a:ext>
                </a:extLst>
              </a:tr>
              <a:tr h="1866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 타 사 항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2" marR="76202" marT="38095" marB="38095" anchor="ctr" horzOverflow="overflow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해당부문 사업기간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: </a:t>
                      </a:r>
                      <a:r>
                        <a:rPr kumimoji="1" lang="en-US" altLang="ko-KR" sz="8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2011</a:t>
                      </a:r>
                      <a:r>
                        <a:rPr kumimoji="1" lang="ko-KR" altLang="en-US" sz="8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kumimoji="1" lang="en-US" altLang="ko-KR" sz="8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kumimoji="1" lang="ko-KR" altLang="en-US" sz="8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 </a:t>
                      </a:r>
                      <a:r>
                        <a:rPr kumimoji="1" lang="en-US" altLang="ko-KR" sz="8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~ </a:t>
                      </a:r>
                      <a:r>
                        <a:rPr kumimoji="1" lang="ko-KR" altLang="en-US" sz="8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현재</a:t>
                      </a:r>
                      <a:r>
                        <a:rPr kumimoji="1" lang="en-US" altLang="ko-KR" sz="8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(8</a:t>
                      </a:r>
                      <a:r>
                        <a:rPr kumimoji="1" lang="ko-KR" altLang="en-US" sz="8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kumimoji="1" lang="en-US" altLang="ko-KR" sz="8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r>
                        <a:rPr kumimoji="1" lang="ko-KR" altLang="en-US" sz="8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개월</a:t>
                      </a:r>
                      <a:r>
                        <a:rPr kumimoji="1" lang="en-US" altLang="ko-KR" sz="8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kumimoji="1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2" marR="76202" marT="38095" marB="38095" anchor="ctr"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 err="1"/>
              <a:t>제안사</a:t>
            </a:r>
            <a:r>
              <a:rPr lang="ko-KR" altLang="en-US" dirty="0"/>
              <a:t> 일반 현황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 marL="0" indent="0" eaLnBrk="0" hangingPunct="0">
              <a:spcAft>
                <a:spcPts val="551"/>
              </a:spcAft>
              <a:buNone/>
              <a:defRPr/>
            </a:pP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㈜</a:t>
            </a:r>
            <a:r>
              <a:rPr lang="ko-KR" altLang="en-US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알에스아이티는</a:t>
            </a: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 고객의 정보시스템 구축 및 운영</a:t>
            </a:r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, </a:t>
            </a: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관리 업무를 종합적으로 수행합니다</a:t>
            </a:r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. </a:t>
            </a: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시스템 기획은 물론</a:t>
            </a:r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, </a:t>
            </a: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유지보수에 이르기까지 정보시스템 운영 전반에 걸친 종합적인 </a:t>
            </a: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프로젝트 수행 및 구축 경험을 통한 기술력과 노하우를 바탕으로</a:t>
            </a:r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최상의 데이터 보호를 제공 합니다</a:t>
            </a:r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</a:rPr>
              <a:t>.</a:t>
            </a:r>
            <a:endParaRPr lang="en-US" altLang="ko-KR" dirty="0">
              <a:solidFill>
                <a:schemeClr val="tx1">
                  <a:lumMod val="95000"/>
                  <a:lumOff val="5000"/>
                </a:schemeClr>
              </a:solidFill>
              <a:latin typeface="+mn-ea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/>
              <a:t>Ⅱ </a:t>
            </a:r>
            <a:r>
              <a:rPr lang="ko-KR" altLang="en-US" dirty="0"/>
              <a:t>일반 현황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313269" y="1499352"/>
            <a:ext cx="6273228" cy="251999"/>
            <a:chOff x="313269" y="1590794"/>
            <a:chExt cx="6273228" cy="251999"/>
          </a:xfrm>
        </p:grpSpPr>
        <p:sp>
          <p:nvSpPr>
            <p:cNvPr id="40" name="모서리가 둥근 직사각형 96">
              <a:extLst>
                <a:ext uri="{FF2B5EF4-FFF2-40B4-BE49-F238E27FC236}">
                  <a16:creationId xmlns:a16="http://schemas.microsoft.com/office/drawing/2014/main" id="{BF544A95-378B-4E1F-8929-D5A53A6882DB}"/>
                </a:ext>
              </a:extLst>
            </p:cNvPr>
            <p:cNvSpPr/>
            <p:nvPr/>
          </p:nvSpPr>
          <p:spPr>
            <a:xfrm>
              <a:off x="313269" y="1590794"/>
              <a:ext cx="6273228" cy="251999"/>
            </a:xfrm>
            <a:prstGeom prst="roundRect">
              <a:avLst>
                <a:gd name="adj" fmla="val 18549"/>
              </a:avLst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</a:schemeClr>
                </a:gs>
                <a:gs pos="50000">
                  <a:schemeClr val="accent1">
                    <a:lumMod val="20000"/>
                    <a:lumOff val="80000"/>
                  </a:schemeClr>
                </a:gs>
                <a:gs pos="100000">
                  <a:schemeClr val="bg1"/>
                </a:gs>
              </a:gsLst>
              <a:lin ang="0" scaled="1"/>
              <a:tileRect/>
            </a:gradFill>
            <a:ln>
              <a:noFill/>
            </a:ln>
            <a:effectLst>
              <a:outerShdw dist="38100" dir="10800000" algn="r" rotWithShape="0">
                <a:srgbClr val="00B235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050" dirty="0">
                  <a:solidFill>
                    <a:prstClr val="whit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        </a:t>
              </a:r>
              <a:endParaRPr lang="ko-KR" altLang="en-US" sz="1050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1" name="Rectangle 4">
              <a:extLst>
                <a:ext uri="{FF2B5EF4-FFF2-40B4-BE49-F238E27FC236}">
                  <a16:creationId xmlns:a16="http://schemas.microsoft.com/office/drawing/2014/main" id="{DB54C79A-0A17-4D6C-9CD4-526DA1D596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1322" y="1632080"/>
              <a:ext cx="1559722" cy="15388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 lIns="0" tIns="0" rIns="0" bIns="0" anchor="ctr">
              <a:spAutoFit/>
            </a:bodyPr>
            <a:lstStyle/>
            <a:p>
              <a:r>
                <a:rPr lang="en-US" altLang="ko-KR" sz="10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1.1 </a:t>
              </a:r>
              <a:r>
                <a:rPr lang="ko-KR" altLang="en-US" sz="10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일반 현황 및 주요 연혁</a:t>
              </a:r>
            </a:p>
          </p:txBody>
        </p:sp>
      </p:grpSp>
      <p:grpSp>
        <p:nvGrpSpPr>
          <p:cNvPr id="82" name="그룹 81"/>
          <p:cNvGrpSpPr/>
          <p:nvPr/>
        </p:nvGrpSpPr>
        <p:grpSpPr>
          <a:xfrm>
            <a:off x="1780299" y="2970303"/>
            <a:ext cx="4582401" cy="1398334"/>
            <a:chOff x="1780299" y="2792503"/>
            <a:chExt cx="4582401" cy="1398334"/>
          </a:xfrm>
        </p:grpSpPr>
        <p:cxnSp>
          <p:nvCxnSpPr>
            <p:cNvPr id="39" name="직선 연결선 38"/>
            <p:cNvCxnSpPr>
              <a:stCxn id="43" idx="4"/>
              <a:endCxn id="80" idx="0"/>
            </p:cNvCxnSpPr>
            <p:nvPr/>
          </p:nvCxnSpPr>
          <p:spPr>
            <a:xfrm>
              <a:off x="1816454" y="2896955"/>
              <a:ext cx="0" cy="1188852"/>
            </a:xfrm>
            <a:prstGeom prst="line">
              <a:avLst/>
            </a:prstGeom>
            <a:ln>
              <a:solidFill>
                <a:srgbClr val="00B23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타원 42"/>
            <p:cNvSpPr/>
            <p:nvPr/>
          </p:nvSpPr>
          <p:spPr>
            <a:xfrm flipH="1">
              <a:off x="1782444" y="2831427"/>
              <a:ext cx="68020" cy="65528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00B2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6" name="타원 45"/>
            <p:cNvSpPr/>
            <p:nvPr/>
          </p:nvSpPr>
          <p:spPr>
            <a:xfrm flipH="1">
              <a:off x="1780299" y="3045951"/>
              <a:ext cx="68020" cy="65528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00B2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7" name="타원 46"/>
            <p:cNvSpPr/>
            <p:nvPr/>
          </p:nvSpPr>
          <p:spPr>
            <a:xfrm flipH="1">
              <a:off x="1782444" y="3250116"/>
              <a:ext cx="68020" cy="65528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00B2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8" name="타원 47"/>
            <p:cNvSpPr/>
            <p:nvPr/>
          </p:nvSpPr>
          <p:spPr>
            <a:xfrm flipH="1">
              <a:off x="1782444" y="3465398"/>
              <a:ext cx="68020" cy="65528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00B2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24" name="그룹 23"/>
            <p:cNvGrpSpPr/>
            <p:nvPr/>
          </p:nvGrpSpPr>
          <p:grpSpPr>
            <a:xfrm>
              <a:off x="1905746" y="2792503"/>
              <a:ext cx="4456954" cy="143376"/>
              <a:chOff x="1905746" y="2792503"/>
              <a:chExt cx="4456954" cy="143376"/>
            </a:xfrm>
          </p:grpSpPr>
          <p:sp>
            <p:nvSpPr>
              <p:cNvPr id="32" name="Rectangle 5"/>
              <p:cNvSpPr/>
              <p:nvPr/>
            </p:nvSpPr>
            <p:spPr>
              <a:xfrm>
                <a:off x="1905746" y="2792503"/>
                <a:ext cx="822700" cy="14337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  <a:prstDash val="solid"/>
              </a:ln>
            </p:spPr>
            <p:txBody>
              <a:bodyPr lIns="215999" tIns="25200" rIns="54004" bIns="25200" anchor="ctr"/>
              <a:lstStyle/>
              <a:p>
                <a:pPr fontAlgn="base">
                  <a:spcBef>
                    <a:spcPct val="10000"/>
                  </a:spcBef>
                  <a:spcAft>
                    <a:spcPct val="0"/>
                  </a:spcAft>
                </a:pPr>
                <a:r>
                  <a:rPr lang="en-US" altLang="ko-KR" sz="9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2009.08</a:t>
                </a:r>
              </a:p>
            </p:txBody>
          </p:sp>
          <p:sp>
            <p:nvSpPr>
              <p:cNvPr id="51" name="Rectangle 5"/>
              <p:cNvSpPr/>
              <p:nvPr/>
            </p:nvSpPr>
            <p:spPr>
              <a:xfrm>
                <a:off x="2783927" y="2792503"/>
                <a:ext cx="3578773" cy="143376"/>
              </a:xfrm>
              <a:prstGeom prst="rect">
                <a:avLst/>
              </a:prstGeom>
              <a:gradFill>
                <a:gsLst>
                  <a:gs pos="0">
                    <a:schemeClr val="bg1"/>
                  </a:gs>
                  <a:gs pos="54100">
                    <a:srgbClr val="80FFA7"/>
                  </a:gs>
                </a:gsLst>
                <a:lin ang="10800000" scaled="0"/>
              </a:gradFill>
              <a:ln>
                <a:noFill/>
                <a:prstDash val="solid"/>
              </a:ln>
            </p:spPr>
            <p:txBody>
              <a:bodyPr lIns="215999" tIns="25200" rIns="54004" bIns="25200" anchor="ctr"/>
              <a:lstStyle/>
              <a:p>
                <a:pPr fontAlgn="base">
                  <a:spcBef>
                    <a:spcPct val="10000"/>
                  </a:spcBef>
                  <a:spcAft>
                    <a:spcPct val="0"/>
                  </a:spcAft>
                </a:pPr>
                <a:r>
                  <a:rPr lang="ko-KR" altLang="ko-KR" sz="80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㈜</a:t>
                </a:r>
                <a:r>
                  <a:rPr lang="en-US" altLang="ko-KR" sz="80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KIS INS </a:t>
                </a:r>
                <a:r>
                  <a:rPr lang="ko-KR" altLang="en-US" sz="80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설립</a:t>
                </a:r>
                <a:endParaRPr lang="ko-KR" altLang="en-US" sz="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grpSp>
          <p:nvGrpSpPr>
            <p:cNvPr id="21" name="그룹 20"/>
            <p:cNvGrpSpPr/>
            <p:nvPr/>
          </p:nvGrpSpPr>
          <p:grpSpPr>
            <a:xfrm>
              <a:off x="1905746" y="3000483"/>
              <a:ext cx="4456954" cy="146211"/>
              <a:chOff x="1905746" y="3037599"/>
              <a:chExt cx="4456954" cy="146211"/>
            </a:xfrm>
          </p:grpSpPr>
          <p:sp>
            <p:nvSpPr>
              <p:cNvPr id="33" name="Rectangle 5"/>
              <p:cNvSpPr/>
              <p:nvPr/>
            </p:nvSpPr>
            <p:spPr>
              <a:xfrm>
                <a:off x="1905746" y="3037599"/>
                <a:ext cx="822700" cy="14337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  <a:prstDash val="solid"/>
              </a:ln>
            </p:spPr>
            <p:txBody>
              <a:bodyPr lIns="215999" tIns="25200" rIns="54004" bIns="25200" anchor="ctr"/>
              <a:lstStyle/>
              <a:p>
                <a:pPr fontAlgn="base">
                  <a:spcBef>
                    <a:spcPct val="10000"/>
                  </a:spcBef>
                  <a:spcAft>
                    <a:spcPct val="0"/>
                  </a:spcAft>
                </a:pPr>
                <a:r>
                  <a:rPr lang="en-US" altLang="ko-KR" sz="900" b="1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2011.01</a:t>
                </a:r>
                <a:endParaRPr lang="en-US" altLang="ko-KR" sz="9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52" name="Rectangle 5"/>
              <p:cNvSpPr/>
              <p:nvPr/>
            </p:nvSpPr>
            <p:spPr>
              <a:xfrm>
                <a:off x="2783927" y="3040434"/>
                <a:ext cx="3578773" cy="143376"/>
              </a:xfrm>
              <a:prstGeom prst="rect">
                <a:avLst/>
              </a:prstGeom>
              <a:gradFill>
                <a:gsLst>
                  <a:gs pos="0">
                    <a:schemeClr val="bg1"/>
                  </a:gs>
                  <a:gs pos="54100">
                    <a:srgbClr val="80FFA7"/>
                  </a:gs>
                </a:gsLst>
                <a:lin ang="10800000" scaled="0"/>
              </a:gradFill>
              <a:ln>
                <a:noFill/>
                <a:prstDash val="solid"/>
              </a:ln>
            </p:spPr>
            <p:txBody>
              <a:bodyPr lIns="215999" tIns="25200" rIns="54004" bIns="25200" anchor="ctr"/>
              <a:lstStyle/>
              <a:p>
                <a:pPr fontAlgn="base">
                  <a:spcBef>
                    <a:spcPct val="10000"/>
                  </a:spcBef>
                  <a:spcAft>
                    <a:spcPct val="0"/>
                  </a:spcAft>
                </a:pPr>
                <a:r>
                  <a:rPr lang="ko-KR" altLang="ko-KR" sz="800" dirty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㈜</a:t>
                </a:r>
                <a:r>
                  <a:rPr lang="ko-KR" altLang="en-US" sz="800" dirty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알에스아이티</a:t>
                </a:r>
                <a:r>
                  <a:rPr lang="en-US" altLang="ko-KR" sz="800" dirty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</a:t>
                </a:r>
                <a:r>
                  <a:rPr lang="ko-KR" altLang="en-US" sz="800" dirty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사업자명 변경 및</a:t>
                </a:r>
                <a:r>
                  <a:rPr lang="en-US" altLang="ko-KR" sz="800" dirty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</a:t>
                </a:r>
                <a:r>
                  <a:rPr lang="ko-KR" altLang="en-US" sz="800" dirty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현 대표이사 취임</a:t>
                </a:r>
              </a:p>
            </p:txBody>
          </p:sp>
        </p:grpSp>
        <p:grpSp>
          <p:nvGrpSpPr>
            <p:cNvPr id="18" name="그룹 17"/>
            <p:cNvGrpSpPr/>
            <p:nvPr/>
          </p:nvGrpSpPr>
          <p:grpSpPr>
            <a:xfrm>
              <a:off x="1905746" y="3211298"/>
              <a:ext cx="4455677" cy="144785"/>
              <a:chOff x="1905746" y="3288365"/>
              <a:chExt cx="4455677" cy="144785"/>
            </a:xfrm>
          </p:grpSpPr>
          <p:sp>
            <p:nvSpPr>
              <p:cNvPr id="36" name="Rectangle 5"/>
              <p:cNvSpPr/>
              <p:nvPr/>
            </p:nvSpPr>
            <p:spPr>
              <a:xfrm>
                <a:off x="1905746" y="3289774"/>
                <a:ext cx="822700" cy="14337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  <a:prstDash val="solid"/>
              </a:ln>
            </p:spPr>
            <p:txBody>
              <a:bodyPr lIns="215999" tIns="25200" rIns="54004" bIns="25200" anchor="ctr"/>
              <a:lstStyle/>
              <a:p>
                <a:pPr fontAlgn="base">
                  <a:spcBef>
                    <a:spcPct val="10000"/>
                  </a:spcBef>
                  <a:spcAft>
                    <a:spcPct val="0"/>
                  </a:spcAft>
                </a:pPr>
                <a:r>
                  <a:rPr lang="en-US" altLang="ko-KR" sz="9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2011.02</a:t>
                </a:r>
              </a:p>
            </p:txBody>
          </p:sp>
          <p:sp>
            <p:nvSpPr>
              <p:cNvPr id="53" name="Rectangle 5"/>
              <p:cNvSpPr/>
              <p:nvPr/>
            </p:nvSpPr>
            <p:spPr>
              <a:xfrm>
                <a:off x="2783728" y="3288365"/>
                <a:ext cx="3577695" cy="143376"/>
              </a:xfrm>
              <a:prstGeom prst="rect">
                <a:avLst/>
              </a:prstGeom>
              <a:gradFill>
                <a:gsLst>
                  <a:gs pos="0">
                    <a:schemeClr val="bg1"/>
                  </a:gs>
                  <a:gs pos="54100">
                    <a:srgbClr val="80FFA7"/>
                  </a:gs>
                </a:gsLst>
                <a:lin ang="10800000" scaled="0"/>
              </a:gradFill>
              <a:ln>
                <a:noFill/>
                <a:prstDash val="solid"/>
              </a:ln>
            </p:spPr>
            <p:txBody>
              <a:bodyPr lIns="215999" tIns="25200" rIns="54004" bIns="25200" anchor="ctr"/>
              <a:lstStyle/>
              <a:p>
                <a:pPr fontAlgn="base">
                  <a:spcBef>
                    <a:spcPct val="10000"/>
                  </a:spcBef>
                  <a:spcAft>
                    <a:spcPct val="0"/>
                  </a:spcAft>
                </a:pPr>
                <a:r>
                  <a:rPr lang="en-US" altLang="ko-KR" sz="80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IBM Business Value Partner SP2 </a:t>
                </a:r>
                <a:r>
                  <a:rPr lang="ko-KR" altLang="en-US" sz="80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등록</a:t>
                </a:r>
                <a:endParaRPr lang="ko-KR" altLang="en-US" sz="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grpSp>
          <p:nvGrpSpPr>
            <p:cNvPr id="17" name="그룹 16"/>
            <p:cNvGrpSpPr/>
            <p:nvPr/>
          </p:nvGrpSpPr>
          <p:grpSpPr>
            <a:xfrm>
              <a:off x="1905746" y="3420687"/>
              <a:ext cx="4455677" cy="146212"/>
              <a:chOff x="1905746" y="3533460"/>
              <a:chExt cx="4455677" cy="146212"/>
            </a:xfrm>
          </p:grpSpPr>
          <p:sp>
            <p:nvSpPr>
              <p:cNvPr id="37" name="Rectangle 5"/>
              <p:cNvSpPr/>
              <p:nvPr/>
            </p:nvSpPr>
            <p:spPr>
              <a:xfrm>
                <a:off x="1905746" y="3533460"/>
                <a:ext cx="822700" cy="14337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  <a:prstDash val="solid"/>
              </a:ln>
            </p:spPr>
            <p:txBody>
              <a:bodyPr lIns="215999" tIns="25200" rIns="54004" bIns="25200" anchor="ctr"/>
              <a:lstStyle/>
              <a:p>
                <a:pPr fontAlgn="base">
                  <a:spcBef>
                    <a:spcPct val="10000"/>
                  </a:spcBef>
                  <a:spcAft>
                    <a:spcPct val="0"/>
                  </a:spcAft>
                </a:pPr>
                <a:r>
                  <a:rPr lang="en-US" altLang="ko-KR" sz="900" b="1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2012.12</a:t>
                </a:r>
                <a:endParaRPr lang="en-US" altLang="ko-KR" sz="9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54" name="Rectangle 5"/>
              <p:cNvSpPr/>
              <p:nvPr/>
            </p:nvSpPr>
            <p:spPr>
              <a:xfrm>
                <a:off x="2783728" y="3536296"/>
                <a:ext cx="3577695" cy="143376"/>
              </a:xfrm>
              <a:prstGeom prst="rect">
                <a:avLst/>
              </a:prstGeom>
              <a:gradFill>
                <a:gsLst>
                  <a:gs pos="0">
                    <a:schemeClr val="bg1"/>
                  </a:gs>
                  <a:gs pos="54100">
                    <a:srgbClr val="80FFA7"/>
                  </a:gs>
                </a:gsLst>
                <a:lin ang="10800000" scaled="0"/>
              </a:gradFill>
              <a:ln>
                <a:noFill/>
                <a:prstDash val="solid"/>
              </a:ln>
            </p:spPr>
            <p:txBody>
              <a:bodyPr lIns="215999" tIns="25200" rIns="54004" bIns="25200" anchor="ctr"/>
              <a:lstStyle/>
              <a:p>
                <a:pPr fontAlgn="base">
                  <a:spcBef>
                    <a:spcPct val="10000"/>
                  </a:spcBef>
                  <a:spcAft>
                    <a:spcPct val="0"/>
                  </a:spcAft>
                </a:pPr>
                <a:r>
                  <a:rPr lang="ko-KR" altLang="en-US" sz="80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연구 개발 전담 부서 설립</a:t>
                </a:r>
                <a:endParaRPr lang="ko-KR" altLang="en-US" sz="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grpSp>
          <p:nvGrpSpPr>
            <p:cNvPr id="16" name="그룹 15"/>
            <p:cNvGrpSpPr/>
            <p:nvPr/>
          </p:nvGrpSpPr>
          <p:grpSpPr>
            <a:xfrm>
              <a:off x="1905746" y="3631503"/>
              <a:ext cx="4455677" cy="143376"/>
              <a:chOff x="1905746" y="3784226"/>
              <a:chExt cx="4455677" cy="143376"/>
            </a:xfrm>
          </p:grpSpPr>
          <p:sp>
            <p:nvSpPr>
              <p:cNvPr id="38" name="Rectangle 5"/>
              <p:cNvSpPr/>
              <p:nvPr/>
            </p:nvSpPr>
            <p:spPr>
              <a:xfrm>
                <a:off x="1905746" y="3784226"/>
                <a:ext cx="822700" cy="14337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  <a:prstDash val="solid"/>
              </a:ln>
            </p:spPr>
            <p:txBody>
              <a:bodyPr lIns="215999" tIns="25200" rIns="54004" bIns="25200" anchor="ctr"/>
              <a:lstStyle/>
              <a:p>
                <a:pPr fontAlgn="base">
                  <a:spcBef>
                    <a:spcPct val="10000"/>
                  </a:spcBef>
                  <a:spcAft>
                    <a:spcPct val="0"/>
                  </a:spcAft>
                </a:pPr>
                <a:r>
                  <a:rPr lang="en-US" altLang="ko-KR" sz="9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2013.02</a:t>
                </a:r>
              </a:p>
            </p:txBody>
          </p:sp>
          <p:sp>
            <p:nvSpPr>
              <p:cNvPr id="55" name="Rectangle 5"/>
              <p:cNvSpPr/>
              <p:nvPr/>
            </p:nvSpPr>
            <p:spPr>
              <a:xfrm>
                <a:off x="2783728" y="3784226"/>
                <a:ext cx="3577695" cy="143376"/>
              </a:xfrm>
              <a:prstGeom prst="rect">
                <a:avLst/>
              </a:prstGeom>
              <a:gradFill>
                <a:gsLst>
                  <a:gs pos="0">
                    <a:schemeClr val="bg1"/>
                  </a:gs>
                  <a:gs pos="54100">
                    <a:srgbClr val="80FFA7"/>
                  </a:gs>
                </a:gsLst>
                <a:lin ang="10800000" scaled="0"/>
              </a:gradFill>
              <a:ln>
                <a:noFill/>
                <a:prstDash val="solid"/>
              </a:ln>
            </p:spPr>
            <p:txBody>
              <a:bodyPr lIns="215999" tIns="25200" rIns="54004" bIns="25200" anchor="ctr"/>
              <a:lstStyle/>
              <a:p>
                <a:pPr fontAlgn="base">
                  <a:spcBef>
                    <a:spcPct val="10000"/>
                  </a:spcBef>
                  <a:spcAft>
                    <a:spcPct val="0"/>
                  </a:spcAft>
                </a:pPr>
                <a:r>
                  <a:rPr lang="ko-KR" altLang="en-US" sz="800" dirty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기술 혁신 기업</a:t>
                </a:r>
                <a:r>
                  <a:rPr lang="en-US" altLang="ko-KR" sz="800" dirty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(INNOBIZ) </a:t>
                </a:r>
                <a:r>
                  <a:rPr lang="ko-KR" altLang="en-US" sz="800" dirty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인증 기업 선정</a:t>
                </a:r>
              </a:p>
            </p:txBody>
          </p:sp>
        </p:grpSp>
        <p:sp>
          <p:nvSpPr>
            <p:cNvPr id="50" name="타원 49"/>
            <p:cNvSpPr/>
            <p:nvPr/>
          </p:nvSpPr>
          <p:spPr>
            <a:xfrm flipH="1">
              <a:off x="1782444" y="3670427"/>
              <a:ext cx="68020" cy="65528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00B2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10" name="그룹 9"/>
            <p:cNvGrpSpPr/>
            <p:nvPr/>
          </p:nvGrpSpPr>
          <p:grpSpPr>
            <a:xfrm>
              <a:off x="1905746" y="3839483"/>
              <a:ext cx="4455677" cy="143376"/>
              <a:chOff x="1905746" y="4016925"/>
              <a:chExt cx="4455677" cy="143376"/>
            </a:xfrm>
          </p:grpSpPr>
          <p:sp>
            <p:nvSpPr>
              <p:cNvPr id="76" name="Rectangle 5"/>
              <p:cNvSpPr/>
              <p:nvPr/>
            </p:nvSpPr>
            <p:spPr>
              <a:xfrm>
                <a:off x="2783728" y="4016925"/>
                <a:ext cx="3577695" cy="143376"/>
              </a:xfrm>
              <a:prstGeom prst="rect">
                <a:avLst/>
              </a:prstGeom>
              <a:gradFill>
                <a:gsLst>
                  <a:gs pos="0">
                    <a:schemeClr val="bg1"/>
                  </a:gs>
                  <a:gs pos="54100">
                    <a:srgbClr val="80FFA7"/>
                  </a:gs>
                </a:gsLst>
                <a:lin ang="10800000" scaled="0"/>
              </a:gradFill>
              <a:ln>
                <a:noFill/>
                <a:prstDash val="solid"/>
              </a:ln>
            </p:spPr>
            <p:txBody>
              <a:bodyPr lIns="215999" tIns="25200" rIns="54004" bIns="25200" anchor="ctr"/>
              <a:lstStyle/>
              <a:p>
                <a:pPr fontAlgn="base">
                  <a:spcBef>
                    <a:spcPct val="10000"/>
                  </a:spcBef>
                  <a:spcAft>
                    <a:spcPct val="0"/>
                  </a:spcAft>
                </a:pPr>
                <a:r>
                  <a:rPr lang="en-US" altLang="ko-KR" sz="800" dirty="0" err="1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Vmware</a:t>
                </a:r>
                <a:r>
                  <a:rPr lang="en-US" altLang="ko-KR" sz="8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Professional Partner </a:t>
                </a:r>
                <a:r>
                  <a:rPr lang="ko-KR" altLang="ko-KR" sz="8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등록</a:t>
                </a:r>
                <a:endParaRPr lang="ko-KR" altLang="en-US" sz="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75" name="Rectangle 5"/>
              <p:cNvSpPr/>
              <p:nvPr/>
            </p:nvSpPr>
            <p:spPr>
              <a:xfrm>
                <a:off x="1905746" y="4016925"/>
                <a:ext cx="822700" cy="14337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  <a:prstDash val="solid"/>
              </a:ln>
            </p:spPr>
            <p:txBody>
              <a:bodyPr lIns="215999" tIns="25200" rIns="54004" bIns="25200" anchor="ctr"/>
              <a:lstStyle/>
              <a:p>
                <a:pPr fontAlgn="base">
                  <a:spcBef>
                    <a:spcPct val="10000"/>
                  </a:spcBef>
                  <a:spcAft>
                    <a:spcPct val="0"/>
                  </a:spcAft>
                </a:pPr>
                <a:r>
                  <a:rPr lang="en-US" altLang="ko-KR" sz="9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2017.12</a:t>
                </a:r>
              </a:p>
            </p:txBody>
          </p:sp>
        </p:grpSp>
        <p:sp>
          <p:nvSpPr>
            <p:cNvPr id="77" name="타원 76"/>
            <p:cNvSpPr/>
            <p:nvPr/>
          </p:nvSpPr>
          <p:spPr>
            <a:xfrm flipH="1">
              <a:off x="1782444" y="3880884"/>
              <a:ext cx="68020" cy="65528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00B2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9" name="그룹 8"/>
            <p:cNvGrpSpPr/>
            <p:nvPr/>
          </p:nvGrpSpPr>
          <p:grpSpPr>
            <a:xfrm>
              <a:off x="1905746" y="4047461"/>
              <a:ext cx="4455677" cy="143376"/>
              <a:chOff x="1905746" y="4211014"/>
              <a:chExt cx="4455677" cy="143376"/>
            </a:xfrm>
          </p:grpSpPr>
          <p:sp>
            <p:nvSpPr>
              <p:cNvPr id="78" name="Rectangle 5"/>
              <p:cNvSpPr/>
              <p:nvPr/>
            </p:nvSpPr>
            <p:spPr>
              <a:xfrm>
                <a:off x="2783728" y="4211014"/>
                <a:ext cx="3577695" cy="143376"/>
              </a:xfrm>
              <a:prstGeom prst="rect">
                <a:avLst/>
              </a:prstGeom>
              <a:gradFill>
                <a:gsLst>
                  <a:gs pos="0">
                    <a:schemeClr val="bg1"/>
                  </a:gs>
                  <a:gs pos="54100">
                    <a:srgbClr val="80FFA7"/>
                  </a:gs>
                </a:gsLst>
                <a:lin ang="10800000" scaled="0"/>
              </a:gradFill>
              <a:ln>
                <a:noFill/>
                <a:prstDash val="solid"/>
              </a:ln>
            </p:spPr>
            <p:txBody>
              <a:bodyPr lIns="215999" tIns="25200" rIns="54004" bIns="25200" anchor="ctr"/>
              <a:lstStyle/>
              <a:p>
                <a:pPr fontAlgn="base">
                  <a:spcBef>
                    <a:spcPct val="10000"/>
                  </a:spcBef>
                  <a:spcAft>
                    <a:spcPct val="0"/>
                  </a:spcAft>
                </a:pPr>
                <a:r>
                  <a:rPr lang="en-US" altLang="ko-KR" sz="800" dirty="0" err="1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veeam</a:t>
                </a:r>
                <a:r>
                  <a:rPr lang="en-US" altLang="ko-KR" sz="8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silver </a:t>
                </a:r>
                <a:r>
                  <a:rPr lang="en-US" altLang="ko-KR" sz="800" dirty="0" err="1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propartner</a:t>
                </a:r>
                <a:r>
                  <a:rPr lang="en-US" altLang="ko-KR" sz="8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</a:t>
                </a:r>
                <a:r>
                  <a:rPr lang="ko-KR" altLang="ko-KR" sz="8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등록 </a:t>
                </a:r>
                <a:endParaRPr lang="ko-KR" altLang="en-US" sz="8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79" name="Rectangle 5"/>
              <p:cNvSpPr/>
              <p:nvPr/>
            </p:nvSpPr>
            <p:spPr>
              <a:xfrm>
                <a:off x="1905746" y="4211014"/>
                <a:ext cx="822700" cy="14337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  <a:prstDash val="solid"/>
              </a:ln>
            </p:spPr>
            <p:txBody>
              <a:bodyPr lIns="215999" tIns="25200" rIns="54004" bIns="25200" anchor="ctr"/>
              <a:lstStyle/>
              <a:p>
                <a:pPr fontAlgn="base">
                  <a:spcBef>
                    <a:spcPct val="10000"/>
                  </a:spcBef>
                  <a:spcAft>
                    <a:spcPct val="0"/>
                  </a:spcAft>
                </a:pPr>
                <a:r>
                  <a:rPr lang="en-US" altLang="ko-KR" sz="9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2018.03</a:t>
                </a:r>
              </a:p>
            </p:txBody>
          </p:sp>
        </p:grpSp>
        <p:sp>
          <p:nvSpPr>
            <p:cNvPr id="80" name="타원 79"/>
            <p:cNvSpPr/>
            <p:nvPr/>
          </p:nvSpPr>
          <p:spPr>
            <a:xfrm flipH="1">
              <a:off x="1782444" y="4085807"/>
              <a:ext cx="68020" cy="65528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00B2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2830338"/>
      </p:ext>
    </p:extLst>
  </p:cSld>
  <p:clrMapOvr>
    <a:masterClrMapping/>
  </p:clrMapOvr>
  <p:transition spd="slow">
    <p:wipe dir="r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 err="1"/>
              <a:t>제안사</a:t>
            </a:r>
            <a:r>
              <a:rPr lang="ko-KR" altLang="en-US" dirty="0"/>
              <a:t> 일반 현황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>
          <a:xfrm>
            <a:off x="1736621" y="132736"/>
            <a:ext cx="4824412" cy="161583"/>
          </a:xfrm>
        </p:spPr>
        <p:txBody>
          <a:bodyPr/>
          <a:lstStyle/>
          <a:p>
            <a:r>
              <a:rPr lang="en-US" altLang="ko-KR" dirty="0"/>
              <a:t>Ⅱ </a:t>
            </a:r>
            <a:r>
              <a:rPr lang="ko-KR" altLang="en-US" dirty="0"/>
              <a:t>일반 현황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313269" y="920215"/>
            <a:ext cx="6273228" cy="251999"/>
            <a:chOff x="313269" y="1590794"/>
            <a:chExt cx="6273228" cy="251999"/>
          </a:xfrm>
        </p:grpSpPr>
        <p:sp>
          <p:nvSpPr>
            <p:cNvPr id="40" name="모서리가 둥근 직사각형 96">
              <a:extLst>
                <a:ext uri="{FF2B5EF4-FFF2-40B4-BE49-F238E27FC236}">
                  <a16:creationId xmlns:a16="http://schemas.microsoft.com/office/drawing/2014/main" id="{BF544A95-378B-4E1F-8929-D5A53A6882DB}"/>
                </a:ext>
              </a:extLst>
            </p:cNvPr>
            <p:cNvSpPr/>
            <p:nvPr/>
          </p:nvSpPr>
          <p:spPr>
            <a:xfrm>
              <a:off x="313269" y="1590794"/>
              <a:ext cx="6273228" cy="251999"/>
            </a:xfrm>
            <a:prstGeom prst="roundRect">
              <a:avLst>
                <a:gd name="adj" fmla="val 18549"/>
              </a:avLst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</a:schemeClr>
                </a:gs>
                <a:gs pos="50000">
                  <a:schemeClr val="accent1">
                    <a:lumMod val="20000"/>
                    <a:lumOff val="80000"/>
                  </a:schemeClr>
                </a:gs>
                <a:gs pos="100000">
                  <a:schemeClr val="bg1"/>
                </a:gs>
              </a:gsLst>
              <a:lin ang="0" scaled="1"/>
              <a:tileRect/>
            </a:gradFill>
            <a:ln>
              <a:noFill/>
            </a:ln>
            <a:effectLst>
              <a:outerShdw dist="38100" dir="10800000" algn="r" rotWithShape="0">
                <a:srgbClr val="00B235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050" dirty="0">
                  <a:solidFill>
                    <a:prstClr val="whit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        </a:t>
              </a:r>
              <a:endParaRPr lang="ko-KR" altLang="en-US" sz="1050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1" name="Rectangle 4">
              <a:extLst>
                <a:ext uri="{FF2B5EF4-FFF2-40B4-BE49-F238E27FC236}">
                  <a16:creationId xmlns:a16="http://schemas.microsoft.com/office/drawing/2014/main" id="{DB54C79A-0A17-4D6C-9CD4-526DA1D596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1322" y="1632080"/>
              <a:ext cx="1715213" cy="15388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 lIns="0" tIns="0" rIns="0" bIns="0" anchor="ctr">
              <a:spAutoFit/>
            </a:bodyPr>
            <a:lstStyle/>
            <a:p>
              <a:r>
                <a:rPr lang="en-US" altLang="ko-KR" sz="10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1.2 </a:t>
              </a:r>
              <a:r>
                <a:rPr lang="ko-KR" altLang="en-US" sz="10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재무구조 및 </a:t>
              </a:r>
              <a:r>
                <a:rPr lang="en-US" altLang="ko-KR" sz="10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3</a:t>
              </a:r>
              <a:r>
                <a:rPr lang="ko-KR" altLang="en-US" sz="10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년간 매출액</a:t>
              </a:r>
            </a:p>
          </p:txBody>
        </p:sp>
      </p:grpSp>
      <p:graphicFrame>
        <p:nvGraphicFramePr>
          <p:cNvPr id="28" name="표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9698169"/>
              </p:ext>
            </p:extLst>
          </p:nvPr>
        </p:nvGraphicFramePr>
        <p:xfrm>
          <a:off x="288923" y="1394533"/>
          <a:ext cx="6272108" cy="2382881"/>
        </p:xfrm>
        <a:graphic>
          <a:graphicData uri="http://schemas.openxmlformats.org/drawingml/2006/table">
            <a:tbl>
              <a:tblPr/>
              <a:tblGrid>
                <a:gridCol w="18341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58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30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730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730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730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6253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kern="1200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구 분</a:t>
                      </a:r>
                    </a:p>
                  </a:txBody>
                  <a:tcPr marL="76202" marR="76202" marT="38095" marB="38095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33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2016</a:t>
                      </a:r>
                      <a:r>
                        <a:rPr lang="ko-KR" altLang="en-US" sz="900" b="1" kern="1200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년</a:t>
                      </a:r>
                    </a:p>
                  </a:txBody>
                  <a:tcPr marL="76202" marR="76202" marT="38095" marB="38095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33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2017</a:t>
                      </a:r>
                      <a:r>
                        <a:rPr lang="ko-KR" altLang="en-US" sz="900" b="1" kern="1200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년</a:t>
                      </a:r>
                    </a:p>
                  </a:txBody>
                  <a:tcPr marL="76202" marR="76202" marT="38095" marB="38095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33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2018</a:t>
                      </a:r>
                      <a:r>
                        <a:rPr lang="ko-KR" altLang="en-US" sz="900" b="1" kern="1200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년</a:t>
                      </a:r>
                    </a:p>
                  </a:txBody>
                  <a:tcPr marL="76202" marR="76202" marT="38095" marB="38095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33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kern="1200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합계</a:t>
                      </a:r>
                    </a:p>
                  </a:txBody>
                  <a:tcPr marL="76202" marR="76202" marT="38095" marB="38095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33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kern="1200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평균</a:t>
                      </a:r>
                    </a:p>
                  </a:txBody>
                  <a:tcPr marL="76202" marR="76202" marT="38095" marB="38095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3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1735">
                <a:tc>
                  <a:txBody>
                    <a:bodyPr/>
                    <a:lstStyle/>
                    <a:p>
                      <a:pPr marL="342900" marR="0" indent="-342900" algn="di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AutoNum type="arabicPeriod"/>
                      </a:pPr>
                      <a:r>
                        <a:rPr lang="ko-KR" altLang="en-US" sz="8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자 산</a:t>
                      </a:r>
                      <a:endParaRPr lang="en-US" altLang="ko-KR" sz="800" b="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2" marR="76202" marT="0" marB="0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0">
                        <a:spcAft>
                          <a:spcPts val="0"/>
                        </a:spcAft>
                      </a:pPr>
                      <a:endParaRPr lang="ko-KR" sz="8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굴림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0">
                        <a:spcAft>
                          <a:spcPts val="0"/>
                        </a:spcAft>
                      </a:pPr>
                      <a:endParaRPr lang="ko-KR" sz="8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굴림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0">
                        <a:spcAft>
                          <a:spcPts val="0"/>
                        </a:spcAft>
                      </a:pPr>
                      <a:endParaRPr lang="ko-KR" sz="8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굴림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4188">
                <a:tc>
                  <a:txBody>
                    <a:bodyPr/>
                    <a:lstStyle/>
                    <a:p>
                      <a:pPr marL="0" marR="0" indent="0" algn="di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 </a:t>
                      </a:r>
                      <a:r>
                        <a:rPr lang="ko-KR" altLang="en-US" sz="8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 기 자 본</a:t>
                      </a:r>
                    </a:p>
                  </a:txBody>
                  <a:tcPr marL="76202" marR="76202" marT="0" marB="0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0">
                        <a:spcAft>
                          <a:spcPts val="0"/>
                        </a:spcAft>
                      </a:pPr>
                      <a:endParaRPr lang="ko-KR" sz="8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굴림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0">
                        <a:spcAft>
                          <a:spcPts val="0"/>
                        </a:spcAft>
                      </a:pPr>
                      <a:endParaRPr lang="ko-KR" sz="8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굴림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0">
                        <a:spcAft>
                          <a:spcPts val="0"/>
                        </a:spcAft>
                      </a:pPr>
                      <a:endParaRPr lang="ko-KR" sz="8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굴림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4188">
                <a:tc>
                  <a:txBody>
                    <a:bodyPr/>
                    <a:lstStyle/>
                    <a:p>
                      <a:pPr marL="0" marR="0" indent="0" algn="di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 </a:t>
                      </a:r>
                      <a:r>
                        <a:rPr lang="ko-KR" altLang="en-US" sz="8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 동 부 채</a:t>
                      </a:r>
                    </a:p>
                  </a:txBody>
                  <a:tcPr marL="76202" marR="76202" marT="0" marB="0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0">
                        <a:spcAft>
                          <a:spcPts val="0"/>
                        </a:spcAft>
                      </a:pPr>
                      <a:endParaRPr lang="ko-KR" sz="8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굴림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0">
                        <a:spcAft>
                          <a:spcPts val="0"/>
                        </a:spcAft>
                      </a:pPr>
                      <a:endParaRPr lang="ko-KR" sz="8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굴림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0">
                        <a:spcAft>
                          <a:spcPts val="0"/>
                        </a:spcAft>
                      </a:pPr>
                      <a:endParaRPr lang="ko-KR" sz="8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굴림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4188">
                <a:tc>
                  <a:txBody>
                    <a:bodyPr/>
                    <a:lstStyle/>
                    <a:p>
                      <a:pPr marL="0" marR="0" indent="0" algn="di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 </a:t>
                      </a:r>
                      <a:r>
                        <a:rPr lang="ko-KR" altLang="en-US" sz="8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 정 부 채</a:t>
                      </a:r>
                    </a:p>
                  </a:txBody>
                  <a:tcPr marL="76202" marR="76202" marT="0" marB="0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0">
                        <a:spcAft>
                          <a:spcPts val="0"/>
                        </a:spcAft>
                      </a:pPr>
                      <a:endParaRPr lang="ko-KR" sz="8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굴림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0">
                        <a:spcAft>
                          <a:spcPts val="0"/>
                        </a:spcAft>
                      </a:pPr>
                      <a:endParaRPr lang="ko-KR" sz="8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굴림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0">
                        <a:spcAft>
                          <a:spcPts val="0"/>
                        </a:spcAft>
                      </a:pPr>
                      <a:endParaRPr lang="ko-KR" sz="8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굴림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4188">
                <a:tc>
                  <a:txBody>
                    <a:bodyPr/>
                    <a:lstStyle/>
                    <a:p>
                      <a:pPr marL="0" marR="0" indent="0" algn="di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 </a:t>
                      </a:r>
                      <a:r>
                        <a:rPr lang="ko-KR" altLang="en-US" sz="8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 동 자 산</a:t>
                      </a:r>
                    </a:p>
                  </a:txBody>
                  <a:tcPr marL="76202" marR="76202" marT="0" marB="0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0">
                        <a:spcAft>
                          <a:spcPts val="0"/>
                        </a:spcAft>
                      </a:pPr>
                      <a:endParaRPr lang="ko-KR" sz="8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굴림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0">
                        <a:spcAft>
                          <a:spcPts val="0"/>
                        </a:spcAft>
                      </a:pPr>
                      <a:endParaRPr lang="ko-KR" sz="8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굴림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0">
                        <a:spcAft>
                          <a:spcPts val="0"/>
                        </a:spcAft>
                      </a:pPr>
                      <a:endParaRPr lang="ko-KR" sz="8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굴림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4188">
                <a:tc>
                  <a:txBody>
                    <a:bodyPr/>
                    <a:lstStyle/>
                    <a:p>
                      <a:pPr marL="0" marR="0" indent="0" algn="di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 </a:t>
                      </a:r>
                      <a:r>
                        <a:rPr lang="ko-KR" altLang="en-US" sz="8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당 기 순 이 </a:t>
                      </a:r>
                      <a:r>
                        <a:rPr lang="ko-KR" altLang="en-US" sz="800" b="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익</a:t>
                      </a:r>
                      <a:endParaRPr lang="ko-KR" altLang="en-US" sz="800" b="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2" marR="76202" marT="0" marB="0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0">
                        <a:spcAft>
                          <a:spcPts val="0"/>
                        </a:spcAft>
                      </a:pPr>
                      <a:endParaRPr lang="ko-KR" sz="8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굴림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0">
                        <a:spcAft>
                          <a:spcPts val="0"/>
                        </a:spcAft>
                      </a:pPr>
                      <a:endParaRPr lang="ko-KR" sz="8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굴림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0">
                        <a:spcAft>
                          <a:spcPts val="0"/>
                        </a:spcAft>
                      </a:pPr>
                      <a:endParaRPr lang="ko-KR" sz="8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굴림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4188">
                <a:tc>
                  <a:txBody>
                    <a:bodyPr/>
                    <a:lstStyle/>
                    <a:p>
                      <a:pPr marL="0" marR="0" indent="0" algn="di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 </a:t>
                      </a:r>
                      <a:r>
                        <a:rPr lang="ko-KR" altLang="en-US" sz="8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매 출 원 가</a:t>
                      </a:r>
                    </a:p>
                  </a:txBody>
                  <a:tcPr marL="76202" marR="76202" marT="0" marB="0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0">
                        <a:spcAft>
                          <a:spcPts val="0"/>
                        </a:spcAft>
                      </a:pPr>
                      <a:endParaRPr lang="ko-KR" sz="8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굴림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0">
                        <a:spcAft>
                          <a:spcPts val="0"/>
                        </a:spcAft>
                      </a:pPr>
                      <a:endParaRPr lang="ko-KR" sz="8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굴림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0">
                        <a:spcAft>
                          <a:spcPts val="0"/>
                        </a:spcAft>
                      </a:pPr>
                      <a:endParaRPr lang="ko-KR" sz="8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굴림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4188">
                <a:tc>
                  <a:txBody>
                    <a:bodyPr/>
                    <a:lstStyle/>
                    <a:p>
                      <a:pPr marL="0" marR="0" lvl="0" indent="0" algn="di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 </a:t>
                      </a:r>
                      <a:r>
                        <a:rPr lang="ko-KR" altLang="en-US" sz="8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매 출 액</a:t>
                      </a:r>
                    </a:p>
                  </a:txBody>
                  <a:tcPr marL="76202" marR="76202" marT="0" marB="0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0">
                        <a:spcAft>
                          <a:spcPts val="0"/>
                        </a:spcAft>
                      </a:pPr>
                      <a:endParaRPr lang="ko-KR" sz="8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굴림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0">
                        <a:spcAft>
                          <a:spcPts val="0"/>
                        </a:spcAft>
                      </a:pPr>
                      <a:endParaRPr lang="ko-KR" sz="8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굴림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0">
                        <a:spcAft>
                          <a:spcPts val="0"/>
                        </a:spcAft>
                      </a:pPr>
                      <a:endParaRPr lang="ko-KR" sz="8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굴림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25187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 </a:t>
                      </a:r>
                      <a:r>
                        <a:rPr lang="ko-KR" altLang="en-US" sz="800" b="0" kern="0" spc="-1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자기자본 이익률</a:t>
                      </a:r>
                      <a:r>
                        <a:rPr lang="ko-KR" altLang="en-US" sz="8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br>
                        <a:rPr lang="en-US" altLang="ko-KR" sz="8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ko-KR" sz="800" kern="1200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당기순이익</a:t>
                      </a: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ko-KR" sz="80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자기자본</a:t>
                      </a: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) </a:t>
                      </a:r>
                      <a:endParaRPr lang="ko-KR" altLang="en-US" sz="800" b="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2" marR="76202" marT="0" marB="0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0">
                        <a:spcAft>
                          <a:spcPts val="0"/>
                        </a:spcAft>
                      </a:pPr>
                      <a:endParaRPr lang="ko-KR" sz="8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굴림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0">
                        <a:spcAft>
                          <a:spcPts val="0"/>
                        </a:spcAft>
                      </a:pPr>
                      <a:endParaRPr lang="ko-KR" sz="8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굴림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0">
                        <a:spcAft>
                          <a:spcPts val="0"/>
                        </a:spcAft>
                      </a:pPr>
                      <a:endParaRPr lang="ko-KR" sz="8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굴림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24258">
                <a:tc>
                  <a:txBody>
                    <a:bodyPr/>
                    <a:lstStyle/>
                    <a:p>
                      <a:r>
                        <a:rPr lang="en-US" altLang="ko-KR" sz="8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 </a:t>
                      </a:r>
                      <a:r>
                        <a:rPr lang="ko-KR" altLang="en-US" sz="8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 채 율</a:t>
                      </a:r>
                      <a:br>
                        <a:rPr lang="en-US" altLang="ko-KR" sz="8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ko-KR" sz="80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유동부채</a:t>
                      </a: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+</a:t>
                      </a:r>
                      <a:r>
                        <a:rPr lang="ko-KR" altLang="ko-KR" sz="800" kern="1200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고정부채</a:t>
                      </a: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)</a:t>
                      </a:r>
                      <a:endParaRPr lang="ko-KR" altLang="ko-KR" sz="800" kern="12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  <a:p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     / (</a:t>
                      </a:r>
                      <a:r>
                        <a:rPr lang="en-US" altLang="ko-KR" sz="800" kern="1200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자기자본</a:t>
                      </a: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) </a:t>
                      </a:r>
                      <a:endParaRPr kumimoji="1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2" marR="76202" marT="0" marB="0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0">
                        <a:spcAft>
                          <a:spcPts val="0"/>
                        </a:spcAft>
                      </a:pPr>
                      <a:endParaRPr lang="ko-KR" sz="8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굴림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0">
                        <a:spcAft>
                          <a:spcPts val="0"/>
                        </a:spcAft>
                      </a:pPr>
                      <a:endParaRPr lang="ko-KR" sz="8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굴림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0">
                        <a:spcAft>
                          <a:spcPts val="0"/>
                        </a:spcAft>
                      </a:pPr>
                      <a:endParaRPr lang="ko-KR" sz="8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굴림"/>
                      </a:endParaRPr>
                    </a:p>
                  </a:txBody>
                  <a:tcPr marL="62865" marR="62865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9" name="Group 14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3888277"/>
              </p:ext>
            </p:extLst>
          </p:nvPr>
        </p:nvGraphicFramePr>
        <p:xfrm>
          <a:off x="288923" y="3897482"/>
          <a:ext cx="6279484" cy="868768"/>
        </p:xfrm>
        <a:graphic>
          <a:graphicData uri="http://schemas.openxmlformats.org/drawingml/2006/table">
            <a:tbl>
              <a:tblPr/>
              <a:tblGrid>
                <a:gridCol w="1060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0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649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2891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6495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pitchFamily="34" charset="0"/>
                        </a:rPr>
                        <a:t>구    분</a:t>
                      </a:r>
                    </a:p>
                  </a:txBody>
                  <a:tcPr marT="45731" marB="45731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2016</a:t>
                      </a: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년</a:t>
                      </a:r>
                    </a:p>
                  </a:txBody>
                  <a:tcPr marL="76202" marR="76202" marT="38095" marB="38095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2017</a:t>
                      </a: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년</a:t>
                      </a:r>
                    </a:p>
                  </a:txBody>
                  <a:tcPr marL="76202" marR="76202" marT="38095" marB="38095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2018</a:t>
                      </a: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년</a:t>
                      </a:r>
                    </a:p>
                  </a:txBody>
                  <a:tcPr marL="76202" marR="76202" marT="38095" marB="38095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pitchFamily="34" charset="0"/>
                        </a:rPr>
                        <a:t>매출액</a:t>
                      </a:r>
                    </a:p>
                  </a:txBody>
                  <a:tcPr marT="45731" marB="45731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pitchFamily="34" charset="0"/>
                        </a:rPr>
                        <a:t>H/W, S/W</a:t>
                      </a:r>
                    </a:p>
                  </a:txBody>
                  <a:tcPr marT="45731" marB="45731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0">
                        <a:spcAft>
                          <a:spcPts val="0"/>
                        </a:spcAft>
                      </a:pPr>
                      <a:endParaRPr lang="ko-KR" altLang="ko-KR" sz="8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굴림"/>
                      </a:endParaRPr>
                    </a:p>
                  </a:txBody>
                  <a:tcPr marT="45731" marB="45731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0">
                        <a:spcAft>
                          <a:spcPts val="0"/>
                        </a:spcAft>
                      </a:pPr>
                      <a:endParaRPr lang="ko-KR" altLang="ko-KR" sz="8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굴림"/>
                      </a:endParaRPr>
                    </a:p>
                  </a:txBody>
                  <a:tcPr marT="45731" marB="45731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0">
                        <a:spcAft>
                          <a:spcPts val="0"/>
                        </a:spcAft>
                      </a:pPr>
                      <a:endParaRPr lang="ko-KR" altLang="ko-KR" sz="8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굴림"/>
                      </a:endParaRPr>
                    </a:p>
                  </a:txBody>
                  <a:tcPr marT="45731" marB="45731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pitchFamily="34" charset="0"/>
                        </a:rPr>
                        <a:t>IT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pitchFamily="34" charset="0"/>
                        </a:rPr>
                        <a:t>서비스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itchFamily="34" charset="0"/>
                      </a:endParaRPr>
                    </a:p>
                  </a:txBody>
                  <a:tcPr marT="45731" marB="45731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itchFamily="34" charset="0"/>
                      </a:endParaRPr>
                    </a:p>
                  </a:txBody>
                  <a:tcPr marT="45731" marB="45731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itchFamily="34" charset="0"/>
                      </a:endParaRPr>
                    </a:p>
                  </a:txBody>
                  <a:tcPr marT="45731" marB="45731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itchFamily="34" charset="0"/>
                      </a:endParaRPr>
                    </a:p>
                  </a:txBody>
                  <a:tcPr marT="45731" marB="45731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itchFamily="34" charset="0"/>
                      </a:endParaRPr>
                    </a:p>
                  </a:txBody>
                  <a:tcPr marT="45731" marB="45731" anchor="ctr" horzOverflow="overflow">
                    <a:lnL w="952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pitchFamily="34" charset="0"/>
                        </a:rPr>
                        <a:t>합  계</a:t>
                      </a:r>
                    </a:p>
                  </a:txBody>
                  <a:tcPr marT="45731" marB="45731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0">
                        <a:spcAft>
                          <a:spcPts val="0"/>
                        </a:spcAft>
                      </a:pPr>
                      <a:endParaRPr lang="ko-KR" altLang="ko-KR" sz="8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굴림"/>
                      </a:endParaRPr>
                    </a:p>
                  </a:txBody>
                  <a:tcPr marT="45731" marB="45731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0">
                        <a:spcAft>
                          <a:spcPts val="0"/>
                        </a:spcAft>
                      </a:pPr>
                      <a:endParaRPr lang="ko-KR" altLang="ko-KR" sz="8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굴림"/>
                      </a:endParaRPr>
                    </a:p>
                  </a:txBody>
                  <a:tcPr marT="45731" marB="45731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ko-KR" sz="8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굴림"/>
                      </a:endParaRPr>
                    </a:p>
                  </a:txBody>
                  <a:tcPr marT="45731" marB="45731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3" name="직사각형 12"/>
          <p:cNvSpPr/>
          <p:nvPr/>
        </p:nvSpPr>
        <p:spPr>
          <a:xfrm>
            <a:off x="5842384" y="1179089"/>
            <a:ext cx="718647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fontAlgn="base" latinLnBrk="0"/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천원</a:t>
            </a:r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15368144"/>
      </p:ext>
    </p:extLst>
  </p:cSld>
  <p:clrMapOvr>
    <a:masterClrMapping/>
  </p:clrMapOvr>
  <p:transition spd="slow">
    <p:wipe dir="r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 err="1"/>
              <a:t>제안사</a:t>
            </a:r>
            <a:r>
              <a:rPr lang="ko-KR" altLang="en-US" dirty="0"/>
              <a:t> 일반 현황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>
          <a:xfrm>
            <a:off x="1736621" y="132736"/>
            <a:ext cx="4824412" cy="161583"/>
          </a:xfrm>
        </p:spPr>
        <p:txBody>
          <a:bodyPr/>
          <a:lstStyle/>
          <a:p>
            <a:r>
              <a:rPr lang="en-US" altLang="ko-KR" dirty="0"/>
              <a:t>Ⅱ </a:t>
            </a:r>
            <a:r>
              <a:rPr lang="ko-KR" altLang="en-US" dirty="0"/>
              <a:t>일반 현황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313269" y="920215"/>
            <a:ext cx="6273228" cy="251999"/>
            <a:chOff x="313269" y="1590794"/>
            <a:chExt cx="6273228" cy="251999"/>
          </a:xfrm>
        </p:grpSpPr>
        <p:sp>
          <p:nvSpPr>
            <p:cNvPr id="40" name="모서리가 둥근 직사각형 96">
              <a:extLst>
                <a:ext uri="{FF2B5EF4-FFF2-40B4-BE49-F238E27FC236}">
                  <a16:creationId xmlns:a16="http://schemas.microsoft.com/office/drawing/2014/main" id="{BF544A95-378B-4E1F-8929-D5A53A6882DB}"/>
                </a:ext>
              </a:extLst>
            </p:cNvPr>
            <p:cNvSpPr/>
            <p:nvPr/>
          </p:nvSpPr>
          <p:spPr>
            <a:xfrm>
              <a:off x="313269" y="1590794"/>
              <a:ext cx="6273228" cy="251999"/>
            </a:xfrm>
            <a:prstGeom prst="roundRect">
              <a:avLst>
                <a:gd name="adj" fmla="val 18549"/>
              </a:avLst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</a:schemeClr>
                </a:gs>
                <a:gs pos="50000">
                  <a:schemeClr val="accent1">
                    <a:lumMod val="20000"/>
                    <a:lumOff val="80000"/>
                  </a:schemeClr>
                </a:gs>
                <a:gs pos="100000">
                  <a:schemeClr val="bg1"/>
                </a:gs>
              </a:gsLst>
              <a:lin ang="0" scaled="1"/>
              <a:tileRect/>
            </a:gradFill>
            <a:ln>
              <a:noFill/>
            </a:ln>
            <a:effectLst>
              <a:outerShdw dist="38100" dir="10800000" algn="r" rotWithShape="0">
                <a:srgbClr val="00B235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050" dirty="0">
                  <a:solidFill>
                    <a:prstClr val="whit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        </a:t>
              </a:r>
              <a:endParaRPr lang="ko-KR" altLang="en-US" sz="1050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1" name="Rectangle 4">
              <a:extLst>
                <a:ext uri="{FF2B5EF4-FFF2-40B4-BE49-F238E27FC236}">
                  <a16:creationId xmlns:a16="http://schemas.microsoft.com/office/drawing/2014/main" id="{DB54C79A-0A17-4D6C-9CD4-526DA1D596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1322" y="1632080"/>
              <a:ext cx="1431482" cy="15388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 lIns="0" tIns="0" rIns="0" bIns="0" anchor="ctr">
              <a:spAutoFit/>
            </a:bodyPr>
            <a:lstStyle/>
            <a:p>
              <a:r>
                <a:rPr lang="en-US" altLang="ko-KR" sz="10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1.3 </a:t>
              </a:r>
              <a:r>
                <a:rPr lang="ko-KR" altLang="en-US" sz="10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신용등급평가 확인서</a:t>
              </a:r>
              <a:endParaRPr lang="en-US" altLang="ko-KR" sz="10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88059402"/>
      </p:ext>
    </p:extLst>
  </p:cSld>
  <p:clrMapOvr>
    <a:masterClrMapping/>
  </p:clrMapOvr>
  <p:transition spd="slow">
    <p:wipe dir="r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 err="1"/>
              <a:t>제안사</a:t>
            </a:r>
            <a:r>
              <a:rPr lang="ko-KR" altLang="en-US" dirty="0"/>
              <a:t> 일반 현황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>
          <a:xfrm>
            <a:off x="1736621" y="132736"/>
            <a:ext cx="4824412" cy="161583"/>
          </a:xfrm>
        </p:spPr>
        <p:txBody>
          <a:bodyPr/>
          <a:lstStyle/>
          <a:p>
            <a:r>
              <a:rPr lang="en-US" altLang="ko-KR" dirty="0"/>
              <a:t>Ⅱ </a:t>
            </a:r>
            <a:r>
              <a:rPr lang="ko-KR" altLang="en-US" dirty="0"/>
              <a:t>일반 현황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313269" y="920215"/>
            <a:ext cx="6273228" cy="251999"/>
            <a:chOff x="313269" y="1590794"/>
            <a:chExt cx="6273228" cy="251999"/>
          </a:xfrm>
        </p:grpSpPr>
        <p:sp>
          <p:nvSpPr>
            <p:cNvPr id="40" name="모서리가 둥근 직사각형 96">
              <a:extLst>
                <a:ext uri="{FF2B5EF4-FFF2-40B4-BE49-F238E27FC236}">
                  <a16:creationId xmlns:a16="http://schemas.microsoft.com/office/drawing/2014/main" id="{BF544A95-378B-4E1F-8929-D5A53A6882DB}"/>
                </a:ext>
              </a:extLst>
            </p:cNvPr>
            <p:cNvSpPr/>
            <p:nvPr/>
          </p:nvSpPr>
          <p:spPr>
            <a:xfrm>
              <a:off x="313269" y="1590794"/>
              <a:ext cx="6273228" cy="251999"/>
            </a:xfrm>
            <a:prstGeom prst="roundRect">
              <a:avLst>
                <a:gd name="adj" fmla="val 18549"/>
              </a:avLst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</a:schemeClr>
                </a:gs>
                <a:gs pos="50000">
                  <a:schemeClr val="accent1">
                    <a:lumMod val="20000"/>
                    <a:lumOff val="80000"/>
                  </a:schemeClr>
                </a:gs>
                <a:gs pos="100000">
                  <a:schemeClr val="bg1"/>
                </a:gs>
              </a:gsLst>
              <a:lin ang="0" scaled="1"/>
              <a:tileRect/>
            </a:gradFill>
            <a:ln>
              <a:noFill/>
            </a:ln>
            <a:effectLst>
              <a:outerShdw dist="38100" dir="10800000" algn="r" rotWithShape="0">
                <a:srgbClr val="00B235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050" dirty="0">
                  <a:solidFill>
                    <a:prstClr val="whit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        </a:t>
              </a:r>
              <a:endParaRPr lang="ko-KR" altLang="en-US" sz="1050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1" name="Rectangle 4">
              <a:extLst>
                <a:ext uri="{FF2B5EF4-FFF2-40B4-BE49-F238E27FC236}">
                  <a16:creationId xmlns:a16="http://schemas.microsoft.com/office/drawing/2014/main" id="{DB54C79A-0A17-4D6C-9CD4-526DA1D596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1322" y="1632080"/>
              <a:ext cx="753411" cy="15388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 lIns="0" tIns="0" rIns="0" bIns="0" anchor="ctr">
              <a:spAutoFit/>
            </a:bodyPr>
            <a:lstStyle/>
            <a:p>
              <a:r>
                <a:rPr lang="en-US" altLang="ko-KR" sz="10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1.4 </a:t>
              </a:r>
              <a:r>
                <a:rPr lang="ko-KR" altLang="en-US" sz="1000" b="1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재무재표</a:t>
              </a:r>
              <a:endParaRPr lang="en-US" altLang="ko-KR" sz="10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04713311"/>
      </p:ext>
    </p:extLst>
  </p:cSld>
  <p:clrMapOvr>
    <a:masterClrMapping/>
  </p:clrMapOvr>
  <p:transition spd="slow">
    <p:wipe dir="r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 err="1"/>
              <a:t>제안사</a:t>
            </a:r>
            <a:r>
              <a:rPr lang="ko-KR" altLang="en-US" dirty="0"/>
              <a:t> 일반 현황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>
          <a:xfrm>
            <a:off x="1736621" y="132736"/>
            <a:ext cx="4824412" cy="161583"/>
          </a:xfrm>
        </p:spPr>
        <p:txBody>
          <a:bodyPr/>
          <a:lstStyle/>
          <a:p>
            <a:r>
              <a:rPr lang="en-US" altLang="ko-KR" dirty="0"/>
              <a:t>Ⅱ </a:t>
            </a:r>
            <a:r>
              <a:rPr lang="ko-KR" altLang="en-US" dirty="0"/>
              <a:t>일반 현황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313269" y="920215"/>
            <a:ext cx="6273228" cy="251999"/>
            <a:chOff x="313269" y="1590794"/>
            <a:chExt cx="6273228" cy="251999"/>
          </a:xfrm>
        </p:grpSpPr>
        <p:sp>
          <p:nvSpPr>
            <p:cNvPr id="40" name="모서리가 둥근 직사각형 96">
              <a:extLst>
                <a:ext uri="{FF2B5EF4-FFF2-40B4-BE49-F238E27FC236}">
                  <a16:creationId xmlns:a16="http://schemas.microsoft.com/office/drawing/2014/main" id="{BF544A95-378B-4E1F-8929-D5A53A6882DB}"/>
                </a:ext>
              </a:extLst>
            </p:cNvPr>
            <p:cNvSpPr/>
            <p:nvPr/>
          </p:nvSpPr>
          <p:spPr>
            <a:xfrm>
              <a:off x="313269" y="1590794"/>
              <a:ext cx="6273228" cy="251999"/>
            </a:xfrm>
            <a:prstGeom prst="roundRect">
              <a:avLst>
                <a:gd name="adj" fmla="val 18549"/>
              </a:avLst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</a:schemeClr>
                </a:gs>
                <a:gs pos="50000">
                  <a:schemeClr val="accent1">
                    <a:lumMod val="20000"/>
                    <a:lumOff val="80000"/>
                  </a:schemeClr>
                </a:gs>
                <a:gs pos="100000">
                  <a:schemeClr val="bg1"/>
                </a:gs>
              </a:gsLst>
              <a:lin ang="0" scaled="1"/>
              <a:tileRect/>
            </a:gradFill>
            <a:ln>
              <a:noFill/>
            </a:ln>
            <a:effectLst>
              <a:outerShdw dist="38100" dir="10800000" algn="r" rotWithShape="0">
                <a:srgbClr val="00B235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050" dirty="0">
                  <a:solidFill>
                    <a:prstClr val="whit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        </a:t>
              </a:r>
              <a:endParaRPr lang="ko-KR" altLang="en-US" sz="1050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1" name="Rectangle 4">
              <a:extLst>
                <a:ext uri="{FF2B5EF4-FFF2-40B4-BE49-F238E27FC236}">
                  <a16:creationId xmlns:a16="http://schemas.microsoft.com/office/drawing/2014/main" id="{DB54C79A-0A17-4D6C-9CD4-526DA1D596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1322" y="1632080"/>
              <a:ext cx="753411" cy="15388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 lIns="0" tIns="0" rIns="0" bIns="0" anchor="ctr">
              <a:spAutoFit/>
            </a:bodyPr>
            <a:lstStyle/>
            <a:p>
              <a:r>
                <a:rPr lang="en-US" altLang="ko-KR" sz="10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1.4 </a:t>
              </a:r>
              <a:r>
                <a:rPr lang="ko-KR" altLang="en-US" sz="1000" b="1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재무재표</a:t>
              </a:r>
              <a:endParaRPr lang="en-US" altLang="ko-KR" sz="10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79776819"/>
      </p:ext>
    </p:extLst>
  </p:cSld>
  <p:clrMapOvr>
    <a:masterClrMapping/>
  </p:clrMapOvr>
  <p:transition spd="slow"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1A78341E-13FF-4F4F-983E-8D24DB5718ED}"/>
              </a:ext>
            </a:extLst>
          </p:cNvPr>
          <p:cNvSpPr/>
          <p:nvPr/>
        </p:nvSpPr>
        <p:spPr>
          <a:xfrm>
            <a:off x="3924306" y="2437454"/>
            <a:ext cx="2021978" cy="334733"/>
          </a:xfrm>
          <a:prstGeom prst="roundRect">
            <a:avLst>
              <a:gd name="adj" fmla="val 50000"/>
            </a:avLst>
          </a:prstGeom>
          <a:solidFill>
            <a:srgbClr val="00D04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atinLnBrk="1"/>
            <a:r>
              <a:rPr lang="ko-KR" alt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    일반 현황</a:t>
            </a: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B88919B3-C443-4E7E-972D-B5C80E74143D}"/>
              </a:ext>
            </a:extLst>
          </p:cNvPr>
          <p:cNvSpPr/>
          <p:nvPr/>
        </p:nvSpPr>
        <p:spPr>
          <a:xfrm>
            <a:off x="3978131" y="2483869"/>
            <a:ext cx="241902" cy="24190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/>
          <a:lstStyle/>
          <a:p>
            <a:pPr algn="ctr"/>
            <a:r>
              <a:rPr lang="en-US" altLang="ko-KR" sz="1400" b="1" dirty="0">
                <a:solidFill>
                  <a:srgbClr val="0B692A"/>
                </a:solidFill>
                <a:latin typeface="+mn-ea"/>
                <a:cs typeface="Arial" panose="020B0604020202020204" pitchFamily="34" charset="0"/>
              </a:rPr>
              <a:t>Ⅱ</a:t>
            </a:r>
            <a:endParaRPr lang="ko-KR" altLang="en-US" sz="1400" b="1" dirty="0">
              <a:solidFill>
                <a:srgbClr val="0B692A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1A78341E-13FF-4F4F-983E-8D24DB5718ED}"/>
              </a:ext>
            </a:extLst>
          </p:cNvPr>
          <p:cNvSpPr/>
          <p:nvPr/>
        </p:nvSpPr>
        <p:spPr>
          <a:xfrm>
            <a:off x="3924306" y="1978796"/>
            <a:ext cx="2021978" cy="334733"/>
          </a:xfrm>
          <a:prstGeom prst="roundRect">
            <a:avLst>
              <a:gd name="adj" fmla="val 50000"/>
            </a:avLst>
          </a:prstGeom>
          <a:solidFill>
            <a:srgbClr val="00D04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atinLnBrk="1"/>
            <a:r>
              <a:rPr lang="ko-KR" alt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    제안 개요</a:t>
            </a: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B88919B3-C443-4E7E-972D-B5C80E74143D}"/>
              </a:ext>
            </a:extLst>
          </p:cNvPr>
          <p:cNvSpPr/>
          <p:nvPr/>
        </p:nvSpPr>
        <p:spPr>
          <a:xfrm>
            <a:off x="3978131" y="2025211"/>
            <a:ext cx="241902" cy="24190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/>
          <a:lstStyle/>
          <a:p>
            <a:pPr algn="ctr">
              <a:defRPr/>
            </a:pPr>
            <a:r>
              <a:rPr lang="en-US" altLang="ko-KR" sz="1400" b="1" dirty="0">
                <a:solidFill>
                  <a:srgbClr val="0B692A"/>
                </a:solidFill>
                <a:latin typeface="+mn-ea"/>
                <a:cs typeface="Arial" panose="020B0604020202020204" pitchFamily="34" charset="0"/>
              </a:rPr>
              <a:t>Ⅰ</a:t>
            </a:r>
            <a:endParaRPr lang="ko-KR" altLang="en-US" sz="1400" b="1" i="0" dirty="0">
              <a:solidFill>
                <a:srgbClr val="0B692A"/>
              </a:solidFill>
              <a:latin typeface="맑은 고딕" panose="020B0503020000020004" pitchFamily="50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1A78341E-13FF-4F4F-983E-8D24DB5718ED}"/>
              </a:ext>
            </a:extLst>
          </p:cNvPr>
          <p:cNvSpPr/>
          <p:nvPr/>
        </p:nvSpPr>
        <p:spPr>
          <a:xfrm>
            <a:off x="3263114" y="1330085"/>
            <a:ext cx="1871934" cy="488141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47000">
                <a:srgbClr val="00B235"/>
              </a:gs>
            </a:gsLst>
            <a:lin ang="10800000" scaled="0"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latinLnBrk="1" hangingPunct="1">
              <a:defRPr/>
            </a:pPr>
            <a:r>
              <a:rPr lang="ko-KR" altLang="en-US" sz="2000" b="1" i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      </a:t>
            </a:r>
            <a:r>
              <a:rPr lang="ko-KR" altLang="en-US" sz="2000" b="1" i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rPr>
              <a:t>목차</a:t>
            </a: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88919B3-C443-4E7E-972D-B5C80E74143D}"/>
              </a:ext>
            </a:extLst>
          </p:cNvPr>
          <p:cNvSpPr/>
          <p:nvPr/>
        </p:nvSpPr>
        <p:spPr>
          <a:xfrm>
            <a:off x="3342044" y="1396717"/>
            <a:ext cx="360806" cy="36080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/>
          <a:lstStyle/>
          <a:p>
            <a:pPr algn="ctr" eaLnBrk="1" latinLnBrk="1" hangingPunct="1">
              <a:defRPr/>
            </a:pPr>
            <a:endParaRPr lang="ko-KR" altLang="en-US" sz="2000" b="1" i="0" dirty="0">
              <a:solidFill>
                <a:srgbClr val="C59E2D"/>
              </a:solidFill>
              <a:latin typeface="맑은 고딕" panose="020B0503020000020004" pitchFamily="50" charset="-127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B88919B3-C443-4E7E-972D-B5C80E74143D}"/>
              </a:ext>
            </a:extLst>
          </p:cNvPr>
          <p:cNvSpPr/>
          <p:nvPr/>
        </p:nvSpPr>
        <p:spPr>
          <a:xfrm>
            <a:off x="3422540" y="1477213"/>
            <a:ext cx="199816" cy="19981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/>
          <a:lstStyle/>
          <a:p>
            <a:pPr algn="ctr" eaLnBrk="1" latinLnBrk="1" hangingPunct="1">
              <a:defRPr/>
            </a:pPr>
            <a:endParaRPr lang="ko-KR" altLang="en-US" sz="2000" b="1" i="0" dirty="0">
              <a:solidFill>
                <a:srgbClr val="C59E2D"/>
              </a:solidFill>
              <a:latin typeface="맑은 고딕" panose="020B0503020000020004" pitchFamily="50" charset="-127"/>
            </a:endParaRP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1A78341E-13FF-4F4F-983E-8D24DB5718ED}"/>
              </a:ext>
            </a:extLst>
          </p:cNvPr>
          <p:cNvSpPr/>
          <p:nvPr/>
        </p:nvSpPr>
        <p:spPr>
          <a:xfrm>
            <a:off x="3924306" y="2896112"/>
            <a:ext cx="2021978" cy="334733"/>
          </a:xfrm>
          <a:prstGeom prst="roundRect">
            <a:avLst>
              <a:gd name="adj" fmla="val 50000"/>
            </a:avLst>
          </a:prstGeom>
          <a:solidFill>
            <a:srgbClr val="00D04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atinLnBrk="1"/>
            <a:r>
              <a:rPr lang="ko-KR" alt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    기술 부문</a:t>
            </a:r>
            <a:endParaRPr lang="en-US" altLang="ko-KR" sz="1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B88919B3-C443-4E7E-972D-B5C80E74143D}"/>
              </a:ext>
            </a:extLst>
          </p:cNvPr>
          <p:cNvSpPr/>
          <p:nvPr/>
        </p:nvSpPr>
        <p:spPr>
          <a:xfrm>
            <a:off x="3978131" y="2942527"/>
            <a:ext cx="241902" cy="24190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/>
          <a:lstStyle/>
          <a:p>
            <a:pPr algn="ctr"/>
            <a:r>
              <a:rPr lang="en-US" altLang="ko-KR" sz="1400" b="1" dirty="0">
                <a:solidFill>
                  <a:srgbClr val="0B692A"/>
                </a:solidFill>
                <a:latin typeface="+mn-ea"/>
                <a:cs typeface="Arial" panose="020B0604020202020204" pitchFamily="34" charset="0"/>
              </a:rPr>
              <a:t>Ⅲ</a:t>
            </a:r>
            <a:endParaRPr lang="ko-KR" altLang="en-US" sz="1400" b="1" dirty="0">
              <a:solidFill>
                <a:srgbClr val="0B692A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1A78341E-13FF-4F4F-983E-8D24DB5718ED}"/>
              </a:ext>
            </a:extLst>
          </p:cNvPr>
          <p:cNvSpPr/>
          <p:nvPr/>
        </p:nvSpPr>
        <p:spPr>
          <a:xfrm>
            <a:off x="3924306" y="3354770"/>
            <a:ext cx="2021978" cy="334733"/>
          </a:xfrm>
          <a:prstGeom prst="roundRect">
            <a:avLst>
              <a:gd name="adj" fmla="val 50000"/>
            </a:avLst>
          </a:prstGeom>
          <a:solidFill>
            <a:srgbClr val="00D04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atinLnBrk="1"/>
            <a:r>
              <a:rPr lang="ko-KR" alt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    지원 부문</a:t>
            </a: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B88919B3-C443-4E7E-972D-B5C80E74143D}"/>
              </a:ext>
            </a:extLst>
          </p:cNvPr>
          <p:cNvSpPr/>
          <p:nvPr/>
        </p:nvSpPr>
        <p:spPr>
          <a:xfrm>
            <a:off x="3978131" y="3401185"/>
            <a:ext cx="241902" cy="24190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/>
          <a:lstStyle/>
          <a:p>
            <a:pPr algn="ctr"/>
            <a:r>
              <a:rPr lang="en-US" altLang="ko-KR" sz="1400" b="1" dirty="0">
                <a:solidFill>
                  <a:srgbClr val="0B692A"/>
                </a:solidFill>
                <a:latin typeface="+mn-ea"/>
                <a:cs typeface="Arial" panose="020B0604020202020204" pitchFamily="34" charset="0"/>
              </a:rPr>
              <a:t>Ⅳ</a:t>
            </a:r>
            <a:endParaRPr lang="ko-KR" altLang="en-US" sz="1400" b="1" dirty="0">
              <a:solidFill>
                <a:srgbClr val="0B692A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47" name="Text Placeholder 1"/>
          <p:cNvSpPr txBox="1">
            <a:spLocks/>
          </p:cNvSpPr>
          <p:nvPr/>
        </p:nvSpPr>
        <p:spPr>
          <a:xfrm>
            <a:off x="192223" y="944841"/>
            <a:ext cx="2462690" cy="747897"/>
          </a:xfrm>
          <a:prstGeom prst="rect">
            <a:avLst/>
          </a:prstGeom>
        </p:spPr>
        <p:txBody>
          <a:bodyPr/>
          <a:lstStyle>
            <a:lvl1pPr marL="259648" indent="-259648" algn="l" defTabSz="686014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24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72844" indent="-213197" algn="l" defTabSz="686014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tabLst>
                <a:tab pos="472844" algn="l"/>
              </a:tabLst>
              <a:defRPr sz="21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686040" indent="-213197" algn="l" defTabSz="686014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112435" indent="-167938" algn="l" defTabSz="686014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tabLst>
                <a:tab pos="686040" algn="l"/>
              </a:tabLst>
              <a:defRPr sz="15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285135" indent="-172702" algn="l" defTabSz="686014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1500" kern="120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86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1886536" indent="-171504" algn="l" defTabSz="68601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540" indent="-171504" algn="l" defTabSz="68601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548" indent="-171504" algn="l" defTabSz="68601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554" indent="-171504" algn="l" defTabSz="68601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1">
              <a:buNone/>
              <a:defRPr/>
            </a:pPr>
            <a:r>
              <a:rPr lang="ko-KR" altLang="ko-KR" sz="16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미래에셋자산운용</a:t>
            </a:r>
            <a:endParaRPr lang="en-US" altLang="ko-KR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latinLnBrk="1">
              <a:buNone/>
              <a:defRPr/>
            </a:pPr>
            <a:r>
              <a:rPr lang="ko-KR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업무용 단말</a:t>
            </a:r>
            <a:endParaRPr lang="en-US" altLang="ko-KR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latinLnBrk="1">
              <a:buNone/>
              <a:defRPr/>
            </a:pPr>
            <a:r>
              <a:rPr lang="ko-KR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백업시스템 도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입 </a:t>
            </a:r>
            <a:r>
              <a:rPr lang="ko-KR" altLang="en-US" sz="1600" b="1" spc="-150" dirty="0">
                <a:ln w="11430">
                  <a:noFill/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사업</a:t>
            </a:r>
            <a:endParaRPr lang="en-US" altLang="ko-KR" sz="1600" b="1" spc="-150" dirty="0">
              <a:ln w="11430">
                <a:noFill/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latinLnBrk="1">
              <a:buNone/>
              <a:defRPr/>
            </a:pPr>
            <a:r>
              <a:rPr lang="ko-KR" altLang="en-US" sz="1600" b="1" spc="-150" dirty="0">
                <a:ln w="11430">
                  <a:noFill/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제안</a:t>
            </a:r>
          </a:p>
        </p:txBody>
      </p:sp>
      <p:sp>
        <p:nvSpPr>
          <p:cNvPr id="48" name="직사각형 47"/>
          <p:cNvSpPr/>
          <p:nvPr/>
        </p:nvSpPr>
        <p:spPr>
          <a:xfrm>
            <a:off x="298903" y="2251780"/>
            <a:ext cx="973637" cy="224446"/>
          </a:xfrm>
          <a:prstGeom prst="rect">
            <a:avLst/>
          </a:prstGeom>
          <a:solidFill>
            <a:srgbClr val="0076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100" b="1" i="0" dirty="0">
                <a:latin typeface="맑은 고딕" panose="020B0503020000020004" pitchFamily="50" charset="-127"/>
              </a:rPr>
              <a:t>2019.06</a:t>
            </a:r>
            <a:endParaRPr lang="ko-KR" altLang="en-US" sz="1100" b="1" i="0" dirty="0"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67864228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모서리가 둥근 직사각형 68"/>
          <p:cNvSpPr/>
          <p:nvPr/>
        </p:nvSpPr>
        <p:spPr bwMode="auto">
          <a:xfrm>
            <a:off x="3514667" y="3755465"/>
            <a:ext cx="3071830" cy="975665"/>
          </a:xfrm>
          <a:prstGeom prst="roundRect">
            <a:avLst>
              <a:gd name="adj" fmla="val 4713"/>
            </a:avLst>
          </a:prstGeom>
          <a:solidFill>
            <a:srgbClr val="ECF7EB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ko-KR" alt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  <a:cs typeface="Segoe UI" pitchFamily="34" charset="0"/>
            </a:endParaRPr>
          </a:p>
        </p:txBody>
      </p:sp>
      <p:sp>
        <p:nvSpPr>
          <p:cNvPr id="67" name="모서리가 둥근 직사각형 66"/>
          <p:cNvSpPr/>
          <p:nvPr/>
        </p:nvSpPr>
        <p:spPr bwMode="auto">
          <a:xfrm>
            <a:off x="273665" y="1993426"/>
            <a:ext cx="3056779" cy="2737705"/>
          </a:xfrm>
          <a:prstGeom prst="roundRect">
            <a:avLst>
              <a:gd name="adj" fmla="val 4713"/>
            </a:avLst>
          </a:prstGeom>
          <a:solidFill>
            <a:srgbClr val="ECF7EB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ko-KR" alt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  <a:cs typeface="Segoe UI" pitchFamily="34" charset="0"/>
            </a:endParaRPr>
          </a:p>
        </p:txBody>
      </p:sp>
      <p:grpSp>
        <p:nvGrpSpPr>
          <p:cNvPr id="61" name="그룹 60"/>
          <p:cNvGrpSpPr/>
          <p:nvPr/>
        </p:nvGrpSpPr>
        <p:grpSpPr>
          <a:xfrm>
            <a:off x="421096" y="2239609"/>
            <a:ext cx="2738314" cy="2218879"/>
            <a:chOff x="278640" y="2232836"/>
            <a:chExt cx="2971981" cy="2129199"/>
          </a:xfrm>
        </p:grpSpPr>
        <p:sp>
          <p:nvSpPr>
            <p:cNvPr id="11" name="Rectangle 44"/>
            <p:cNvSpPr>
              <a:spLocks noChangeArrowheads="1"/>
            </p:cNvSpPr>
            <p:nvPr/>
          </p:nvSpPr>
          <p:spPr bwMode="auto">
            <a:xfrm>
              <a:off x="1324904" y="2232836"/>
              <a:ext cx="937846" cy="300466"/>
            </a:xfrm>
            <a:prstGeom prst="roundRect">
              <a:avLst/>
            </a:prstGeom>
            <a:solidFill>
              <a:srgbClr val="00B235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fontAlgn="base" latinLnBrk="0">
                <a:spcBef>
                  <a:spcPct val="0"/>
                </a:spcBef>
                <a:spcAft>
                  <a:spcPct val="0"/>
                </a:spcAft>
              </a:pPr>
              <a:r>
                <a:rPr kumimoji="1" lang="ko-KR" altLang="en-US" sz="900" b="1" kern="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대표이사</a:t>
              </a:r>
            </a:p>
          </p:txBody>
        </p:sp>
        <p:sp>
          <p:nvSpPr>
            <p:cNvPr id="12" name="Rectangle 53"/>
            <p:cNvSpPr>
              <a:spLocks noChangeArrowheads="1"/>
            </p:cNvSpPr>
            <p:nvPr/>
          </p:nvSpPr>
          <p:spPr bwMode="auto">
            <a:xfrm>
              <a:off x="278640" y="4052522"/>
              <a:ext cx="622269" cy="309513"/>
            </a:xfrm>
            <a:prstGeom prst="roundRect">
              <a:avLst/>
            </a:prstGeom>
            <a:solidFill>
              <a:srgbClr val="80FFA7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8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영업</a:t>
              </a:r>
              <a:r>
                <a:rPr kumimoji="1" lang="en-US" altLang="ko-KR" sz="800" b="1" kern="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1</a:t>
              </a:r>
              <a:r>
                <a:rPr kumimoji="1" lang="ko-KR" altLang="en-US" sz="800" b="1" kern="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팀</a:t>
              </a:r>
              <a:endParaRPr kumimoji="1" lang="ko-KR" altLang="en-US" sz="8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" name="Rectangle 54"/>
            <p:cNvSpPr>
              <a:spLocks noChangeArrowheads="1"/>
            </p:cNvSpPr>
            <p:nvPr/>
          </p:nvSpPr>
          <p:spPr bwMode="auto">
            <a:xfrm>
              <a:off x="1064744" y="4052522"/>
              <a:ext cx="621518" cy="309513"/>
            </a:xfrm>
            <a:prstGeom prst="roundRect">
              <a:avLst/>
            </a:prstGeom>
            <a:solidFill>
              <a:srgbClr val="80FFA7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800" b="1" kern="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영업 </a:t>
              </a:r>
              <a:r>
                <a:rPr kumimoji="1" lang="en-US" altLang="ko-KR" sz="800" b="1" kern="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2</a:t>
              </a:r>
              <a:r>
                <a:rPr kumimoji="1" lang="ko-KR" altLang="en-US" sz="800" b="1" kern="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팀</a:t>
              </a:r>
              <a:endParaRPr kumimoji="1" lang="ko-KR" altLang="en-US" sz="8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" name="Rectangle 55"/>
            <p:cNvSpPr>
              <a:spLocks noChangeArrowheads="1"/>
            </p:cNvSpPr>
            <p:nvPr/>
          </p:nvSpPr>
          <p:spPr bwMode="auto">
            <a:xfrm>
              <a:off x="1858782" y="4052522"/>
              <a:ext cx="622269" cy="309513"/>
            </a:xfrm>
            <a:prstGeom prst="roundRect">
              <a:avLst/>
            </a:prstGeom>
            <a:solidFill>
              <a:srgbClr val="80FFA7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8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기술</a:t>
              </a:r>
              <a:r>
                <a:rPr kumimoji="1" lang="ko-KR" altLang="en-US" sz="800" b="1" i="0" u="none" strike="noStrike" kern="0" cap="none" spc="0" normalizeH="0" noProof="0" dirty="0">
                  <a:ln>
                    <a:noFill/>
                  </a:ln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kumimoji="1" lang="en-US" altLang="ko-KR" sz="800" b="1" i="0" u="none" strike="noStrike" kern="0" cap="none" spc="0" normalizeH="0" noProof="0" dirty="0">
                  <a:ln>
                    <a:noFill/>
                  </a:ln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  <a:r>
                <a:rPr kumimoji="1" lang="ko-KR" altLang="en-US" sz="800" b="1" i="0" u="none" strike="noStrike" kern="0" cap="none" spc="0" normalizeH="0" noProof="0" dirty="0">
                  <a:ln>
                    <a:noFill/>
                  </a:ln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팀</a:t>
              </a:r>
              <a:endParaRPr kumimoji="1" lang="ko-KR" altLang="en-US" sz="8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" name="Rectangle 56"/>
            <p:cNvSpPr>
              <a:spLocks noChangeArrowheads="1"/>
            </p:cNvSpPr>
            <p:nvPr/>
          </p:nvSpPr>
          <p:spPr bwMode="auto">
            <a:xfrm>
              <a:off x="2628352" y="4052522"/>
              <a:ext cx="622269" cy="309513"/>
            </a:xfrm>
            <a:prstGeom prst="roundRect">
              <a:avLst/>
            </a:prstGeom>
            <a:solidFill>
              <a:srgbClr val="80FFA7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8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기술 </a:t>
              </a:r>
              <a:r>
                <a:rPr kumimoji="1" lang="en-US" altLang="ko-KR" sz="8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2</a:t>
              </a:r>
              <a:r>
                <a:rPr kumimoji="1" lang="ko-KR" altLang="en-US" sz="8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팀</a:t>
              </a:r>
            </a:p>
          </p:txBody>
        </p:sp>
        <p:sp>
          <p:nvSpPr>
            <p:cNvPr id="17" name="Rectangle 73"/>
            <p:cNvSpPr>
              <a:spLocks noChangeArrowheads="1"/>
            </p:cNvSpPr>
            <p:nvPr/>
          </p:nvSpPr>
          <p:spPr bwMode="auto">
            <a:xfrm>
              <a:off x="694023" y="3137447"/>
              <a:ext cx="627874" cy="309513"/>
            </a:xfrm>
            <a:prstGeom prst="roundRect">
              <a:avLst/>
            </a:prstGeom>
            <a:solidFill>
              <a:srgbClr val="00E246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fontAlgn="base" latinLnBrk="0">
                <a:spcBef>
                  <a:spcPct val="0"/>
                </a:spcBef>
                <a:spcAft>
                  <a:spcPct val="0"/>
                </a:spcAft>
              </a:pPr>
              <a:r>
                <a:rPr kumimoji="1" lang="ko-KR" altLang="en-US" sz="800" b="1" kern="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영업본부</a:t>
              </a:r>
            </a:p>
          </p:txBody>
        </p:sp>
        <p:sp>
          <p:nvSpPr>
            <p:cNvPr id="18" name="Rectangle 74"/>
            <p:cNvSpPr>
              <a:spLocks noChangeArrowheads="1"/>
            </p:cNvSpPr>
            <p:nvPr/>
          </p:nvSpPr>
          <p:spPr bwMode="auto">
            <a:xfrm>
              <a:off x="1479873" y="3137447"/>
              <a:ext cx="623472" cy="309513"/>
            </a:xfrm>
            <a:prstGeom prst="roundRect">
              <a:avLst/>
            </a:prstGeom>
            <a:solidFill>
              <a:srgbClr val="00E246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fontAlgn="base" latinLnBrk="0">
                <a:spcBef>
                  <a:spcPct val="0"/>
                </a:spcBef>
                <a:spcAft>
                  <a:spcPct val="0"/>
                </a:spcAft>
              </a:pPr>
              <a:r>
                <a:rPr kumimoji="1" lang="ko-KR" altLang="en-US" sz="800" b="1" kern="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경영</a:t>
              </a:r>
              <a:endParaRPr kumimoji="1" lang="en-US" altLang="ko-KR" sz="800" b="1" kern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 fontAlgn="base" latinLnBrk="0">
                <a:spcBef>
                  <a:spcPct val="0"/>
                </a:spcBef>
                <a:spcAft>
                  <a:spcPct val="0"/>
                </a:spcAft>
              </a:pPr>
              <a:r>
                <a:rPr kumimoji="1" lang="ko-KR" altLang="en-US" sz="800" b="1" kern="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기획실</a:t>
              </a:r>
            </a:p>
          </p:txBody>
        </p:sp>
        <p:sp>
          <p:nvSpPr>
            <p:cNvPr id="19" name="Rectangle 75"/>
            <p:cNvSpPr>
              <a:spLocks noChangeArrowheads="1"/>
            </p:cNvSpPr>
            <p:nvPr/>
          </p:nvSpPr>
          <p:spPr bwMode="auto">
            <a:xfrm>
              <a:off x="2236890" y="3137447"/>
              <a:ext cx="606661" cy="309513"/>
            </a:xfrm>
            <a:prstGeom prst="roundRect">
              <a:avLst/>
            </a:prstGeom>
            <a:solidFill>
              <a:srgbClr val="00E246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fontAlgn="base" latinLnBrk="0">
                <a:spcBef>
                  <a:spcPct val="0"/>
                </a:spcBef>
                <a:spcAft>
                  <a:spcPct val="0"/>
                </a:spcAft>
              </a:pPr>
              <a:r>
                <a:rPr kumimoji="1" lang="ko-KR" altLang="en-US" sz="800" b="1" kern="0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기술본부</a:t>
              </a:r>
              <a:endParaRPr kumimoji="1" lang="ko-KR" altLang="en-US" sz="800" b="1" kern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24" name="직선 연결선 23"/>
            <p:cNvCxnSpPr>
              <a:stCxn id="11" idx="2"/>
              <a:endCxn id="18" idx="0"/>
            </p:cNvCxnSpPr>
            <p:nvPr/>
          </p:nvCxnSpPr>
          <p:spPr>
            <a:xfrm flipH="1">
              <a:off x="1791610" y="2533302"/>
              <a:ext cx="2217" cy="604145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꺾인 연결선 24"/>
            <p:cNvCxnSpPr>
              <a:stCxn id="11" idx="3"/>
              <a:endCxn id="19" idx="0"/>
            </p:cNvCxnSpPr>
            <p:nvPr/>
          </p:nvCxnSpPr>
          <p:spPr>
            <a:xfrm>
              <a:off x="2262750" y="2383069"/>
              <a:ext cx="277472" cy="754378"/>
            </a:xfrm>
            <a:prstGeom prst="bentConnector2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꺾인 연결선 25"/>
            <p:cNvCxnSpPr>
              <a:stCxn id="11" idx="1"/>
              <a:endCxn id="17" idx="0"/>
            </p:cNvCxnSpPr>
            <p:nvPr/>
          </p:nvCxnSpPr>
          <p:spPr>
            <a:xfrm rot="10800000" flipV="1">
              <a:off x="1007962" y="2383069"/>
              <a:ext cx="316944" cy="754378"/>
            </a:xfrm>
            <a:prstGeom prst="bentConnector2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꺾인 연결선 26"/>
            <p:cNvCxnSpPr>
              <a:stCxn id="17" idx="2"/>
              <a:endCxn id="12" idx="0"/>
            </p:cNvCxnSpPr>
            <p:nvPr/>
          </p:nvCxnSpPr>
          <p:spPr>
            <a:xfrm rot="5400000">
              <a:off x="496086" y="3540649"/>
              <a:ext cx="605562" cy="418185"/>
            </a:xfrm>
            <a:prstGeom prst="bentConnector3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꺾인 연결선 27"/>
            <p:cNvCxnSpPr>
              <a:stCxn id="17" idx="2"/>
              <a:endCxn id="13" idx="0"/>
            </p:cNvCxnSpPr>
            <p:nvPr/>
          </p:nvCxnSpPr>
          <p:spPr>
            <a:xfrm rot="16200000" flipH="1">
              <a:off x="888950" y="3565969"/>
              <a:ext cx="605562" cy="367544"/>
            </a:xfrm>
            <a:prstGeom prst="bentConnector3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꺾인 연결선 28"/>
            <p:cNvCxnSpPr>
              <a:stCxn id="19" idx="2"/>
              <a:endCxn id="14" idx="0"/>
            </p:cNvCxnSpPr>
            <p:nvPr/>
          </p:nvCxnSpPr>
          <p:spPr>
            <a:xfrm rot="5400000">
              <a:off x="2052288" y="3564589"/>
              <a:ext cx="605562" cy="370304"/>
            </a:xfrm>
            <a:prstGeom prst="bentConnector3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꺾인 연결선 29"/>
            <p:cNvCxnSpPr>
              <a:stCxn id="19" idx="2"/>
              <a:endCxn id="15" idx="0"/>
            </p:cNvCxnSpPr>
            <p:nvPr/>
          </p:nvCxnSpPr>
          <p:spPr>
            <a:xfrm rot="16200000" flipH="1">
              <a:off x="2437073" y="3550108"/>
              <a:ext cx="605562" cy="399266"/>
            </a:xfrm>
            <a:prstGeom prst="bentConnector3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조직 및 인력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 marL="0" indent="0" algn="just" eaLnBrk="0" hangingPunct="0">
              <a:spcAft>
                <a:spcPts val="551"/>
              </a:spcAft>
              <a:buNone/>
              <a:defRPr/>
            </a:pP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㈜</a:t>
            </a:r>
            <a:r>
              <a:rPr lang="ko-KR" altLang="en-US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알에스아이티의</a:t>
            </a: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 고객의 비즈니스 환경과 요구사항에 맞게 세분화 하여 분야별로 조직을 구성하여 보다 고객에게 나은 서비스를 제공하고 있습니다</a:t>
            </a:r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.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>
          <a:xfrm>
            <a:off x="1736621" y="132736"/>
            <a:ext cx="4824412" cy="161583"/>
          </a:xfrm>
        </p:spPr>
        <p:txBody>
          <a:bodyPr/>
          <a:lstStyle/>
          <a:p>
            <a:r>
              <a:rPr lang="en-US" altLang="ko-KR" dirty="0"/>
              <a:t>Ⅱ </a:t>
            </a:r>
            <a:r>
              <a:rPr lang="ko-KR" altLang="en-US" dirty="0"/>
              <a:t>일반 현황</a:t>
            </a:r>
          </a:p>
        </p:txBody>
      </p:sp>
      <p:grpSp>
        <p:nvGrpSpPr>
          <p:cNvPr id="8" name="그룹 7"/>
          <p:cNvGrpSpPr/>
          <p:nvPr/>
        </p:nvGrpSpPr>
        <p:grpSpPr>
          <a:xfrm>
            <a:off x="313269" y="1412868"/>
            <a:ext cx="6273228" cy="251999"/>
            <a:chOff x="313269" y="1590794"/>
            <a:chExt cx="6273228" cy="251999"/>
          </a:xfrm>
        </p:grpSpPr>
        <p:sp>
          <p:nvSpPr>
            <p:cNvPr id="9" name="모서리가 둥근 직사각형 96">
              <a:extLst>
                <a:ext uri="{FF2B5EF4-FFF2-40B4-BE49-F238E27FC236}">
                  <a16:creationId xmlns:a16="http://schemas.microsoft.com/office/drawing/2014/main" id="{BF544A95-378B-4E1F-8929-D5A53A6882DB}"/>
                </a:ext>
              </a:extLst>
            </p:cNvPr>
            <p:cNvSpPr/>
            <p:nvPr/>
          </p:nvSpPr>
          <p:spPr>
            <a:xfrm>
              <a:off x="313269" y="1590794"/>
              <a:ext cx="6273228" cy="251999"/>
            </a:xfrm>
            <a:prstGeom prst="roundRect">
              <a:avLst>
                <a:gd name="adj" fmla="val 18549"/>
              </a:avLst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</a:schemeClr>
                </a:gs>
                <a:gs pos="50000">
                  <a:schemeClr val="accent1">
                    <a:lumMod val="20000"/>
                    <a:lumOff val="80000"/>
                  </a:schemeClr>
                </a:gs>
                <a:gs pos="100000">
                  <a:schemeClr val="bg1"/>
                </a:gs>
              </a:gsLst>
              <a:lin ang="0" scaled="1"/>
              <a:tileRect/>
            </a:gradFill>
            <a:ln>
              <a:noFill/>
            </a:ln>
            <a:effectLst>
              <a:outerShdw dist="38100" dir="10800000" algn="r" rotWithShape="0">
                <a:srgbClr val="00B235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050" dirty="0">
                  <a:solidFill>
                    <a:prstClr val="whit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        </a:t>
              </a:r>
              <a:endParaRPr lang="ko-KR" altLang="en-US" sz="1050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" name="Rectangle 4">
              <a:extLst>
                <a:ext uri="{FF2B5EF4-FFF2-40B4-BE49-F238E27FC236}">
                  <a16:creationId xmlns:a16="http://schemas.microsoft.com/office/drawing/2014/main" id="{DB54C79A-0A17-4D6C-9CD4-526DA1D596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1322" y="1632080"/>
              <a:ext cx="1761701" cy="15388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 lIns="0" tIns="0" rIns="0" bIns="0" anchor="ctr">
              <a:spAutoFit/>
            </a:bodyPr>
            <a:lstStyle/>
            <a:p>
              <a:r>
                <a:rPr lang="en-US" altLang="ko-KR" sz="10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2.1 </a:t>
              </a:r>
              <a:r>
                <a:rPr lang="ko-KR" altLang="en-US" sz="1000" b="1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알에스아이티</a:t>
              </a:r>
              <a:r>
                <a:rPr lang="ko-KR" altLang="en-US" sz="10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조직 및 인원</a:t>
              </a: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3514667" y="1753704"/>
            <a:ext cx="1311637" cy="2308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900" b="1" dirty="0">
                <a:ln w="10541" cmpd="sng">
                  <a:noFill/>
                  <a:prstDash val="solid"/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kumimoji="1" lang="ko-KR" altLang="en-US" sz="900" b="1" dirty="0">
                <a:ln w="10541" cmpd="sng">
                  <a:noFill/>
                  <a:prstDash val="solid"/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부서별 인력 구성</a:t>
            </a:r>
            <a:r>
              <a:rPr kumimoji="1" lang="en-US" altLang="ko-KR" sz="900" b="1" dirty="0">
                <a:ln w="10541" cmpd="sng">
                  <a:noFill/>
                  <a:prstDash val="solid"/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  <a:endParaRPr kumimoji="1" lang="ko-KR" altLang="en-US" sz="900" b="1" dirty="0">
              <a:ln w="10541" cmpd="sng">
                <a:noFill/>
                <a:prstDash val="solid"/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62" name="차트 61"/>
          <p:cNvGraphicFramePr/>
          <p:nvPr/>
        </p:nvGraphicFramePr>
        <p:xfrm>
          <a:off x="3381097" y="3755465"/>
          <a:ext cx="3179935" cy="93175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5" name="TextBox 64"/>
          <p:cNvSpPr txBox="1"/>
          <p:nvPr/>
        </p:nvSpPr>
        <p:spPr>
          <a:xfrm>
            <a:off x="3514667" y="3524633"/>
            <a:ext cx="1686496" cy="2308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900" b="1" dirty="0">
                <a:ln w="10541" cmpd="sng">
                  <a:noFill/>
                  <a:prstDash val="solid"/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kumimoji="1" lang="ko-KR" altLang="en-US" sz="900" b="1" dirty="0">
                <a:ln w="10541" cmpd="sng">
                  <a:noFill/>
                  <a:prstDash val="solid"/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전공자 인력 구성</a:t>
            </a:r>
            <a:r>
              <a:rPr kumimoji="1" lang="en-US" altLang="ko-KR" sz="900" b="1" dirty="0">
                <a:ln w="10541" cmpd="sng">
                  <a:noFill/>
                  <a:prstDash val="solid"/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] </a:t>
            </a:r>
            <a:r>
              <a:rPr kumimoji="1" lang="ko-KR" altLang="en-US" sz="900" b="1" dirty="0">
                <a:ln w="10541" cmpd="sng">
                  <a:noFill/>
                  <a:prstDash val="solid"/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총 </a:t>
            </a:r>
            <a:r>
              <a:rPr kumimoji="1" lang="en-US" altLang="ko-KR" sz="900" b="1" dirty="0">
                <a:ln w="10541" cmpd="sng">
                  <a:noFill/>
                  <a:prstDash val="solid"/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kumimoji="1" lang="ko-KR" altLang="en-US" sz="900" b="1" dirty="0">
                <a:ln w="10541" cmpd="sng">
                  <a:noFill/>
                  <a:prstDash val="solid"/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244285" y="1753704"/>
            <a:ext cx="1311637" cy="2308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900" b="1" dirty="0">
                <a:ln w="10541" cmpd="sng">
                  <a:noFill/>
                  <a:prstDash val="solid"/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kumimoji="1" lang="ko-KR" altLang="en-US" sz="900" b="1" dirty="0">
                <a:ln w="10541" cmpd="sng">
                  <a:noFill/>
                  <a:prstDash val="solid"/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회사 조직도</a:t>
            </a:r>
            <a:r>
              <a:rPr kumimoji="1" lang="en-US" altLang="ko-KR" sz="900" b="1" dirty="0">
                <a:ln w="10541" cmpd="sng">
                  <a:noFill/>
                  <a:prstDash val="solid"/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  <a:endParaRPr kumimoji="1" lang="ko-KR" altLang="en-US" sz="900" b="1" dirty="0">
              <a:ln w="10541" cmpd="sng">
                <a:noFill/>
                <a:prstDash val="solid"/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8" name="모서리가 둥근 직사각형 67"/>
          <p:cNvSpPr/>
          <p:nvPr/>
        </p:nvSpPr>
        <p:spPr bwMode="auto">
          <a:xfrm>
            <a:off x="3514667" y="1993425"/>
            <a:ext cx="3071830" cy="1382463"/>
          </a:xfrm>
          <a:prstGeom prst="roundRect">
            <a:avLst>
              <a:gd name="adj" fmla="val 4713"/>
            </a:avLst>
          </a:prstGeom>
          <a:solidFill>
            <a:srgbClr val="ECF7EB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ko-KR" alt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  <a:cs typeface="Segoe UI" pitchFamily="34" charset="0"/>
            </a:endParaRPr>
          </a:p>
        </p:txBody>
      </p:sp>
      <p:graphicFrame>
        <p:nvGraphicFramePr>
          <p:cNvPr id="63" name="차트 62"/>
          <p:cNvGraphicFramePr/>
          <p:nvPr/>
        </p:nvGraphicFramePr>
        <p:xfrm>
          <a:off x="3456034" y="2081064"/>
          <a:ext cx="3256053" cy="12337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2215703706"/>
      </p:ext>
    </p:extLst>
  </p:cSld>
  <p:clrMapOvr>
    <a:masterClrMapping/>
  </p:clrMapOvr>
  <p:transition spd="slow">
    <p:wipe dir="r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모서리가 둥근 직사각형 35"/>
          <p:cNvSpPr/>
          <p:nvPr/>
        </p:nvSpPr>
        <p:spPr>
          <a:xfrm>
            <a:off x="288925" y="2043178"/>
            <a:ext cx="1638773" cy="356860"/>
          </a:xfrm>
          <a:prstGeom prst="roundRect">
            <a:avLst/>
          </a:prstGeom>
          <a:solidFill>
            <a:srgbClr val="18B547"/>
          </a:solidFill>
          <a:ln>
            <a:noFill/>
            <a:prstDash val="solid"/>
          </a:ln>
          <a:effectLst/>
        </p:spPr>
        <p:txBody>
          <a:bodyPr wrap="none" anchor="ctr"/>
          <a:lstStyle/>
          <a:p>
            <a:pPr algn="ctr" eaLnBrk="0" latinLnBrk="0" hangingPunct="0"/>
            <a:endParaRPr lang="ko-KR" altLang="en-US" sz="8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2" name="모서리가 둥근 직사각형 41"/>
          <p:cNvSpPr/>
          <p:nvPr/>
        </p:nvSpPr>
        <p:spPr>
          <a:xfrm>
            <a:off x="1151793" y="2084862"/>
            <a:ext cx="732684" cy="268723"/>
          </a:xfrm>
          <a:prstGeom prst="roundRect">
            <a:avLst/>
          </a:prstGeom>
          <a:solidFill>
            <a:srgbClr val="00D6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사업 총괄</a:t>
            </a:r>
            <a:br>
              <a:rPr lang="en-US" altLang="ko-KR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(IT</a:t>
            </a:r>
            <a:r>
              <a:rPr lang="ko-KR" altLang="en-US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본부</a:t>
            </a:r>
            <a:r>
              <a:rPr lang="en-US" altLang="ko-KR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79" name="표 78">
            <a:extLst>
              <a:ext uri="{FF2B5EF4-FFF2-40B4-BE49-F238E27FC236}">
                <a16:creationId xmlns:a16="http://schemas.microsoft.com/office/drawing/2014/main" id="{F67D0442-7E3B-48FD-A32C-EFAE1A2855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8994548"/>
              </p:ext>
            </p:extLst>
          </p:nvPr>
        </p:nvGraphicFramePr>
        <p:xfrm>
          <a:off x="3393081" y="2023716"/>
          <a:ext cx="3167951" cy="2635012"/>
        </p:xfrm>
        <a:graphic>
          <a:graphicData uri="http://schemas.openxmlformats.org/drawingml/2006/table">
            <a:tbl>
              <a:tblPr/>
              <a:tblGrid>
                <a:gridCol w="3628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40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210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80375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조직</a:t>
                      </a:r>
                    </a:p>
                  </a:txBody>
                  <a:tcPr marL="29258" marR="29258" marT="29258" marB="29258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33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수행 내역</a:t>
                      </a:r>
                    </a:p>
                  </a:txBody>
                  <a:tcPr marL="29258" marR="29258" marT="29258" marB="29258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3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8429">
                <a:tc row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고객사</a:t>
                      </a:r>
                    </a:p>
                  </a:txBody>
                  <a:tcPr marL="29258" marR="29258" marT="29258" marB="29258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사업총괄</a:t>
                      </a:r>
                    </a:p>
                  </a:txBody>
                  <a:tcPr marL="29258" marR="29258" marT="29258" marB="29258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8000" marR="0" lvl="2" indent="-1080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SzPct val="100000"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ko-KR" altLang="en-US" sz="7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주요 이슈사항 협의</a:t>
                      </a:r>
                      <a:r>
                        <a:rPr lang="en-US" altLang="ko-KR" sz="7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·</a:t>
                      </a:r>
                      <a:r>
                        <a:rPr lang="ko-KR" altLang="en-US" sz="7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심의</a:t>
                      </a:r>
                      <a:r>
                        <a:rPr lang="en-US" altLang="ko-KR" sz="7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7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요구사항 제시</a:t>
                      </a:r>
                    </a:p>
                    <a:p>
                      <a:pPr marL="108000" marR="0" lvl="2" indent="-1080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SzPct val="100000"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ko-KR" altLang="en-US" sz="7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프로젝트 전 과정의 관리</a:t>
                      </a:r>
                      <a:r>
                        <a:rPr lang="en-US" altLang="ko-KR" sz="7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·</a:t>
                      </a:r>
                      <a:r>
                        <a:rPr lang="ko-KR" altLang="en-US" sz="7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감독</a:t>
                      </a:r>
                    </a:p>
                    <a:p>
                      <a:pPr marL="108000" marR="0" lvl="2" indent="-1080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SzPct val="100000"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ko-KR" altLang="en-US" sz="7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담당 분야 감독 및 역할 수행</a:t>
                      </a:r>
                    </a:p>
                  </a:txBody>
                  <a:tcPr marL="43886" marR="29258" marT="29258" marB="29258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823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실무담당</a:t>
                      </a:r>
                    </a:p>
                  </a:txBody>
                  <a:tcPr marL="29258" marR="29258" marT="29258" marB="29258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8000" marR="0" lvl="2" indent="-1080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SzPct val="100000"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ko-KR" altLang="en-US" sz="7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백업 시스템 구축에 따른 전반적인 지원</a:t>
                      </a:r>
                    </a:p>
                  </a:txBody>
                  <a:tcPr marL="43886" marR="29258" marT="29258" marB="29258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41515">
                <a:tc rowSpan="4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1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제안사</a:t>
                      </a:r>
                      <a:endParaRPr kumimoji="1" lang="ko-KR" altLang="en-US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29258" marR="29258" marT="29258" marB="29258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프로젝트</a:t>
                      </a:r>
                      <a:endParaRPr kumimoji="1" lang="en-US" altLang="ko-KR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매니저</a:t>
                      </a:r>
                    </a:p>
                  </a:txBody>
                  <a:tcPr marL="29258" marR="29258" marT="29258" marB="29258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8000" marR="0" lvl="2" indent="-1080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SzPct val="100000"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ko-KR" altLang="en-US" sz="7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프로젝트 총괄 관리 및 통제 </a:t>
                      </a:r>
                      <a:br>
                        <a:rPr lang="en-US" altLang="ko-KR" sz="7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</a:br>
                      <a:r>
                        <a:rPr lang="en-US" altLang="ko-KR" sz="7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</a:t>
                      </a:r>
                      <a:r>
                        <a:rPr lang="ko-KR" altLang="en-US" sz="7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인원</a:t>
                      </a:r>
                      <a:r>
                        <a:rPr lang="en-US" altLang="ko-KR" sz="7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7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일정</a:t>
                      </a:r>
                      <a:r>
                        <a:rPr lang="en-US" altLang="ko-KR" sz="7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7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위험</a:t>
                      </a:r>
                      <a:r>
                        <a:rPr lang="en-US" altLang="ko-KR" sz="7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7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비용 등</a:t>
                      </a:r>
                      <a:r>
                        <a:rPr lang="en-US" altLang="ko-KR" sz="7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</a:p>
                    <a:p>
                      <a:pPr marL="108000" marR="0" lvl="2" indent="-1080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SzPct val="100000"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ko-KR" altLang="en-US" sz="7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주요 사안에 대한 의사결정 및 전략 계획 수립</a:t>
                      </a:r>
                    </a:p>
                    <a:p>
                      <a:pPr marL="108000" marR="0" lvl="2" indent="-1080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SzPct val="100000"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ko-KR" altLang="en-US" sz="7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고객과 의사소통 문제점</a:t>
                      </a:r>
                      <a:r>
                        <a:rPr lang="en-US" altLang="ko-KR" sz="7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7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역할 및 책임 범위 해결</a:t>
                      </a:r>
                      <a:r>
                        <a:rPr lang="en-US" altLang="ko-KR" sz="7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/</a:t>
                      </a:r>
                      <a:r>
                        <a:rPr lang="ko-KR" altLang="en-US" sz="7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조정</a:t>
                      </a:r>
                    </a:p>
                    <a:p>
                      <a:pPr marL="108000" marR="0" lvl="2" indent="-1080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SzPct val="100000"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ko-KR" altLang="en-US" sz="7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고객에게 진척사항</a:t>
                      </a:r>
                      <a:r>
                        <a:rPr lang="en-US" altLang="ko-KR" sz="7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7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문제점</a:t>
                      </a:r>
                      <a:r>
                        <a:rPr lang="en-US" altLang="ko-KR" sz="7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7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위험요소 등 보고 및 산출물 인도</a:t>
                      </a:r>
                      <a:endParaRPr lang="en-US" altLang="ko-KR" sz="70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108000" marR="0" lvl="2" indent="-1080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SzPct val="100000"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ko-KR" altLang="en-US" sz="7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사업 진척 사항 관리</a:t>
                      </a:r>
                    </a:p>
                    <a:p>
                      <a:pPr marL="108000" marR="0" lvl="2" indent="-1080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SzPct val="100000"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ko-KR" altLang="en-US" sz="7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품질관리</a:t>
                      </a:r>
                      <a:r>
                        <a:rPr lang="en-US" altLang="ko-KR" sz="7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7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위험 관리</a:t>
                      </a:r>
                    </a:p>
                    <a:p>
                      <a:pPr marL="108000" marR="0" lvl="2" indent="-1080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SzPct val="100000"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ko-KR" altLang="en-US" sz="7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산출물 작성 포맷 배포 및 산출물 진도 관리</a:t>
                      </a:r>
                    </a:p>
                  </a:txBody>
                  <a:tcPr marL="43886" marR="29258" marT="29258" marB="29258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8236">
                <a:tc v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36000" marR="36000" marT="36000" marB="36000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설계</a:t>
                      </a:r>
                    </a:p>
                  </a:txBody>
                  <a:tcPr marL="29258" marR="29258" marT="29258" marB="29258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8000" marR="0" lvl="2" indent="-1080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SzPct val="100000"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ko-KR" altLang="en-US" sz="7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전반적인 백업 시스템 구성 디자인</a:t>
                      </a:r>
                    </a:p>
                  </a:txBody>
                  <a:tcPr marL="43886" marR="29258" marT="29258" marB="29258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178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구축</a:t>
                      </a:r>
                    </a:p>
                  </a:txBody>
                  <a:tcPr marL="29258" marR="29258" marT="29258" marB="29258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8000" marR="0" lvl="2" indent="-1080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SzPct val="100000"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ko-KR" altLang="en-US" sz="7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백업</a:t>
                      </a:r>
                      <a:r>
                        <a:rPr lang="en-US" altLang="ko-KR" sz="7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SW </a:t>
                      </a:r>
                      <a:r>
                        <a:rPr lang="ko-KR" altLang="en-US" sz="7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디자인 및 구성</a:t>
                      </a:r>
                    </a:p>
                    <a:p>
                      <a:pPr marL="108000" marR="0" lvl="2" indent="-1080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SzPct val="100000"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altLang="ko-KR" sz="7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SW</a:t>
                      </a:r>
                      <a:r>
                        <a:rPr lang="ko-KR" altLang="en-US" sz="7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구축 및 백업정책 마이그레이션</a:t>
                      </a:r>
                    </a:p>
                  </a:txBody>
                  <a:tcPr marL="43886" marR="29258" marT="29258" marB="29258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22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기술 지원</a:t>
                      </a:r>
                    </a:p>
                  </a:txBody>
                  <a:tcPr marL="29258" marR="29258" marT="29258" marB="29258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8000" marR="0" lvl="2" indent="-1080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SzPct val="100000"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ko-KR" altLang="en-US" sz="7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시스템의 안정적 운영 및 적절한 환경유지를 위한 제품 연구 및 기술지원</a:t>
                      </a:r>
                    </a:p>
                  </a:txBody>
                  <a:tcPr marL="43886" marR="29258" marT="29258" marB="29258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조직 및 인력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 marL="0" indent="0" latinLnBrk="1">
              <a:buNone/>
              <a:defRPr/>
            </a:pPr>
            <a:r>
              <a:rPr lang="en-US" altLang="ko-KR" dirty="0"/>
              <a:t>‘</a:t>
            </a:r>
            <a:r>
              <a:rPr lang="ko-KR" altLang="ko-KR" dirty="0" err="1"/>
              <a:t>미래에셋자산운용</a:t>
            </a:r>
            <a:r>
              <a:rPr lang="en-US" altLang="ko-KR" dirty="0"/>
              <a:t> </a:t>
            </a:r>
            <a:r>
              <a:rPr lang="ko-KR" altLang="ko-KR" dirty="0"/>
              <a:t>업무용 단말 백업시스템 도입</a:t>
            </a:r>
            <a:r>
              <a:rPr lang="en-US" altLang="ko-KR" dirty="0"/>
              <a:t>’ </a:t>
            </a:r>
            <a:r>
              <a:rPr lang="ko-KR" altLang="en-US" dirty="0">
                <a:ln w="11430">
                  <a:noFill/>
                </a:ln>
              </a:rPr>
              <a:t>사업에 </a:t>
            </a:r>
            <a:r>
              <a:rPr lang="ko-KR" altLang="en-US" dirty="0"/>
              <a:t>적합한 조직을 구성하여 전문 인력 투입으로 </a:t>
            </a:r>
            <a:br>
              <a:rPr lang="en-US" altLang="ko-KR" dirty="0"/>
            </a:br>
            <a:r>
              <a:rPr lang="ko-KR" altLang="en-US" dirty="0"/>
              <a:t>안정적인 지원 체계를 수립하겠습니다</a:t>
            </a:r>
            <a:r>
              <a:rPr lang="en-US" altLang="ko-KR" dirty="0"/>
              <a:t>.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>
          <a:xfrm>
            <a:off x="1736621" y="132736"/>
            <a:ext cx="4824412" cy="161583"/>
          </a:xfrm>
        </p:spPr>
        <p:txBody>
          <a:bodyPr/>
          <a:lstStyle/>
          <a:p>
            <a:r>
              <a:rPr lang="en-US" altLang="ko-KR" dirty="0"/>
              <a:t>Ⅱ </a:t>
            </a:r>
            <a:r>
              <a:rPr lang="ko-KR" altLang="en-US" dirty="0"/>
              <a:t>일반 현황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218457" y="1754784"/>
            <a:ext cx="1787173" cy="2308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900" b="1" dirty="0">
                <a:ln w="10541" cmpd="sng">
                  <a:noFill/>
                  <a:prstDash val="solid"/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kumimoji="1" lang="ko-KR" altLang="en-US" sz="900" b="1" dirty="0">
                <a:ln w="10541" cmpd="sng">
                  <a:noFill/>
                  <a:prstDash val="solid"/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수행 조직도</a:t>
            </a:r>
            <a:r>
              <a:rPr kumimoji="1" lang="en-US" altLang="ko-KR" sz="900" b="1" dirty="0">
                <a:ln w="10541" cmpd="sng">
                  <a:noFill/>
                  <a:prstDash val="solid"/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  <a:endParaRPr kumimoji="1" lang="ko-KR" altLang="en-US" sz="900" b="1" dirty="0">
              <a:ln w="10541" cmpd="sng">
                <a:noFill/>
                <a:prstDash val="solid"/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33" name="그룹 32"/>
          <p:cNvGrpSpPr/>
          <p:nvPr/>
        </p:nvGrpSpPr>
        <p:grpSpPr>
          <a:xfrm>
            <a:off x="313269" y="1412868"/>
            <a:ext cx="6273228" cy="251999"/>
            <a:chOff x="313269" y="1590794"/>
            <a:chExt cx="6273228" cy="251999"/>
          </a:xfrm>
        </p:grpSpPr>
        <p:sp>
          <p:nvSpPr>
            <p:cNvPr id="34" name="모서리가 둥근 직사각형 96">
              <a:extLst>
                <a:ext uri="{FF2B5EF4-FFF2-40B4-BE49-F238E27FC236}">
                  <a16:creationId xmlns:a16="http://schemas.microsoft.com/office/drawing/2014/main" id="{BF544A95-378B-4E1F-8929-D5A53A6882DB}"/>
                </a:ext>
              </a:extLst>
            </p:cNvPr>
            <p:cNvSpPr/>
            <p:nvPr/>
          </p:nvSpPr>
          <p:spPr>
            <a:xfrm>
              <a:off x="313269" y="1590794"/>
              <a:ext cx="6273228" cy="251999"/>
            </a:xfrm>
            <a:prstGeom prst="roundRect">
              <a:avLst>
                <a:gd name="adj" fmla="val 18549"/>
              </a:avLst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</a:schemeClr>
                </a:gs>
                <a:gs pos="50000">
                  <a:schemeClr val="accent1">
                    <a:lumMod val="20000"/>
                    <a:lumOff val="80000"/>
                  </a:schemeClr>
                </a:gs>
                <a:gs pos="100000">
                  <a:schemeClr val="bg1"/>
                </a:gs>
              </a:gsLst>
              <a:lin ang="0" scaled="1"/>
              <a:tileRect/>
            </a:gradFill>
            <a:ln>
              <a:noFill/>
            </a:ln>
            <a:effectLst>
              <a:outerShdw dist="38100" dir="10800000" algn="r" rotWithShape="0">
                <a:srgbClr val="00B235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050" dirty="0">
                  <a:solidFill>
                    <a:prstClr val="whit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        </a:t>
              </a:r>
              <a:endParaRPr lang="ko-KR" altLang="en-US" sz="1050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" name="Rectangle 4">
              <a:extLst>
                <a:ext uri="{FF2B5EF4-FFF2-40B4-BE49-F238E27FC236}">
                  <a16:creationId xmlns:a16="http://schemas.microsoft.com/office/drawing/2014/main" id="{DB54C79A-0A17-4D6C-9CD4-526DA1D596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1322" y="1632080"/>
              <a:ext cx="1340110" cy="15388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 lIns="0" tIns="0" rIns="0" bIns="0" anchor="ctr">
              <a:spAutoFit/>
            </a:bodyPr>
            <a:lstStyle/>
            <a:p>
              <a:r>
                <a:rPr lang="en-US" altLang="ko-KR" sz="10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2.2 </a:t>
              </a:r>
              <a:r>
                <a:rPr lang="ko-KR" altLang="en-US" sz="10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수행 조직</a:t>
              </a:r>
            </a:p>
          </p:txBody>
        </p:sp>
      </p:grpSp>
      <p:sp>
        <p:nvSpPr>
          <p:cNvPr id="37" name="모서리가 둥근 직사각형 36"/>
          <p:cNvSpPr/>
          <p:nvPr/>
        </p:nvSpPr>
        <p:spPr>
          <a:xfrm>
            <a:off x="327493" y="2084862"/>
            <a:ext cx="703588" cy="26872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9" name="직사각형 38"/>
          <p:cNvSpPr/>
          <p:nvPr/>
        </p:nvSpPr>
        <p:spPr bwMode="auto">
          <a:xfrm>
            <a:off x="292654" y="2319022"/>
            <a:ext cx="3096698" cy="208182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sp>
      <p:sp>
        <p:nvSpPr>
          <p:cNvPr id="40" name="왼쪽/위쪽 화살표 39"/>
          <p:cNvSpPr/>
          <p:nvPr/>
        </p:nvSpPr>
        <p:spPr>
          <a:xfrm rot="16200000">
            <a:off x="2119897" y="2097255"/>
            <a:ext cx="354490" cy="358723"/>
          </a:xfrm>
          <a:prstGeom prst="leftUpArrow">
            <a:avLst>
              <a:gd name="adj1" fmla="val 16182"/>
              <a:gd name="adj2" fmla="val 25000"/>
              <a:gd name="adj3" fmla="val 25000"/>
            </a:avLst>
          </a:prstGeom>
          <a:solidFill>
            <a:srgbClr val="18B547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9" name="꺾인 연결선 48"/>
          <p:cNvCxnSpPr>
            <a:stCxn id="78" idx="4"/>
            <a:endCxn id="71" idx="0"/>
          </p:cNvCxnSpPr>
          <p:nvPr/>
        </p:nvCxnSpPr>
        <p:spPr>
          <a:xfrm rot="16200000" flipH="1">
            <a:off x="1715289" y="3477904"/>
            <a:ext cx="663220" cy="417959"/>
          </a:xfrm>
          <a:prstGeom prst="bentConnector3">
            <a:avLst>
              <a:gd name="adj1" fmla="val 50000"/>
            </a:avLst>
          </a:prstGeom>
          <a:ln>
            <a:solidFill>
              <a:srgbClr val="18B5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모서리가 둥근 직사각형 50"/>
          <p:cNvSpPr/>
          <p:nvPr/>
        </p:nvSpPr>
        <p:spPr>
          <a:xfrm>
            <a:off x="297213" y="3044435"/>
            <a:ext cx="1037042" cy="556433"/>
          </a:xfrm>
          <a:prstGeom prst="roundRect">
            <a:avLst>
              <a:gd name="adj" fmla="val 9652"/>
            </a:avLst>
          </a:prstGeom>
          <a:solidFill>
            <a:srgbClr val="3F96D2"/>
          </a:solidFill>
          <a:ln>
            <a:noFill/>
            <a:prstDash val="solid"/>
          </a:ln>
          <a:effectLst/>
        </p:spPr>
        <p:txBody>
          <a:bodyPr wrap="none" anchor="ctr"/>
          <a:lstStyle/>
          <a:p>
            <a:pPr algn="ctr" eaLnBrk="0" latinLnBrk="0" hangingPunct="0"/>
            <a:endParaRPr lang="ko-KR" altLang="en-US" sz="8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2" name="모서리가 둥근 직사각형 51"/>
          <p:cNvSpPr/>
          <p:nvPr/>
        </p:nvSpPr>
        <p:spPr>
          <a:xfrm>
            <a:off x="334109" y="3085091"/>
            <a:ext cx="962425" cy="22208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800" b="1" dirty="0">
              <a:solidFill>
                <a:srgbClr val="053D6B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3" name="모서리가 둥근 직사각형 52"/>
          <p:cNvSpPr/>
          <p:nvPr/>
        </p:nvSpPr>
        <p:spPr>
          <a:xfrm>
            <a:off x="334109" y="3342045"/>
            <a:ext cx="962425" cy="222085"/>
          </a:xfrm>
          <a:prstGeom prst="roundRect">
            <a:avLst/>
          </a:prstGeom>
          <a:solidFill>
            <a:srgbClr val="70B1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부장 </a:t>
            </a:r>
            <a:r>
              <a:rPr lang="ko-KR" altLang="en-US" sz="8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한만정</a:t>
            </a:r>
            <a:endParaRPr lang="ko-KR" altLang="en-US" sz="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7" name="모서리가 둥근 직사각형 56"/>
          <p:cNvSpPr/>
          <p:nvPr/>
        </p:nvSpPr>
        <p:spPr>
          <a:xfrm>
            <a:off x="297213" y="4018494"/>
            <a:ext cx="1037042" cy="556433"/>
          </a:xfrm>
          <a:prstGeom prst="roundRect">
            <a:avLst>
              <a:gd name="adj" fmla="val 9652"/>
            </a:avLst>
          </a:prstGeom>
          <a:solidFill>
            <a:srgbClr val="3F96D2"/>
          </a:solidFill>
          <a:ln>
            <a:noFill/>
            <a:prstDash val="solid"/>
          </a:ln>
          <a:effectLst/>
        </p:spPr>
        <p:txBody>
          <a:bodyPr wrap="none" anchor="ctr"/>
          <a:lstStyle/>
          <a:p>
            <a:pPr algn="ctr" eaLnBrk="0" latinLnBrk="0" hangingPunct="0"/>
            <a:endParaRPr lang="ko-KR" altLang="en-US" sz="8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8" name="모서리가 둥근 직사각형 57"/>
          <p:cNvSpPr/>
          <p:nvPr/>
        </p:nvSpPr>
        <p:spPr>
          <a:xfrm>
            <a:off x="334109" y="4059150"/>
            <a:ext cx="962425" cy="22208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800" b="1" dirty="0">
              <a:solidFill>
                <a:srgbClr val="053D6B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9" name="모서리가 둥근 직사각형 58"/>
          <p:cNvSpPr/>
          <p:nvPr/>
        </p:nvSpPr>
        <p:spPr>
          <a:xfrm>
            <a:off x="334109" y="4316104"/>
            <a:ext cx="962425" cy="222085"/>
          </a:xfrm>
          <a:prstGeom prst="roundRect">
            <a:avLst/>
          </a:prstGeom>
          <a:solidFill>
            <a:srgbClr val="70B1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과장 </a:t>
            </a:r>
            <a:r>
              <a:rPr lang="ko-KR" altLang="en-US" sz="8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권경진</a:t>
            </a:r>
            <a:endParaRPr lang="en-US" altLang="ko-KR" sz="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사원 김동현</a:t>
            </a:r>
          </a:p>
        </p:txBody>
      </p:sp>
      <p:sp>
        <p:nvSpPr>
          <p:cNvPr id="71" name="모서리가 둥근 직사각형 70"/>
          <p:cNvSpPr/>
          <p:nvPr/>
        </p:nvSpPr>
        <p:spPr>
          <a:xfrm>
            <a:off x="1562100" y="4018494"/>
            <a:ext cx="1387557" cy="556434"/>
          </a:xfrm>
          <a:prstGeom prst="roundRect">
            <a:avLst>
              <a:gd name="adj" fmla="val 9652"/>
            </a:avLst>
          </a:prstGeom>
          <a:solidFill>
            <a:srgbClr val="3F96D2"/>
          </a:solidFill>
          <a:ln>
            <a:noFill/>
            <a:prstDash val="solid"/>
          </a:ln>
          <a:effectLst/>
        </p:spPr>
        <p:txBody>
          <a:bodyPr wrap="none" anchor="ctr"/>
          <a:lstStyle/>
          <a:p>
            <a:pPr algn="ctr" eaLnBrk="0" latinLnBrk="0" hangingPunct="0"/>
            <a:endParaRPr lang="ko-KR" altLang="en-US" sz="8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3" name="모서리가 둥근 직사각형 72"/>
          <p:cNvSpPr/>
          <p:nvPr/>
        </p:nvSpPr>
        <p:spPr>
          <a:xfrm>
            <a:off x="1603838" y="4316104"/>
            <a:ext cx="1300263" cy="222085"/>
          </a:xfrm>
          <a:prstGeom prst="roundRect">
            <a:avLst/>
          </a:prstGeom>
          <a:solidFill>
            <a:srgbClr val="70B1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부장 </a:t>
            </a:r>
            <a:r>
              <a:rPr lang="ko-KR" altLang="en-US" sz="8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하봉구</a:t>
            </a:r>
            <a:r>
              <a:rPr lang="ko-KR" altLang="en-US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총판</a:t>
            </a:r>
            <a:r>
              <a:rPr lang="en-US" altLang="ko-KR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1" name="꺾인 연결선 30"/>
          <p:cNvCxnSpPr>
            <a:stCxn id="78" idx="4"/>
            <a:endCxn id="57" idx="0"/>
          </p:cNvCxnSpPr>
          <p:nvPr/>
        </p:nvCxnSpPr>
        <p:spPr>
          <a:xfrm rot="5400000">
            <a:off x="995217" y="3175791"/>
            <a:ext cx="663220" cy="1022186"/>
          </a:xfrm>
          <a:prstGeom prst="bentConnector3">
            <a:avLst/>
          </a:prstGeom>
          <a:ln>
            <a:solidFill>
              <a:srgbClr val="18B5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모서리가 둥근 직사각형 79"/>
          <p:cNvSpPr/>
          <p:nvPr/>
        </p:nvSpPr>
        <p:spPr>
          <a:xfrm>
            <a:off x="1911432" y="2516687"/>
            <a:ext cx="1037042" cy="556433"/>
          </a:xfrm>
          <a:prstGeom prst="roundRect">
            <a:avLst>
              <a:gd name="adj" fmla="val 9652"/>
            </a:avLst>
          </a:prstGeom>
          <a:solidFill>
            <a:srgbClr val="3F96D2"/>
          </a:solidFill>
          <a:ln>
            <a:noFill/>
            <a:prstDash val="solid"/>
          </a:ln>
          <a:effectLst/>
        </p:spPr>
        <p:txBody>
          <a:bodyPr wrap="none" anchor="ctr"/>
          <a:lstStyle/>
          <a:p>
            <a:pPr algn="ctr" eaLnBrk="0" latinLnBrk="0" hangingPunct="0"/>
            <a:endParaRPr lang="ko-KR" altLang="en-US" sz="8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1" name="모서리가 둥근 직사각형 80"/>
          <p:cNvSpPr/>
          <p:nvPr/>
        </p:nvSpPr>
        <p:spPr>
          <a:xfrm>
            <a:off x="1939536" y="2557343"/>
            <a:ext cx="962425" cy="22208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algn="ctr"/>
            <a:r>
              <a:rPr lang="en-US" altLang="ko-KR" sz="8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PM</a:t>
            </a:r>
            <a:endParaRPr lang="ko-KR" altLang="en-US" sz="8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2" name="모서리가 둥근 직사각형 81"/>
          <p:cNvSpPr/>
          <p:nvPr/>
        </p:nvSpPr>
        <p:spPr>
          <a:xfrm>
            <a:off x="1948328" y="2814297"/>
            <a:ext cx="962425" cy="222085"/>
          </a:xfrm>
          <a:prstGeom prst="roundRect">
            <a:avLst/>
          </a:prstGeom>
          <a:solidFill>
            <a:srgbClr val="70B1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부장</a:t>
            </a:r>
            <a:r>
              <a:rPr lang="en-US" altLang="ko-KR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8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방성준</a:t>
            </a:r>
            <a:endParaRPr lang="ko-KR" altLang="en-US" sz="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89" name="꺾인 연결선 88"/>
          <p:cNvCxnSpPr>
            <a:stCxn id="51" idx="3"/>
            <a:endCxn id="78" idx="2"/>
          </p:cNvCxnSpPr>
          <p:nvPr/>
        </p:nvCxnSpPr>
        <p:spPr>
          <a:xfrm flipV="1">
            <a:off x="1334255" y="3321748"/>
            <a:ext cx="466841" cy="904"/>
          </a:xfrm>
          <a:prstGeom prst="bentConnector3">
            <a:avLst/>
          </a:prstGeom>
          <a:ln>
            <a:solidFill>
              <a:srgbClr val="18B5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꺾인 연결선 90"/>
          <p:cNvCxnSpPr>
            <a:stCxn id="80" idx="2"/>
            <a:endCxn id="78" idx="0"/>
          </p:cNvCxnSpPr>
          <p:nvPr/>
        </p:nvCxnSpPr>
        <p:spPr>
          <a:xfrm rot="5400000">
            <a:off x="2026387" y="2884654"/>
            <a:ext cx="215101" cy="592033"/>
          </a:xfrm>
          <a:prstGeom prst="bentConnector3">
            <a:avLst/>
          </a:prstGeom>
          <a:ln>
            <a:solidFill>
              <a:srgbClr val="18B5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타원 77"/>
          <p:cNvSpPr/>
          <p:nvPr/>
        </p:nvSpPr>
        <p:spPr>
          <a:xfrm>
            <a:off x="1801096" y="3288221"/>
            <a:ext cx="73648" cy="67053"/>
          </a:xfrm>
          <a:prstGeom prst="ellipse">
            <a:avLst/>
          </a:prstGeom>
          <a:solidFill>
            <a:schemeClr val="bg1"/>
          </a:solidFill>
          <a:ln>
            <a:solidFill>
              <a:srgbClr val="3F96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98" name="Picture 2" descr="RSIT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3119" y="2591093"/>
            <a:ext cx="345336" cy="156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1" name="그룹 100"/>
          <p:cNvGrpSpPr/>
          <p:nvPr/>
        </p:nvGrpSpPr>
        <p:grpSpPr>
          <a:xfrm>
            <a:off x="334109" y="3085091"/>
            <a:ext cx="962425" cy="222085"/>
            <a:chOff x="334109" y="3208657"/>
            <a:chExt cx="962425" cy="222085"/>
          </a:xfrm>
        </p:grpSpPr>
        <p:sp>
          <p:nvSpPr>
            <p:cNvPr id="99" name="모서리가 둥근 직사각형 98"/>
            <p:cNvSpPr/>
            <p:nvPr/>
          </p:nvSpPr>
          <p:spPr>
            <a:xfrm>
              <a:off x="334109" y="3208657"/>
              <a:ext cx="962425" cy="222085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ko-KR" altLang="en-US" sz="8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사업지원</a:t>
              </a:r>
            </a:p>
          </p:txBody>
        </p:sp>
        <p:pic>
          <p:nvPicPr>
            <p:cNvPr id="100" name="Picture 2" descr="RSIT">
              <a:hlinkClick r:id="rId3"/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8900" y="3242407"/>
              <a:ext cx="345336" cy="1561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02" name="그룹 101"/>
          <p:cNvGrpSpPr/>
          <p:nvPr/>
        </p:nvGrpSpPr>
        <p:grpSpPr>
          <a:xfrm>
            <a:off x="334109" y="4059149"/>
            <a:ext cx="962425" cy="222085"/>
            <a:chOff x="334109" y="3208657"/>
            <a:chExt cx="962425" cy="222085"/>
          </a:xfrm>
        </p:grpSpPr>
        <p:sp>
          <p:nvSpPr>
            <p:cNvPr id="103" name="모서리가 둥근 직사각형 102"/>
            <p:cNvSpPr/>
            <p:nvPr/>
          </p:nvSpPr>
          <p:spPr>
            <a:xfrm>
              <a:off x="334109" y="3208657"/>
              <a:ext cx="962425" cy="222085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 algn="ctr"/>
              <a:r>
                <a:rPr lang="ko-KR" altLang="en-US" sz="7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설계</a:t>
              </a:r>
              <a:r>
                <a:rPr lang="en-US" altLang="ko-KR" sz="7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/</a:t>
              </a:r>
              <a:r>
                <a:rPr lang="ko-KR" altLang="en-US" sz="7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구축</a:t>
              </a:r>
              <a:endParaRPr lang="en-US" altLang="ko-KR" sz="7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104" name="Picture 2" descr="RSIT">
              <a:hlinkClick r:id="rId3"/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8900" y="3242407"/>
              <a:ext cx="345336" cy="1561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06" name="모서리가 둥근 직사각형 105"/>
          <p:cNvSpPr/>
          <p:nvPr/>
        </p:nvSpPr>
        <p:spPr>
          <a:xfrm>
            <a:off x="1602581" y="4051116"/>
            <a:ext cx="1300263" cy="21904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lvl="2" algn="ctr"/>
            <a:r>
              <a:rPr lang="ko-KR" altLang="en-US" sz="7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기술 지원</a:t>
            </a:r>
            <a:endParaRPr lang="en-US" altLang="ko-KR" sz="7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8" name="그림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342" y="2108457"/>
            <a:ext cx="533891" cy="1864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9" name="TextBox 108"/>
          <p:cNvSpPr txBox="1"/>
          <p:nvPr/>
        </p:nvSpPr>
        <p:spPr>
          <a:xfrm>
            <a:off x="3389352" y="1754784"/>
            <a:ext cx="1787173" cy="2308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900" b="1" dirty="0">
                <a:ln w="10541" cmpd="sng">
                  <a:noFill/>
                  <a:prstDash val="solid"/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kumimoji="1" lang="ko-KR" altLang="en-US" sz="900" b="1" dirty="0">
                <a:ln w="10541" cmpd="sng">
                  <a:noFill/>
                  <a:prstDash val="solid"/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조직 및 수행 내역</a:t>
            </a:r>
            <a:r>
              <a:rPr kumimoji="1" lang="en-US" altLang="ko-KR" sz="900" b="1" dirty="0">
                <a:ln w="10541" cmpd="sng">
                  <a:noFill/>
                  <a:prstDash val="solid"/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  <a:endParaRPr kumimoji="1" lang="ko-KR" altLang="en-US" sz="900" b="1" dirty="0">
              <a:ln w="10541" cmpd="sng">
                <a:noFill/>
                <a:prstDash val="solid"/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6699" y="3983550"/>
            <a:ext cx="475556" cy="356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922811"/>
      </p:ext>
    </p:extLst>
  </p:cSld>
  <p:clrMapOvr>
    <a:masterClrMapping/>
  </p:clrMapOvr>
  <p:transition spd="slow">
    <p:wipe dir="r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조직 및 인력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>
          <a:xfrm>
            <a:off x="1736621" y="132736"/>
            <a:ext cx="4824412" cy="161583"/>
          </a:xfrm>
        </p:spPr>
        <p:txBody>
          <a:bodyPr/>
          <a:lstStyle/>
          <a:p>
            <a:r>
              <a:rPr lang="en-US" altLang="ko-KR" dirty="0"/>
              <a:t>Ⅱ </a:t>
            </a:r>
            <a:r>
              <a:rPr lang="ko-KR" altLang="en-US" dirty="0"/>
              <a:t>일반 현황</a:t>
            </a:r>
          </a:p>
        </p:txBody>
      </p:sp>
      <p:grpSp>
        <p:nvGrpSpPr>
          <p:cNvPr id="33" name="그룹 32"/>
          <p:cNvGrpSpPr/>
          <p:nvPr/>
        </p:nvGrpSpPr>
        <p:grpSpPr>
          <a:xfrm>
            <a:off x="313269" y="924932"/>
            <a:ext cx="6273228" cy="251999"/>
            <a:chOff x="313269" y="1590794"/>
            <a:chExt cx="6273228" cy="251999"/>
          </a:xfrm>
        </p:grpSpPr>
        <p:sp>
          <p:nvSpPr>
            <p:cNvPr id="34" name="모서리가 둥근 직사각형 96">
              <a:extLst>
                <a:ext uri="{FF2B5EF4-FFF2-40B4-BE49-F238E27FC236}">
                  <a16:creationId xmlns:a16="http://schemas.microsoft.com/office/drawing/2014/main" id="{BF544A95-378B-4E1F-8929-D5A53A6882DB}"/>
                </a:ext>
              </a:extLst>
            </p:cNvPr>
            <p:cNvSpPr/>
            <p:nvPr/>
          </p:nvSpPr>
          <p:spPr>
            <a:xfrm>
              <a:off x="313269" y="1590794"/>
              <a:ext cx="6273228" cy="251999"/>
            </a:xfrm>
            <a:prstGeom prst="roundRect">
              <a:avLst>
                <a:gd name="adj" fmla="val 18549"/>
              </a:avLst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</a:schemeClr>
                </a:gs>
                <a:gs pos="50000">
                  <a:schemeClr val="accent1">
                    <a:lumMod val="20000"/>
                    <a:lumOff val="80000"/>
                  </a:schemeClr>
                </a:gs>
                <a:gs pos="100000">
                  <a:schemeClr val="bg1"/>
                </a:gs>
              </a:gsLst>
              <a:lin ang="0" scaled="1"/>
              <a:tileRect/>
            </a:gradFill>
            <a:ln>
              <a:noFill/>
            </a:ln>
            <a:effectLst>
              <a:outerShdw dist="38100" dir="10800000" algn="r" rotWithShape="0">
                <a:srgbClr val="00B235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050" dirty="0">
                  <a:solidFill>
                    <a:prstClr val="whit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        </a:t>
              </a:r>
              <a:endParaRPr lang="ko-KR" altLang="en-US" sz="1050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" name="Rectangle 4">
              <a:extLst>
                <a:ext uri="{FF2B5EF4-FFF2-40B4-BE49-F238E27FC236}">
                  <a16:creationId xmlns:a16="http://schemas.microsoft.com/office/drawing/2014/main" id="{DB54C79A-0A17-4D6C-9CD4-526DA1D596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1322" y="1632080"/>
              <a:ext cx="1303242" cy="15388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 lIns="0" tIns="0" rIns="0" bIns="0" anchor="ctr">
              <a:spAutoFit/>
            </a:bodyPr>
            <a:lstStyle/>
            <a:p>
              <a:r>
                <a:rPr lang="en-US" altLang="ko-KR" sz="10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2.3 </a:t>
              </a:r>
              <a:r>
                <a:rPr lang="ko-KR" altLang="en-US" sz="1000" b="1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투입인력</a:t>
              </a:r>
              <a:r>
                <a:rPr lang="ko-KR" altLang="en-US" sz="10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000" b="1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총괄현황</a:t>
              </a:r>
              <a:endPara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39" name="직사각형 38"/>
          <p:cNvSpPr/>
          <p:nvPr/>
        </p:nvSpPr>
        <p:spPr bwMode="auto">
          <a:xfrm>
            <a:off x="292654" y="1831086"/>
            <a:ext cx="3096698" cy="208182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sp>
      <p:graphicFrame>
        <p:nvGraphicFramePr>
          <p:cNvPr id="45" name="표 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6511705"/>
              </p:ext>
            </p:extLst>
          </p:nvPr>
        </p:nvGraphicFramePr>
        <p:xfrm>
          <a:off x="296864" y="1255141"/>
          <a:ext cx="6264171" cy="2417231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9223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4516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45161">
                  <a:extLst>
                    <a:ext uri="{9D8B030D-6E8A-4147-A177-3AD203B41FA5}">
                      <a16:colId xmlns:a16="http://schemas.microsoft.com/office/drawing/2014/main" val="159767543"/>
                    </a:ext>
                  </a:extLst>
                </a:gridCol>
                <a:gridCol w="44516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5237">
                  <a:extLst>
                    <a:ext uri="{9D8B030D-6E8A-4147-A177-3AD203B41FA5}">
                      <a16:colId xmlns:a16="http://schemas.microsoft.com/office/drawing/2014/main" val="2157654262"/>
                    </a:ext>
                  </a:extLst>
                </a:gridCol>
                <a:gridCol w="71125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8132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99511">
                  <a:extLst>
                    <a:ext uri="{9D8B030D-6E8A-4147-A177-3AD203B41FA5}">
                      <a16:colId xmlns:a16="http://schemas.microsoft.com/office/drawing/2014/main" val="600414803"/>
                    </a:ext>
                  </a:extLst>
                </a:gridCol>
                <a:gridCol w="599511">
                  <a:extLst>
                    <a:ext uri="{9D8B030D-6E8A-4147-A177-3AD203B41FA5}">
                      <a16:colId xmlns:a16="http://schemas.microsoft.com/office/drawing/2014/main" val="1441630474"/>
                    </a:ext>
                  </a:extLst>
                </a:gridCol>
                <a:gridCol w="599511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409573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2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소속</a:t>
                      </a:r>
                      <a:endParaRPr kumimoji="1" lang="en-US" altLang="ko-KR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33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2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성명</a:t>
                      </a:r>
                      <a:endParaRPr kumimoji="1" lang="en-US" altLang="ko-KR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33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2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직위</a:t>
                      </a:r>
                      <a:endParaRPr kumimoji="1" lang="en-US" altLang="ko-KR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33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2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기술</a:t>
                      </a:r>
                      <a:endParaRPr kumimoji="1" lang="en-US" altLang="ko-KR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2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등급</a:t>
                      </a:r>
                      <a:endParaRPr kumimoji="1" lang="en-US" altLang="ko-KR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33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2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담당업무</a:t>
                      </a:r>
                      <a:endParaRPr kumimoji="1" lang="en-US" altLang="ko-KR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33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2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최종</a:t>
                      </a:r>
                      <a:endParaRPr kumimoji="1" lang="en-US" altLang="ko-KR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2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학력</a:t>
                      </a:r>
                      <a:endParaRPr kumimoji="1" lang="en-US" altLang="ko-KR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33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2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해당분야</a:t>
                      </a:r>
                      <a:endParaRPr kumimoji="1" lang="en-US" altLang="ko-KR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2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자격증</a:t>
                      </a:r>
                      <a:endParaRPr kumimoji="1" lang="en-US" altLang="ko-KR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33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2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해당분야 </a:t>
                      </a:r>
                      <a:endParaRPr kumimoji="1" lang="en-US" altLang="ko-KR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2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업무경력</a:t>
                      </a:r>
                      <a:endParaRPr kumimoji="1" lang="en-US" altLang="ko-KR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33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2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투입기간</a:t>
                      </a:r>
                      <a:endParaRPr kumimoji="1" lang="en-US" altLang="ko-KR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33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2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투입공수</a:t>
                      </a:r>
                      <a:endParaRPr kumimoji="1" lang="en-US" altLang="ko-KR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2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Pct val="120000"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(M/M)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3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342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2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+mn-ea"/>
                        </a:rPr>
                        <a:t>㈜</a:t>
                      </a:r>
                      <a:r>
                        <a:rPr kumimoji="1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+mn-ea"/>
                        </a:rPr>
                        <a:t>알에스아이티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+mn-ea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2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방성준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2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부장</a:t>
                      </a:r>
                      <a:b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</a:b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(PM)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2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고급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2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lang="ko-KR" altLang="en-US" sz="8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프로젝트 </a:t>
                      </a:r>
                      <a:br>
                        <a:rPr lang="en-US" altLang="ko-KR" sz="8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</a:br>
                      <a:r>
                        <a:rPr lang="ko-KR" altLang="en-US" sz="8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총괄 관리 및 통제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2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대졸</a:t>
                      </a:r>
                      <a:b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</a:b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전남대학교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2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Veeam VMTSP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2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11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년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10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개월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2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2019.06</a:t>
                      </a: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2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~2019.07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2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1.0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336217"/>
                  </a:ext>
                </a:extLst>
              </a:tr>
              <a:tr h="654279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2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㈜</a:t>
                      </a:r>
                      <a:r>
                        <a:rPr kumimoji="1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알에스아이티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2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권경진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2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과장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2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중급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2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백업 시스템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S/W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디자인 및 구축 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2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대졸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2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상명대학교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2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Veeam VMTSP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2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년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개월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2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2019.06</a:t>
                      </a: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2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~2019.07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2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1.0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4978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2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㈜</a:t>
                      </a:r>
                      <a:r>
                        <a:rPr kumimoji="1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어빌리티시스템즈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2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하봉구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2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부장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2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고급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기술지원</a:t>
                      </a:r>
                      <a:endParaRPr lang="en-US" altLang="ko-KR" sz="800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2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대졸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2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kumimoji="1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영동대학교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2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Veeam VMTSP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2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12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년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개월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2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2019.06</a:t>
                      </a: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2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~2019.07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2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1.0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7999435"/>
                  </a:ext>
                </a:extLst>
              </a:tr>
              <a:tr h="414978">
                <a:tc gridSpan="9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2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소계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2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2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2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2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2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2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2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2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2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3.0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51558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87990100"/>
      </p:ext>
    </p:extLst>
  </p:cSld>
  <p:clrMapOvr>
    <a:masterClrMapping/>
  </p:clrMapOvr>
  <p:transition spd="slow">
    <p:wipe dir="r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유사 프로젝트 수행 실적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>
          <a:xfrm>
            <a:off x="1736621" y="132736"/>
            <a:ext cx="4824412" cy="161583"/>
          </a:xfrm>
        </p:spPr>
        <p:txBody>
          <a:bodyPr/>
          <a:lstStyle/>
          <a:p>
            <a:r>
              <a:rPr lang="en-US" altLang="ko-KR" dirty="0"/>
              <a:t>Ⅱ </a:t>
            </a:r>
            <a:r>
              <a:rPr lang="ko-KR" altLang="en-US" dirty="0"/>
              <a:t>일반 현황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313269" y="920215"/>
            <a:ext cx="6273228" cy="251999"/>
            <a:chOff x="313269" y="1590794"/>
            <a:chExt cx="6273228" cy="251999"/>
          </a:xfrm>
        </p:grpSpPr>
        <p:sp>
          <p:nvSpPr>
            <p:cNvPr id="40" name="모서리가 둥근 직사각형 96">
              <a:extLst>
                <a:ext uri="{FF2B5EF4-FFF2-40B4-BE49-F238E27FC236}">
                  <a16:creationId xmlns:a16="http://schemas.microsoft.com/office/drawing/2014/main" id="{BF544A95-378B-4E1F-8929-D5A53A6882DB}"/>
                </a:ext>
              </a:extLst>
            </p:cNvPr>
            <p:cNvSpPr/>
            <p:nvPr/>
          </p:nvSpPr>
          <p:spPr>
            <a:xfrm>
              <a:off x="313269" y="1590794"/>
              <a:ext cx="6273228" cy="251999"/>
            </a:xfrm>
            <a:prstGeom prst="roundRect">
              <a:avLst>
                <a:gd name="adj" fmla="val 18549"/>
              </a:avLst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</a:schemeClr>
                </a:gs>
                <a:gs pos="50000">
                  <a:schemeClr val="accent1">
                    <a:lumMod val="20000"/>
                    <a:lumOff val="80000"/>
                  </a:schemeClr>
                </a:gs>
                <a:gs pos="100000">
                  <a:schemeClr val="bg1"/>
                </a:gs>
              </a:gsLst>
              <a:lin ang="0" scaled="1"/>
              <a:tileRect/>
            </a:gradFill>
            <a:ln>
              <a:noFill/>
            </a:ln>
            <a:effectLst>
              <a:outerShdw dist="38100" dir="10800000" algn="r" rotWithShape="0">
                <a:srgbClr val="00B235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050" dirty="0">
                  <a:solidFill>
                    <a:prstClr val="whit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        </a:t>
              </a:r>
              <a:endParaRPr lang="ko-KR" altLang="en-US" sz="1050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1" name="Rectangle 4">
              <a:extLst>
                <a:ext uri="{FF2B5EF4-FFF2-40B4-BE49-F238E27FC236}">
                  <a16:creationId xmlns:a16="http://schemas.microsoft.com/office/drawing/2014/main" id="{DB54C79A-0A17-4D6C-9CD4-526DA1D596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1322" y="1632080"/>
              <a:ext cx="1340110" cy="15388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 lIns="0" tIns="0" rIns="0" bIns="0" anchor="ctr">
              <a:spAutoFit/>
            </a:bodyPr>
            <a:lstStyle/>
            <a:p>
              <a:r>
                <a:rPr lang="en-US" altLang="ko-KR" sz="10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3.1 </a:t>
              </a:r>
              <a:r>
                <a:rPr lang="ko-KR" altLang="en-US" sz="10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관련분야 사업 실적</a:t>
              </a:r>
            </a:p>
          </p:txBody>
        </p:sp>
      </p:grp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6049710"/>
              </p:ext>
            </p:extLst>
          </p:nvPr>
        </p:nvGraphicFramePr>
        <p:xfrm>
          <a:off x="288927" y="1261827"/>
          <a:ext cx="6272104" cy="2842110"/>
        </p:xfrm>
        <a:graphic>
          <a:graphicData uri="http://schemas.openxmlformats.org/drawingml/2006/table">
            <a:tbl>
              <a:tblPr/>
              <a:tblGrid>
                <a:gridCol w="16084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10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9916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4943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2717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5766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kern="1200" dirty="0" err="1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사업명</a:t>
                      </a:r>
                      <a:endParaRPr lang="ko-KR" altLang="en-US" sz="800" b="0" kern="1200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76202" marR="76202" marT="38095" marB="38095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33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사업개요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2" marR="76202" marT="38095" marB="38095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33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사업기간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2" marR="76202" marT="38095" marB="38095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33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kern="1200" dirty="0" err="1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발주처</a:t>
                      </a:r>
                      <a:endParaRPr lang="ko-KR" altLang="en-US" sz="800" b="0" kern="1200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76202" marR="76202" marT="38095" marB="38095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33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kern="1200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주요적용기술</a:t>
                      </a:r>
                    </a:p>
                  </a:txBody>
                  <a:tcPr marL="76202" marR="76202" marT="38095" marB="38095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33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kern="1200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비고</a:t>
                      </a:r>
                    </a:p>
                  </a:txBody>
                  <a:tcPr marL="76202" marR="76202" marT="38095" marB="38095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3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4697">
                <a:tc>
                  <a:txBody>
                    <a:bodyPr/>
                    <a:lstStyle/>
                    <a:p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5600" marR="75600" marT="39600" marB="39600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2" marR="76202" marT="38095" marB="38095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68601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2" marR="76202" marT="38095" marB="38095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68601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2" marR="76202" marT="38095" marB="38095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2" marR="76202" marT="38095" marB="38095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2" marR="76202" marT="38095" marB="38095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8096861"/>
                  </a:ext>
                </a:extLst>
              </a:tr>
              <a:tr h="254697">
                <a:tc>
                  <a:txBody>
                    <a:bodyPr/>
                    <a:lstStyle/>
                    <a:p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5600" marR="75600" marT="39600" marB="39600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2" marR="76202" marT="38095" marB="38095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2" marR="76202" marT="38095" marB="38095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2" marR="76202" marT="38095" marB="38095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2" marR="76202" marT="38095" marB="38095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2" marR="76202" marT="38095" marB="38095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6417151"/>
                  </a:ext>
                </a:extLst>
              </a:tr>
              <a:tr h="351727">
                <a:tc>
                  <a:txBody>
                    <a:bodyPr/>
                    <a:lstStyle/>
                    <a:p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5600" marR="75600" marT="39600" marB="39600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2" marR="76202" marT="38095" marB="38095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2" marR="76202" marT="38095" marB="38095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2" marR="76202" marT="38095" marB="38095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68601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2" marR="76202" marT="38095" marB="38095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2" marR="76202" marT="38095" marB="38095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0229608"/>
                  </a:ext>
                </a:extLst>
              </a:tr>
              <a:tr h="254697">
                <a:tc>
                  <a:txBody>
                    <a:bodyPr/>
                    <a:lstStyle/>
                    <a:p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5600" marR="75600" marT="39600" marB="39600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2" marR="76202" marT="38095" marB="38095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2" marR="76202" marT="38095" marB="38095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2" marR="76202" marT="38095" marB="38095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2" marR="76202" marT="38095" marB="38095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2" marR="76202" marT="38095" marB="38095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1904739"/>
                  </a:ext>
                </a:extLst>
              </a:tr>
              <a:tr h="254697">
                <a:tc>
                  <a:txBody>
                    <a:bodyPr/>
                    <a:lstStyle/>
                    <a:p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5600" marR="75600" marT="39600" marB="39600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2" marR="76202" marT="38095" marB="38095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2" marR="76202" marT="38095" marB="38095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2" marR="76202" marT="38095" marB="38095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2" marR="76202" marT="38095" marB="38095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2" marR="76202" marT="38095" marB="38095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7907005"/>
                  </a:ext>
                </a:extLst>
              </a:tr>
              <a:tr h="25469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5600" marR="75600" marT="39600" marB="39600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2" marR="76202" marT="38095" marB="38095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2" marR="76202" marT="38095" marB="38095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2" marR="76202" marT="38095" marB="38095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2" marR="76202" marT="38095" marB="38095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2" marR="76202" marT="38095" marB="38095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5547498"/>
                  </a:ext>
                </a:extLst>
              </a:tr>
              <a:tr h="254697">
                <a:tc>
                  <a:txBody>
                    <a:bodyPr/>
                    <a:lstStyle/>
                    <a:p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5600" marR="75600" marT="39600" marB="39600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2" marR="76202" marT="38095" marB="38095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2" marR="76202" marT="38095" marB="38095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2" marR="76202" marT="38095" marB="38095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2" marR="76202" marT="38095" marB="38095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2" marR="76202" marT="38095" marB="38095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4697">
                <a:tc>
                  <a:txBody>
                    <a:bodyPr/>
                    <a:lstStyle/>
                    <a:p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5600" marR="75600" marT="39600" marB="39600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68601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2" marR="76202" marT="38095" marB="38095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2" marR="76202" marT="38095" marB="38095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2" marR="76202" marT="38095" marB="38095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2" marR="76202" marT="38095" marB="38095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2" marR="76202" marT="38095" marB="38095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4697">
                <a:tc>
                  <a:txBody>
                    <a:bodyPr/>
                    <a:lstStyle/>
                    <a:p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5600" marR="75600" marT="39600" marB="39600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2" marR="76202" marT="38095" marB="38095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2" marR="76202" marT="38095" marB="38095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2" marR="76202" marT="38095" marB="38095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2" marR="76202" marT="38095" marB="38095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2" marR="76202" marT="38095" marB="38095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4697">
                <a:tc>
                  <a:txBody>
                    <a:bodyPr/>
                    <a:lstStyle/>
                    <a:p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5600" marR="75600" marT="39600" marB="39600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2" marR="76202" marT="38095" marB="38095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ko-KR" sz="800" baseline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2" marR="76202" marT="38095" marB="38095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2" marR="76202" marT="38095" marB="38095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2" marR="76202" marT="38095" marB="38095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2" marR="76202" marT="38095" marB="38095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10629677"/>
      </p:ext>
    </p:extLst>
  </p:cSld>
  <p:clrMapOvr>
    <a:masterClrMapping/>
  </p:clrMapOvr>
  <p:transition spd="slow">
    <p:wipe dir="r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제안 제품 소개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 marL="0" indent="0" eaLnBrk="0" hangingPunct="0">
              <a:spcAft>
                <a:spcPts val="551"/>
              </a:spcAft>
              <a:buNone/>
              <a:defRPr/>
            </a:pP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빔 소프트웨어는 </a:t>
            </a:r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</a:rPr>
              <a:t>42</a:t>
            </a: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분기 연속 고속 성장하며 유럽시장 </a:t>
            </a:r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</a:rPr>
              <a:t>1</a:t>
            </a: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위</a:t>
            </a:r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글로벌 시장 </a:t>
            </a:r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</a:rPr>
              <a:t>4</a:t>
            </a: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위의 글로벌 선두 백업 솔루션입니다</a:t>
            </a:r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</a:rPr>
              <a:t>.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/>
              <a:t>Ⅱ </a:t>
            </a:r>
            <a:r>
              <a:rPr lang="ko-KR" altLang="en-US" dirty="0"/>
              <a:t>일반 현황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313269" y="1356817"/>
            <a:ext cx="6273228" cy="251999"/>
            <a:chOff x="313269" y="1590794"/>
            <a:chExt cx="6273228" cy="251999"/>
          </a:xfrm>
        </p:grpSpPr>
        <p:sp>
          <p:nvSpPr>
            <p:cNvPr id="40" name="모서리가 둥근 직사각형 96">
              <a:extLst>
                <a:ext uri="{FF2B5EF4-FFF2-40B4-BE49-F238E27FC236}">
                  <a16:creationId xmlns:a16="http://schemas.microsoft.com/office/drawing/2014/main" id="{BF544A95-378B-4E1F-8929-D5A53A6882DB}"/>
                </a:ext>
              </a:extLst>
            </p:cNvPr>
            <p:cNvSpPr/>
            <p:nvPr/>
          </p:nvSpPr>
          <p:spPr>
            <a:xfrm>
              <a:off x="313269" y="1590794"/>
              <a:ext cx="6273228" cy="251999"/>
            </a:xfrm>
            <a:prstGeom prst="roundRect">
              <a:avLst>
                <a:gd name="adj" fmla="val 18549"/>
              </a:avLst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</a:schemeClr>
                </a:gs>
                <a:gs pos="50000">
                  <a:schemeClr val="accent1">
                    <a:lumMod val="20000"/>
                    <a:lumOff val="80000"/>
                  </a:schemeClr>
                </a:gs>
                <a:gs pos="100000">
                  <a:schemeClr val="bg1"/>
                </a:gs>
              </a:gsLst>
              <a:lin ang="0" scaled="1"/>
              <a:tileRect/>
            </a:gradFill>
            <a:ln>
              <a:noFill/>
            </a:ln>
            <a:effectLst>
              <a:outerShdw dist="38100" dir="10800000" algn="r" rotWithShape="0">
                <a:srgbClr val="00B235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050" dirty="0">
                  <a:solidFill>
                    <a:prstClr val="whit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        </a:t>
              </a:r>
              <a:endParaRPr lang="ko-KR" altLang="en-US" sz="1050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1" name="Rectangle 4">
              <a:extLst>
                <a:ext uri="{FF2B5EF4-FFF2-40B4-BE49-F238E27FC236}">
                  <a16:creationId xmlns:a16="http://schemas.microsoft.com/office/drawing/2014/main" id="{DB54C79A-0A17-4D6C-9CD4-526DA1D596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1322" y="1632080"/>
              <a:ext cx="1559722" cy="15388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 lIns="0" tIns="0" rIns="0" bIns="0" anchor="ctr">
              <a:spAutoFit/>
            </a:bodyPr>
            <a:lstStyle/>
            <a:p>
              <a:r>
                <a:rPr lang="en-US" altLang="ko-KR" sz="1000" b="1" dirty="0">
                  <a:latin typeface="맑은 고딕" panose="020B0503020000020004" pitchFamily="50" charset="-127"/>
                </a:rPr>
                <a:t>4.1 </a:t>
              </a:r>
              <a:r>
                <a:rPr lang="ko-KR" altLang="en-US" sz="1000" b="1" dirty="0">
                  <a:latin typeface="맑은 고딕" panose="020B0503020000020004" pitchFamily="50" charset="-127"/>
                </a:rPr>
                <a:t>일반 현황 및 주요 연혁</a:t>
              </a:r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0711D55E-44C8-4981-B0E9-D87ED2E452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9920" y="1979520"/>
            <a:ext cx="2880000" cy="2535000"/>
          </a:xfrm>
          <a:prstGeom prst="rect">
            <a:avLst/>
          </a:prstGeom>
        </p:spPr>
      </p:pic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3EE8E0E7-280E-40D4-AE57-BA44A24E55C0}"/>
              </a:ext>
            </a:extLst>
          </p:cNvPr>
          <p:cNvGraphicFramePr>
            <a:graphicFrameLocks noGrp="1"/>
          </p:cNvGraphicFramePr>
          <p:nvPr/>
        </p:nvGraphicFramePr>
        <p:xfrm>
          <a:off x="195836" y="1949080"/>
          <a:ext cx="3539054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9364">
                  <a:extLst>
                    <a:ext uri="{9D8B030D-6E8A-4147-A177-3AD203B41FA5}">
                      <a16:colId xmlns:a16="http://schemas.microsoft.com/office/drawing/2014/main" val="52708248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448538079"/>
                    </a:ext>
                  </a:extLst>
                </a:gridCol>
                <a:gridCol w="2561410">
                  <a:extLst>
                    <a:ext uri="{9D8B030D-6E8A-4147-A177-3AD203B41FA5}">
                      <a16:colId xmlns:a16="http://schemas.microsoft.com/office/drawing/2014/main" val="4954882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0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기업명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: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빔 소프트웨어 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(Veeam Software)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0733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0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매출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: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$963M USD (2018)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80077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0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업계점유율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: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유럽시장 점유율 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위</a:t>
                      </a:r>
                      <a:r>
                        <a:rPr lang="en-US" altLang="ko-KR" sz="900" b="0" baseline="30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, </a:t>
                      </a: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글로벌 시장 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4</a:t>
                      </a: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위</a:t>
                      </a:r>
                      <a:r>
                        <a:rPr lang="en-US" altLang="ko-KR" sz="900" b="0" baseline="30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</a:t>
                      </a:r>
                      <a:endParaRPr lang="ko-KR" altLang="en-US" sz="900" b="0" baseline="300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65606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0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본사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: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바르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, 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스위스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08281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0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사업분야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: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가상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, 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물리 그리고 클라우드 환경의 백업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, 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복구 및 데이터 관리 소프트웨어 제조와 공급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15546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0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고객사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: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전세계 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330,000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개 이상</a:t>
                      </a:r>
                      <a:endParaRPr lang="ko-KR" altLang="en-US" sz="900" b="0" baseline="300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84547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0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임직원수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: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3,500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명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이상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7235889"/>
                  </a:ext>
                </a:extLst>
              </a:tr>
            </a:tbl>
          </a:graphicData>
        </a:graphic>
      </p:graphicFrame>
      <p:pic>
        <p:nvPicPr>
          <p:cNvPr id="30" name="그림 29">
            <a:extLst>
              <a:ext uri="{FF2B5EF4-FFF2-40B4-BE49-F238E27FC236}">
                <a16:creationId xmlns:a16="http://schemas.microsoft.com/office/drawing/2014/main" id="{F05DF28E-DE46-4F46-BA72-9934F130979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836" y="1574060"/>
            <a:ext cx="1260000" cy="372960"/>
          </a:xfrm>
          <a:prstGeom prst="rect">
            <a:avLst/>
          </a:prstGeom>
        </p:spPr>
      </p:pic>
      <p:sp>
        <p:nvSpPr>
          <p:cNvPr id="31" name="텍스트 개체 틀 8">
            <a:extLst>
              <a:ext uri="{FF2B5EF4-FFF2-40B4-BE49-F238E27FC236}">
                <a16:creationId xmlns:a16="http://schemas.microsoft.com/office/drawing/2014/main" id="{A2AA46AD-9EBD-481E-95A7-7093105C0E42}"/>
              </a:ext>
            </a:extLst>
          </p:cNvPr>
          <p:cNvSpPr txBox="1">
            <a:spLocks/>
          </p:cNvSpPr>
          <p:nvPr/>
        </p:nvSpPr>
        <p:spPr>
          <a:xfrm>
            <a:off x="51373" y="4492080"/>
            <a:ext cx="6668548" cy="372960"/>
          </a:xfrm>
          <a:prstGeom prst="rect">
            <a:avLst/>
          </a:prstGeom>
        </p:spPr>
        <p:txBody>
          <a:bodyPr/>
          <a:lstStyle>
            <a:lvl1pPr marL="271451" indent="-271451" algn="l" defTabSz="686014" rtl="0" eaLnBrk="1" latinLnBrk="0" hangingPunct="1">
              <a:lnSpc>
                <a:spcPct val="100000"/>
              </a:lnSpc>
              <a:spcBef>
                <a:spcPts val="0"/>
              </a:spcBef>
              <a:buSzPct val="90000"/>
              <a:buFont typeface="Arial" pitchFamily="34" charset="0"/>
              <a:buChar char="•"/>
              <a:defRPr sz="18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+mn-ea"/>
                <a:cs typeface="+mn-cs"/>
              </a:defRPr>
            </a:lvl1pPr>
            <a:lvl2pPr marL="266687" indent="-266687" algn="l" defTabSz="686014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1">
                  <a:lumMod val="50000"/>
                  <a:lumOff val="50000"/>
                </a:schemeClr>
              </a:buClr>
              <a:buSzPct val="90000"/>
              <a:buFont typeface="Arial" pitchFamily="34" charset="0"/>
              <a:buChar char="•"/>
              <a:tabLst/>
              <a:defRPr sz="20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6040" indent="-213197" algn="l" defTabSz="686014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1800" kern="1200" spc="0" baseline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  <a:latin typeface="+mn-lt"/>
                <a:ea typeface="+mn-ea"/>
                <a:cs typeface="+mn-cs"/>
              </a:defRPr>
            </a:lvl3pPr>
            <a:lvl4pPr marL="1112435" indent="-167938" algn="l" defTabSz="686014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tabLst>
                <a:tab pos="686040" algn="l"/>
              </a:tabLst>
              <a:defRPr sz="1400" kern="1200" spc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  <a:latin typeface="+mn-lt"/>
                <a:ea typeface="+mn-ea"/>
                <a:cs typeface="+mn-cs"/>
              </a:defRPr>
            </a:lvl4pPr>
            <a:lvl5pPr marL="1285135" indent="-172702" algn="l" defTabSz="686014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1800" kern="120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86000">
                      <a:schemeClr val="tx1">
                        <a:lumMod val="75000"/>
                        <a:lumOff val="25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+mn-lt"/>
                <a:ea typeface="+mn-ea"/>
                <a:cs typeface="+mn-cs"/>
              </a:defRPr>
            </a:lvl5pPr>
            <a:lvl6pPr marL="1886536" indent="-171504" algn="l" defTabSz="68601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540" indent="-171504" algn="l" defTabSz="68601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548" indent="-171504" algn="l" defTabSz="68601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554" indent="-171504" algn="l" defTabSz="68601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Font typeface="+mj-lt"/>
              <a:buAutoNum type="arabicPeriod"/>
            </a:pPr>
            <a:r>
              <a:rPr lang="en-US" altLang="ko-KR" sz="600" dirty="0"/>
              <a:t>IDC Report: Veeam is #1 in EMEA by revenue and unmatched 20.8% market share and YoY growth, https://www.veeam.com/wp-idc-semiannual-software-tracker-report-emea.html</a:t>
            </a:r>
          </a:p>
          <a:p>
            <a:pPr marL="228600" indent="-228600">
              <a:buFont typeface="+mj-lt"/>
              <a:buAutoNum type="arabicPeriod"/>
            </a:pPr>
            <a:r>
              <a:rPr lang="en-US" altLang="ko-KR" sz="600" dirty="0"/>
              <a:t>Veeam Achieves Market-Leading Revenue Growth in 2H 2017, https://www.veeam.com/executive-blog/idc-report-2017-market-share-growth.html</a:t>
            </a:r>
            <a:endParaRPr lang="ko-KR" altLang="en-US" sz="600" dirty="0"/>
          </a:p>
        </p:txBody>
      </p:sp>
    </p:spTree>
    <p:extLst>
      <p:ext uri="{BB962C8B-B14F-4D97-AF65-F5344CB8AC3E}">
        <p14:creationId xmlns:p14="http://schemas.microsoft.com/office/powerpoint/2010/main" val="1879226318"/>
      </p:ext>
    </p:extLst>
  </p:cSld>
  <p:clrMapOvr>
    <a:masterClrMapping/>
  </p:clrMapOvr>
  <p:transition spd="slow">
    <p:wipe dir="r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 marL="0" indent="0" eaLnBrk="0" hangingPunct="0">
              <a:spcAft>
                <a:spcPts val="551"/>
              </a:spcAft>
              <a:buNone/>
              <a:defRPr/>
            </a:pP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제안시스템은 사용자 및 관리</a:t>
            </a:r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</a:rPr>
              <a:t>/</a:t>
            </a: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운영자의 편의성 극대화</a:t>
            </a:r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고성능</a:t>
            </a:r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</a:rPr>
              <a:t>/</a:t>
            </a: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고가용성 확보 및 안정성이 뛰어나며</a:t>
            </a:r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고객의 요구 사항의 변화를 만족 시키는 확장성과 유연성을 갖추고 있습니다</a:t>
            </a:r>
            <a:endParaRPr lang="en-US" altLang="ko-KR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287805" y="1366367"/>
            <a:ext cx="6273228" cy="251999"/>
            <a:chOff x="313269" y="1590794"/>
            <a:chExt cx="6273228" cy="251999"/>
          </a:xfrm>
        </p:grpSpPr>
        <p:sp>
          <p:nvSpPr>
            <p:cNvPr id="40" name="모서리가 둥근 직사각형 96">
              <a:extLst>
                <a:ext uri="{FF2B5EF4-FFF2-40B4-BE49-F238E27FC236}">
                  <a16:creationId xmlns:a16="http://schemas.microsoft.com/office/drawing/2014/main" id="{BF544A95-378B-4E1F-8929-D5A53A6882DB}"/>
                </a:ext>
              </a:extLst>
            </p:cNvPr>
            <p:cNvSpPr/>
            <p:nvPr/>
          </p:nvSpPr>
          <p:spPr>
            <a:xfrm>
              <a:off x="313269" y="1590794"/>
              <a:ext cx="6273228" cy="251999"/>
            </a:xfrm>
            <a:prstGeom prst="roundRect">
              <a:avLst>
                <a:gd name="adj" fmla="val 18549"/>
              </a:avLst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</a:schemeClr>
                </a:gs>
                <a:gs pos="50000">
                  <a:schemeClr val="accent1">
                    <a:lumMod val="20000"/>
                    <a:lumOff val="80000"/>
                  </a:schemeClr>
                </a:gs>
                <a:gs pos="100000">
                  <a:schemeClr val="bg1"/>
                </a:gs>
              </a:gsLst>
              <a:lin ang="0" scaled="1"/>
              <a:tileRect/>
            </a:gradFill>
            <a:ln>
              <a:noFill/>
            </a:ln>
            <a:effectLst>
              <a:outerShdw dist="38100" dir="10800000" algn="r" rotWithShape="0">
                <a:srgbClr val="00B235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050" dirty="0">
                  <a:solidFill>
                    <a:prstClr val="whit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        </a:t>
              </a:r>
              <a:endParaRPr lang="ko-KR" altLang="en-US" sz="1050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1" name="Rectangle 4">
              <a:extLst>
                <a:ext uri="{FF2B5EF4-FFF2-40B4-BE49-F238E27FC236}">
                  <a16:creationId xmlns:a16="http://schemas.microsoft.com/office/drawing/2014/main" id="{DB54C79A-0A17-4D6C-9CD4-526DA1D596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1322" y="1632080"/>
              <a:ext cx="1213474" cy="15388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 lIns="0" tIns="0" rIns="0" bIns="0" anchor="ctr">
              <a:spAutoFit/>
            </a:bodyPr>
            <a:lstStyle/>
            <a:p>
              <a:r>
                <a:rPr lang="en-US" altLang="ko-KR" sz="10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4.2 </a:t>
              </a:r>
              <a:r>
                <a:rPr lang="ko-KR" altLang="en-US" sz="10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제품 특장점 개요</a:t>
              </a:r>
            </a:p>
          </p:txBody>
        </p:sp>
      </p:grp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제안 제품 소개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/>
              <a:t>Ⅱ </a:t>
            </a:r>
            <a:r>
              <a:rPr lang="ko-KR" altLang="en-US" dirty="0"/>
              <a:t>일반 현황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96FEF80-23E9-4AAD-838F-D9E42F0ECB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338" y="1743075"/>
            <a:ext cx="6310312" cy="3024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969061"/>
      </p:ext>
    </p:extLst>
  </p:cSld>
  <p:clrMapOvr>
    <a:masterClrMapping/>
  </p:clrMapOvr>
  <p:transition spd="slow">
    <p:wipe dir="r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제안 제품 소개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 marL="0" indent="0" eaLnBrk="0" hangingPunct="0">
              <a:spcAft>
                <a:spcPts val="551"/>
              </a:spcAft>
              <a:buNone/>
              <a:defRPr/>
            </a:pP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빔 소프트웨어는 물리환경과 가상환경의 </a:t>
            </a:r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</a:rPr>
              <a:t>OS,VM, File, DB </a:t>
            </a: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백업과 복구를 가장효율적으로 관리하는 솔루션입니다</a:t>
            </a:r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</a:rPr>
              <a:t>.</a:t>
            </a:r>
          </a:p>
          <a:p>
            <a:pPr marL="228600" indent="-228600" eaLnBrk="0" hangingPunct="0">
              <a:spcAft>
                <a:spcPts val="551"/>
              </a:spcAft>
              <a:buAutoNum type="arabicParenR"/>
              <a:defRPr/>
            </a:pPr>
            <a:endParaRPr lang="en-US" altLang="ko-KR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/>
              <a:t>Ⅱ </a:t>
            </a:r>
            <a:r>
              <a:rPr lang="ko-KR" altLang="en-US" dirty="0"/>
              <a:t>일반 현황</a:t>
            </a:r>
          </a:p>
        </p:txBody>
      </p:sp>
      <p:sp>
        <p:nvSpPr>
          <p:cNvPr id="9" name="텍스트 개체 틀 4"/>
          <p:cNvSpPr>
            <a:spLocks noGrp="1"/>
          </p:cNvSpPr>
          <p:nvPr>
            <p:ph type="body" sz="quarter" idx="4294967295"/>
          </p:nvPr>
        </p:nvSpPr>
        <p:spPr>
          <a:xfrm>
            <a:off x="441325" y="3927475"/>
            <a:ext cx="6416675" cy="184150"/>
          </a:xfrm>
        </p:spPr>
        <p:txBody>
          <a:bodyPr/>
          <a:lstStyle/>
          <a:p>
            <a:pPr marL="228600" indent="-228600">
              <a:buFont typeface="+mj-lt"/>
              <a:buAutoNum type="arabicPeriod"/>
              <a:defRPr/>
            </a:pPr>
            <a:r>
              <a:rPr lang="ko-KR" altLang="en-US" sz="650" dirty="0" err="1"/>
              <a:t>베리타스는</a:t>
            </a:r>
            <a:r>
              <a:rPr lang="ko-KR" altLang="en-US" sz="650" dirty="0"/>
              <a:t> </a:t>
            </a:r>
            <a:r>
              <a:rPr lang="en-US" altLang="ko-KR" sz="650" dirty="0"/>
              <a:t>OS </a:t>
            </a:r>
            <a:r>
              <a:rPr lang="ko-KR" altLang="en-US" sz="650"/>
              <a:t>백업을 위해 </a:t>
            </a:r>
            <a:r>
              <a:rPr lang="en-US" altLang="ko-KR" sz="650" dirty="0"/>
              <a:t>VSR </a:t>
            </a:r>
            <a:r>
              <a:rPr lang="ko-KR" altLang="en-US" sz="650"/>
              <a:t>제품을 보유하고 있으나 윈도우에서만 사용 가능</a:t>
            </a:r>
            <a:r>
              <a:rPr lang="en-US" altLang="ko-KR" sz="650" dirty="0"/>
              <a:t>. </a:t>
            </a:r>
            <a:r>
              <a:rPr lang="ko-KR" altLang="en-US" sz="650"/>
              <a:t>리눅스용 제품도 있으나 호환성과 기능이 상당히 떨어짐</a:t>
            </a:r>
            <a:r>
              <a:rPr lang="en-US" altLang="ko-KR" sz="650" dirty="0"/>
              <a:t>. </a:t>
            </a:r>
            <a:r>
              <a:rPr lang="ko-KR" altLang="en-US" sz="650"/>
              <a:t>유닉스에 대한 부분은 솔루션 없음</a:t>
            </a:r>
          </a:p>
          <a:p>
            <a:pPr marL="228600" indent="-228600">
              <a:buFont typeface="+mj-lt"/>
              <a:buAutoNum type="arabicPeriod"/>
              <a:defRPr/>
            </a:pPr>
            <a:r>
              <a:rPr lang="en-US" altLang="ko-KR" sz="650" dirty="0"/>
              <a:t>EMC</a:t>
            </a:r>
            <a:r>
              <a:rPr lang="ko-KR" altLang="en-US" sz="650"/>
              <a:t>는 자체적으로 </a:t>
            </a:r>
            <a:r>
              <a:rPr lang="en-US" altLang="ko-KR" sz="650" dirty="0"/>
              <a:t>OS </a:t>
            </a:r>
            <a:r>
              <a:rPr lang="ko-KR" altLang="en-US" sz="650"/>
              <a:t>백업 솔루션이 없으며 </a:t>
            </a:r>
            <a:r>
              <a:rPr lang="en-US" altLang="ko-KR" sz="650" dirty="0"/>
              <a:t>Networker/</a:t>
            </a:r>
            <a:r>
              <a:rPr lang="en-US" altLang="ko-KR" sz="650" dirty="0" err="1"/>
              <a:t>Avamar</a:t>
            </a:r>
            <a:r>
              <a:rPr lang="ko-KR" altLang="en-US" sz="650"/>
              <a:t>는 </a:t>
            </a:r>
            <a:r>
              <a:rPr lang="en-US" altLang="ko-KR" sz="650" dirty="0"/>
              <a:t>DB</a:t>
            </a:r>
            <a:r>
              <a:rPr lang="ko-KR" altLang="en-US" sz="650"/>
              <a:t>와 </a:t>
            </a:r>
            <a:r>
              <a:rPr lang="en-US" altLang="ko-KR" sz="650" dirty="0"/>
              <a:t>File </a:t>
            </a:r>
            <a:r>
              <a:rPr lang="ko-KR" altLang="en-US" sz="650"/>
              <a:t>백업까지만 가능</a:t>
            </a:r>
            <a:r>
              <a:rPr lang="en-US" altLang="ko-KR" sz="650" dirty="0"/>
              <a:t>. OS </a:t>
            </a:r>
            <a:r>
              <a:rPr lang="ko-KR" altLang="en-US" sz="650"/>
              <a:t>백업을 위해서는 별도의 전문 솔루션을 구매해야함</a:t>
            </a:r>
          </a:p>
          <a:p>
            <a:pPr marL="228600" indent="-228600">
              <a:buFont typeface="+mj-lt"/>
              <a:buAutoNum type="arabicPeriod"/>
              <a:defRPr/>
            </a:pPr>
            <a:r>
              <a:rPr lang="en-US" altLang="ko-KR" sz="650" dirty="0"/>
              <a:t>IBM</a:t>
            </a:r>
            <a:r>
              <a:rPr lang="ko-KR" altLang="en-US" sz="650"/>
              <a:t>은 유닉스와 윈도우를 지원하는 </a:t>
            </a:r>
            <a:r>
              <a:rPr lang="en-US" altLang="ko-KR" sz="650" dirty="0"/>
              <a:t>OS </a:t>
            </a:r>
            <a:r>
              <a:rPr lang="ko-KR" altLang="en-US" sz="650"/>
              <a:t>백업 기능이 제품 포트폴리오에 있기는 하나 제품에 이슈가 많아서 도입사례가 거의 없음</a:t>
            </a:r>
            <a:r>
              <a:rPr lang="en-US" altLang="ko-KR" sz="650" dirty="0"/>
              <a:t>.                                 </a:t>
            </a:r>
            <a:r>
              <a:rPr lang="ko-KR" altLang="en-US" sz="650"/>
              <a:t>가상화를 </a:t>
            </a:r>
            <a:r>
              <a:rPr lang="ko-KR" altLang="en-US" sz="650" dirty="0"/>
              <a:t>위한 </a:t>
            </a:r>
            <a:r>
              <a:rPr lang="en-US" altLang="ko-KR" sz="650" dirty="0"/>
              <a:t>Spectrum Protect Plus</a:t>
            </a:r>
            <a:r>
              <a:rPr lang="ko-KR" altLang="en-US" sz="650"/>
              <a:t>가 출시되었으나 기능이 약함</a:t>
            </a:r>
          </a:p>
          <a:p>
            <a:pPr marL="228600" indent="-228600">
              <a:buFont typeface="+mj-lt"/>
              <a:buAutoNum type="arabicPeriod"/>
              <a:defRPr/>
            </a:pPr>
            <a:r>
              <a:rPr lang="ko-KR" altLang="en-US" sz="650" dirty="0"/>
              <a:t>빔 소프트웨어는 </a:t>
            </a:r>
            <a:r>
              <a:rPr lang="en-US" altLang="ko-KR" sz="650" dirty="0"/>
              <a:t>DB, File, OS </a:t>
            </a:r>
            <a:r>
              <a:rPr lang="ko-KR" altLang="en-US" sz="650"/>
              <a:t>백업의 모든 영역에 대해서 유닉스</a:t>
            </a:r>
            <a:r>
              <a:rPr lang="en-US" altLang="ko-KR" sz="650" dirty="0"/>
              <a:t>, </a:t>
            </a:r>
            <a:r>
              <a:rPr lang="ko-KR" altLang="en-US" sz="650"/>
              <a:t>리눅스</a:t>
            </a:r>
            <a:r>
              <a:rPr lang="en-US" altLang="ko-KR" sz="650" dirty="0"/>
              <a:t>, </a:t>
            </a:r>
            <a:r>
              <a:rPr lang="ko-KR" altLang="en-US" sz="650"/>
              <a:t>윈도우를 지원함</a:t>
            </a:r>
            <a:r>
              <a:rPr lang="en-US" altLang="ko-KR" sz="650" dirty="0"/>
              <a:t>. </a:t>
            </a:r>
            <a:r>
              <a:rPr lang="ko-KR" altLang="en-US" sz="650"/>
              <a:t>하나의 에이전트</a:t>
            </a:r>
            <a:r>
              <a:rPr lang="en-US" altLang="ko-KR" sz="650" dirty="0"/>
              <a:t>, </a:t>
            </a:r>
            <a:r>
              <a:rPr lang="ko-KR" altLang="en-US" sz="650"/>
              <a:t>한번의 백업으로 </a:t>
            </a:r>
            <a:r>
              <a:rPr lang="en-US" altLang="ko-KR" sz="650" dirty="0"/>
              <a:t>DB, File, OS</a:t>
            </a:r>
            <a:r>
              <a:rPr lang="ko-KR" altLang="en-US" sz="650"/>
              <a:t>의 다양한 복구 시나리오 가능</a:t>
            </a:r>
          </a:p>
          <a:p>
            <a:pPr marL="228600" indent="-228600">
              <a:buFont typeface="+mj-lt"/>
              <a:buAutoNum type="arabicPeriod"/>
              <a:defRPr/>
            </a:pPr>
            <a:r>
              <a:rPr lang="ko-KR" altLang="en-US" sz="650" dirty="0" err="1"/>
              <a:t>아크로니스는</a:t>
            </a:r>
            <a:r>
              <a:rPr lang="ko-KR" altLang="en-US" sz="650" dirty="0"/>
              <a:t> 유닉스 백업 지원 제품이 없음</a:t>
            </a:r>
            <a:r>
              <a:rPr lang="en-US" altLang="ko-KR" sz="650" dirty="0"/>
              <a:t>. </a:t>
            </a:r>
            <a:r>
              <a:rPr lang="ko-KR" altLang="en-US" sz="650"/>
              <a:t>윈도우 </a:t>
            </a:r>
            <a:r>
              <a:rPr lang="en-US" altLang="ko-KR" sz="650" dirty="0"/>
              <a:t>OS </a:t>
            </a:r>
            <a:r>
              <a:rPr lang="ko-KR" altLang="en-US" sz="650"/>
              <a:t>백업과 일부 리눅스 </a:t>
            </a:r>
            <a:r>
              <a:rPr lang="en-US" altLang="ko-KR" sz="650" dirty="0"/>
              <a:t>OS </a:t>
            </a:r>
            <a:r>
              <a:rPr lang="ko-KR" altLang="en-US" sz="650"/>
              <a:t>백업</a:t>
            </a:r>
            <a:r>
              <a:rPr lang="en-US" altLang="ko-KR" sz="650" dirty="0"/>
              <a:t>, x86 </a:t>
            </a:r>
            <a:r>
              <a:rPr lang="ko-KR" altLang="en-US" sz="650"/>
              <a:t>가상화만 지원</a:t>
            </a:r>
          </a:p>
          <a:p>
            <a:pPr marL="228600" indent="-228600">
              <a:buFont typeface="+mj-lt"/>
              <a:buAutoNum type="arabicPeriod"/>
              <a:defRPr/>
            </a:pPr>
            <a:r>
              <a:rPr lang="ko-KR" altLang="en-US" sz="650" dirty="0" err="1"/>
              <a:t>아크서브는</a:t>
            </a:r>
            <a:r>
              <a:rPr lang="ko-KR" altLang="en-US" sz="650" dirty="0"/>
              <a:t> 유닉스 백업 지원 제품이 없음</a:t>
            </a:r>
            <a:r>
              <a:rPr lang="en-US" altLang="ko-KR" sz="650" dirty="0"/>
              <a:t>. </a:t>
            </a:r>
            <a:r>
              <a:rPr lang="ko-KR" altLang="en-US" sz="650"/>
              <a:t>윈도우 </a:t>
            </a:r>
            <a:r>
              <a:rPr lang="en-US" altLang="ko-KR" sz="650" dirty="0"/>
              <a:t>OS </a:t>
            </a:r>
            <a:r>
              <a:rPr lang="ko-KR" altLang="en-US" sz="650"/>
              <a:t>백업과 일부 리눅스 </a:t>
            </a:r>
            <a:r>
              <a:rPr lang="en-US" altLang="ko-KR" sz="650" dirty="0"/>
              <a:t>OS </a:t>
            </a:r>
            <a:r>
              <a:rPr lang="ko-KR" altLang="en-US" sz="650"/>
              <a:t>백업</a:t>
            </a:r>
            <a:r>
              <a:rPr lang="en-US" altLang="ko-KR" sz="650" dirty="0"/>
              <a:t>, x86 </a:t>
            </a:r>
            <a:r>
              <a:rPr lang="ko-KR" altLang="en-US" sz="650"/>
              <a:t>가상화만 지원</a:t>
            </a:r>
          </a:p>
          <a:p>
            <a:pPr marL="228600" indent="-228600" eaLnBrk="0" hangingPunct="0">
              <a:spcAft>
                <a:spcPts val="551"/>
              </a:spcAft>
              <a:buAutoNum type="arabicParenR"/>
              <a:defRPr/>
            </a:pPr>
            <a:endParaRPr lang="en-US" altLang="ko-KR" sz="65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287805" y="1368256"/>
            <a:ext cx="6273228" cy="251999"/>
            <a:chOff x="313269" y="1590794"/>
            <a:chExt cx="6273228" cy="251999"/>
          </a:xfrm>
        </p:grpSpPr>
        <p:sp>
          <p:nvSpPr>
            <p:cNvPr id="40" name="모서리가 둥근 직사각형 96">
              <a:extLst>
                <a:ext uri="{FF2B5EF4-FFF2-40B4-BE49-F238E27FC236}">
                  <a16:creationId xmlns:a16="http://schemas.microsoft.com/office/drawing/2014/main" id="{BF544A95-378B-4E1F-8929-D5A53A6882DB}"/>
                </a:ext>
              </a:extLst>
            </p:cNvPr>
            <p:cNvSpPr/>
            <p:nvPr/>
          </p:nvSpPr>
          <p:spPr>
            <a:xfrm>
              <a:off x="313269" y="1590794"/>
              <a:ext cx="6273228" cy="251999"/>
            </a:xfrm>
            <a:prstGeom prst="roundRect">
              <a:avLst>
                <a:gd name="adj" fmla="val 18549"/>
              </a:avLst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</a:schemeClr>
                </a:gs>
                <a:gs pos="50000">
                  <a:schemeClr val="accent1">
                    <a:lumMod val="20000"/>
                    <a:lumOff val="80000"/>
                  </a:schemeClr>
                </a:gs>
                <a:gs pos="100000">
                  <a:schemeClr val="bg1"/>
                </a:gs>
              </a:gsLst>
              <a:lin ang="0" scaled="1"/>
              <a:tileRect/>
            </a:gradFill>
            <a:ln>
              <a:noFill/>
            </a:ln>
            <a:effectLst>
              <a:outerShdw dist="38100" dir="10800000" algn="r" rotWithShape="0">
                <a:srgbClr val="00B235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050" dirty="0">
                  <a:solidFill>
                    <a:prstClr val="whit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        </a:t>
              </a:r>
              <a:endParaRPr lang="ko-KR" altLang="en-US" sz="1050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1" name="Rectangle 4">
              <a:extLst>
                <a:ext uri="{FF2B5EF4-FFF2-40B4-BE49-F238E27FC236}">
                  <a16:creationId xmlns:a16="http://schemas.microsoft.com/office/drawing/2014/main" id="{DB54C79A-0A17-4D6C-9CD4-526DA1D596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1322" y="1632080"/>
              <a:ext cx="956993" cy="15388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 lIns="0" tIns="0" rIns="0" bIns="0" anchor="ctr">
              <a:spAutoFit/>
            </a:bodyPr>
            <a:lstStyle/>
            <a:p>
              <a:r>
                <a:rPr lang="en-US" altLang="ko-KR" sz="10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4.3 </a:t>
              </a:r>
              <a:r>
                <a:rPr lang="ko-KR" altLang="en-US" sz="10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제품 특장점 </a:t>
              </a:r>
            </a:p>
          </p:txBody>
        </p:sp>
      </p:grp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8466090"/>
              </p:ext>
            </p:extLst>
          </p:nvPr>
        </p:nvGraphicFramePr>
        <p:xfrm>
          <a:off x="287805" y="1792228"/>
          <a:ext cx="6273228" cy="20774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55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455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4553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4553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4553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4553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80213">
                <a:tc rowSpan="2">
                  <a:txBody>
                    <a:bodyPr/>
                    <a:lstStyle/>
                    <a:p>
                      <a:pPr algn="ctr" latinLnBrk="0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cs typeface="Tahoma" panose="020B0604030504040204" pitchFamily="34" charset="0"/>
                        </a:rPr>
                        <a:t>제조사</a:t>
                      </a:r>
                    </a:p>
                  </a:txBody>
                  <a:tcPr marL="91448" marR="91448" marT="45709" marB="45709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0"/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cs typeface="Tahoma" panose="020B0604030504040204" pitchFamily="34" charset="0"/>
                        </a:rPr>
                        <a:t>물리환경 백업</a:t>
                      </a:r>
                    </a:p>
                  </a:txBody>
                  <a:tcPr marL="91448" marR="91448" marT="45709" marB="45709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0"/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cs typeface="Tahoma" panose="020B0604030504040204" pitchFamily="34" charset="0"/>
                        </a:rPr>
                        <a:t> 프라이빗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cs typeface="Tahoma" panose="020B0604030504040204" pitchFamily="34" charset="0"/>
                        </a:rPr>
                        <a:t>,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cs typeface="Tahoma" panose="020B0604030504040204" pitchFamily="34" charset="0"/>
                        </a:rPr>
                        <a:t> 퍼블릭 클라우드 백업</a:t>
                      </a:r>
                    </a:p>
                  </a:txBody>
                  <a:tcPr marL="91448" marR="91448" marT="45709" marB="45709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6311">
                <a:tc vMerge="1">
                  <a:txBody>
                    <a:bodyPr/>
                    <a:lstStyle/>
                    <a:p>
                      <a:pPr algn="ctr" latinLnBrk="0"/>
                      <a:endParaRPr lang="ko-KR" altLang="en-US" sz="1200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1448" marR="91448" marT="45709" marB="45709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cs typeface="Tahoma" panose="020B0604030504040204" pitchFamily="34" charset="0"/>
                        </a:rPr>
                        <a:t>DB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cs typeface="Tahoma" panose="020B0604030504040204" pitchFamily="34" charset="0"/>
                        </a:rPr>
                        <a:t>백업</a:t>
                      </a:r>
                    </a:p>
                  </a:txBody>
                  <a:tcPr marL="91448" marR="91448" marT="45709" marB="45709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cs typeface="Tahoma" panose="020B0604030504040204" pitchFamily="34" charset="0"/>
                        </a:rPr>
                        <a:t>File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cs typeface="Tahoma" panose="020B0604030504040204" pitchFamily="34" charset="0"/>
                        </a:rPr>
                        <a:t>백업</a:t>
                      </a:r>
                    </a:p>
                  </a:txBody>
                  <a:tcPr marL="91448" marR="91448" marT="45709" marB="45709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cs typeface="Tahoma" panose="020B0604030504040204" pitchFamily="34" charset="0"/>
                        </a:rPr>
                        <a:t>OS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cs typeface="Tahoma" panose="020B0604030504040204" pitchFamily="34" charset="0"/>
                        </a:rPr>
                        <a:t>백업</a:t>
                      </a:r>
                    </a:p>
                  </a:txBody>
                  <a:tcPr marL="91448" marR="91448" marT="45709" marB="45709" anchor="ctr">
                    <a:lnL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cs typeface="Tahoma" panose="020B0604030504040204" pitchFamily="34" charset="0"/>
                        </a:rPr>
                        <a:t>VMware, AHV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1448" marR="91448" marT="45709" marB="45709" anchor="ctr">
                    <a:lnL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cs typeface="Tahoma" panose="020B0604030504040204" pitchFamily="34" charset="0"/>
                        </a:rPr>
                        <a:t>AWS, Azure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1448" marR="91448" marT="45709" marB="45709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2849"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800" b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Tahoma" panose="020B0604030504040204" pitchFamily="34" charset="0"/>
                          <a:cs typeface="Tahoma" panose="020B0604030504040204" pitchFamily="34" charset="0"/>
                        </a:rPr>
                        <a:t>베리타스</a:t>
                      </a:r>
                      <a:endParaRPr lang="ko-KR" altLang="en-US" sz="8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1448" marR="91448" marT="45709" marB="45709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0"/>
                      <a:r>
                        <a:rPr lang="en-US" altLang="ko-KR" sz="800" b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Tahoma" panose="020B0604030504040204" pitchFamily="34" charset="0"/>
                          <a:cs typeface="Tahoma" panose="020B0604030504040204" pitchFamily="34" charset="0"/>
                        </a:rPr>
                        <a:t>Netbackup</a:t>
                      </a:r>
                      <a:endParaRPr lang="ko-KR" altLang="en-US" sz="8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1448" marR="91448" marT="45709" marB="45709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800" b="1" dirty="0">
                          <a:solidFill>
                            <a:srgbClr val="C00000"/>
                          </a:solidFill>
                          <a:latin typeface="Tahoma" panose="020B0604030504040204" pitchFamily="34" charset="0"/>
                          <a:cs typeface="Tahoma" panose="020B0604030504040204" pitchFamily="34" charset="0"/>
                        </a:rPr>
                        <a:t>솔루션 없음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Tahoma" panose="020B0604030504040204" pitchFamily="34" charset="0"/>
                          <a:cs typeface="Tahoma" panose="020B0604030504040204" pitchFamily="34" charset="0"/>
                        </a:rPr>
                        <a:t>/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  <a:latin typeface="Tahoma" panose="020B0604030504040204" pitchFamily="34" charset="0"/>
                          <a:cs typeface="Tahoma" panose="020B0604030504040204" pitchFamily="34" charset="0"/>
                        </a:rPr>
                        <a:t>약함</a:t>
                      </a:r>
                      <a:r>
                        <a:rPr lang="en-US" altLang="ko-KR" sz="800" b="1" baseline="30000" dirty="0">
                          <a:solidFill>
                            <a:srgbClr val="C00000"/>
                          </a:solidFill>
                          <a:latin typeface="Tahoma" panose="020B0604030504040204" pitchFamily="34" charset="0"/>
                          <a:cs typeface="Tahoma" panose="020B0604030504040204" pitchFamily="34" charset="0"/>
                        </a:rPr>
                        <a:t>1</a:t>
                      </a:r>
                      <a:endParaRPr lang="ko-KR" altLang="en-US" sz="800" b="1" baseline="30000" dirty="0">
                        <a:solidFill>
                          <a:srgbClr val="C00000"/>
                        </a:solidFill>
                        <a:latin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1448" marR="91448" marT="45709" marB="45709" anchor="ctr">
                    <a:lnL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0"/>
                      <a:r>
                        <a:rPr lang="ko-KR" altLang="en-US" sz="800" b="1" dirty="0">
                          <a:solidFill>
                            <a:srgbClr val="C00000"/>
                          </a:solidFill>
                          <a:latin typeface="Tahoma" panose="020B0604030504040204" pitchFamily="34" charset="0"/>
                          <a:cs typeface="Tahoma" panose="020B0604030504040204" pitchFamily="34" charset="0"/>
                        </a:rPr>
                        <a:t>솔루션 약함</a:t>
                      </a:r>
                    </a:p>
                  </a:txBody>
                  <a:tcPr marL="91448" marR="91448" marT="45709" marB="45709" anchor="ctr">
                    <a:lnL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3020"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800" b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Tahoma" panose="020B0604030504040204" pitchFamily="34" charset="0"/>
                          <a:cs typeface="Tahoma" panose="020B0604030504040204" pitchFamily="34" charset="0"/>
                        </a:rPr>
                        <a:t>EMC</a:t>
                      </a:r>
                      <a:endParaRPr lang="ko-KR" altLang="en-US" sz="8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1448" marR="91448" marT="45709" marB="45709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0"/>
                      <a:r>
                        <a:rPr lang="en-US" altLang="ko-KR" sz="800" b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Tahoma" panose="020B0604030504040204" pitchFamily="34" charset="0"/>
                          <a:cs typeface="Tahoma" panose="020B0604030504040204" pitchFamily="34" charset="0"/>
                        </a:rPr>
                        <a:t>Networker /</a:t>
                      </a:r>
                      <a:r>
                        <a:rPr lang="ko-KR" altLang="en-US" sz="800" b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Tahoma" panose="020B0604030504040204" pitchFamily="34" charset="0"/>
                          <a:cs typeface="Tahoma" panose="020B0604030504040204" pitchFamily="34" charset="0"/>
                        </a:rPr>
                        <a:t> </a:t>
                      </a:r>
                      <a:r>
                        <a:rPr lang="en-US" altLang="ko-KR" sz="800" b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Tahoma" panose="020B0604030504040204" pitchFamily="34" charset="0"/>
                          <a:cs typeface="Tahoma" panose="020B0604030504040204" pitchFamily="34" charset="0"/>
                        </a:rPr>
                        <a:t>Avamar</a:t>
                      </a:r>
                      <a:endParaRPr lang="ko-KR" altLang="en-US" sz="8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1448" marR="91448" marT="45709" marB="45709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800" b="1" dirty="0">
                          <a:solidFill>
                            <a:srgbClr val="C00000"/>
                          </a:solidFill>
                          <a:latin typeface="Tahoma" panose="020B0604030504040204" pitchFamily="34" charset="0"/>
                          <a:cs typeface="Tahoma" panose="020B0604030504040204" pitchFamily="34" charset="0"/>
                        </a:rPr>
                        <a:t>솔루션 없음</a:t>
                      </a:r>
                      <a:r>
                        <a:rPr lang="en-US" altLang="ko-KR" sz="800" b="1" baseline="30000" dirty="0">
                          <a:solidFill>
                            <a:srgbClr val="C00000"/>
                          </a:solidFill>
                          <a:latin typeface="Tahoma" panose="020B0604030504040204" pitchFamily="34" charset="0"/>
                          <a:cs typeface="Tahoma" panose="020B0604030504040204" pitchFamily="34" charset="0"/>
                        </a:rPr>
                        <a:t>2</a:t>
                      </a:r>
                      <a:endParaRPr lang="ko-KR" altLang="en-US" sz="800" b="1" baseline="30000" dirty="0">
                        <a:solidFill>
                          <a:srgbClr val="C00000"/>
                        </a:solidFill>
                        <a:latin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1448" marR="91448" marT="45709" marB="45709" anchor="ctr">
                    <a:lnL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0"/>
                      <a:r>
                        <a:rPr lang="ko-KR" altLang="en-US" sz="800" b="1" dirty="0">
                          <a:solidFill>
                            <a:srgbClr val="C00000"/>
                          </a:solidFill>
                          <a:latin typeface="Tahoma" panose="020B0604030504040204" pitchFamily="34" charset="0"/>
                          <a:cs typeface="Tahoma" panose="020B0604030504040204" pitchFamily="34" charset="0"/>
                        </a:rPr>
                        <a:t>솔루션 약함</a:t>
                      </a:r>
                    </a:p>
                  </a:txBody>
                  <a:tcPr marL="91448" marR="91448" marT="45709" marB="45709" anchor="ctr">
                    <a:lnL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3020"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800" b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Tahoma" panose="020B0604030504040204" pitchFamily="34" charset="0"/>
                          <a:cs typeface="Tahoma" panose="020B0604030504040204" pitchFamily="34" charset="0"/>
                        </a:rPr>
                        <a:t>IBM</a:t>
                      </a:r>
                      <a:endParaRPr lang="ko-KR" altLang="en-US" sz="8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1448" marR="91448" marT="45709" marB="45709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0"/>
                      <a:r>
                        <a:rPr lang="en-US" altLang="ko-KR" sz="800" b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Tahoma" panose="020B0604030504040204" pitchFamily="34" charset="0"/>
                          <a:cs typeface="Tahoma" panose="020B0604030504040204" pitchFamily="34" charset="0"/>
                        </a:rPr>
                        <a:t>Spectrum Protect</a:t>
                      </a:r>
                      <a:endParaRPr lang="ko-KR" altLang="en-US" sz="8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1448" marR="91448" marT="45709" marB="45709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800" b="1" dirty="0">
                          <a:solidFill>
                            <a:srgbClr val="C00000"/>
                          </a:solidFill>
                          <a:latin typeface="Tahoma" panose="020B0604030504040204" pitchFamily="34" charset="0"/>
                          <a:cs typeface="Tahoma" panose="020B0604030504040204" pitchFamily="34" charset="0"/>
                        </a:rPr>
                        <a:t>솔루션 약함</a:t>
                      </a:r>
                      <a:r>
                        <a:rPr lang="en-US" altLang="ko-KR" sz="800" b="1" baseline="30000" dirty="0">
                          <a:solidFill>
                            <a:srgbClr val="C00000"/>
                          </a:solidFill>
                          <a:latin typeface="Tahoma" panose="020B0604030504040204" pitchFamily="34" charset="0"/>
                          <a:cs typeface="Tahoma" panose="020B0604030504040204" pitchFamily="34" charset="0"/>
                        </a:rPr>
                        <a:t>3</a:t>
                      </a:r>
                      <a:endParaRPr lang="ko-KR" altLang="en-US" sz="800" b="1" baseline="30000" dirty="0">
                        <a:solidFill>
                          <a:srgbClr val="C00000"/>
                        </a:solidFill>
                        <a:latin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1448" marR="91448" marT="45709" marB="45709" anchor="ctr">
                    <a:lnL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0"/>
                      <a:r>
                        <a:rPr lang="ko-KR" altLang="en-US" sz="800" b="1" dirty="0">
                          <a:solidFill>
                            <a:srgbClr val="C00000"/>
                          </a:solidFill>
                          <a:latin typeface="Tahoma" panose="020B0604030504040204" pitchFamily="34" charset="0"/>
                          <a:cs typeface="Tahoma" panose="020B0604030504040204" pitchFamily="34" charset="0"/>
                        </a:rPr>
                        <a:t>솔루션 약함</a:t>
                      </a:r>
                    </a:p>
                  </a:txBody>
                  <a:tcPr marL="91448" marR="91448" marT="45709" marB="45709" anchor="ctr">
                    <a:lnL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8348"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Tahoma" panose="020B0604030504040204" pitchFamily="34" charset="0"/>
                          <a:cs typeface="Tahoma" panose="020B0604030504040204" pitchFamily="34" charset="0"/>
                        </a:rPr>
                        <a:t>빔 소프트웨어</a:t>
                      </a:r>
                    </a:p>
                  </a:txBody>
                  <a:tcPr marL="91448" marR="91448" marT="45709" marB="45709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F4B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 err="1">
                          <a:solidFill>
                            <a:schemeClr val="bg1"/>
                          </a:solidFill>
                          <a:latin typeface="Tahoma" panose="020B0604030504040204" pitchFamily="34" charset="0"/>
                          <a:cs typeface="Tahoma" panose="020B0604030504040204" pitchFamily="34" charset="0"/>
                        </a:rPr>
                        <a:t>Veeam</a:t>
                      </a:r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Tahoma" panose="020B0604030504040204" pitchFamily="34" charset="0"/>
                          <a:cs typeface="Tahoma" panose="020B0604030504040204" pitchFamily="34" charset="0"/>
                        </a:rPr>
                        <a:t> Backup &amp; Recovery</a:t>
                      </a:r>
                      <a:r>
                        <a:rPr lang="en-US" altLang="ko-KR" sz="1000" b="1" baseline="30000" dirty="0">
                          <a:solidFill>
                            <a:schemeClr val="bg1"/>
                          </a:solidFill>
                          <a:latin typeface="Tahoma" panose="020B0604030504040204" pitchFamily="34" charset="0"/>
                          <a:cs typeface="Tahoma" panose="020B0604030504040204" pitchFamily="34" charset="0"/>
                        </a:rPr>
                        <a:t>4</a:t>
                      </a:r>
                      <a:r>
                        <a:rPr lang="en-US" altLang="ko-KR" sz="1000" b="1" baseline="0" dirty="0">
                          <a:solidFill>
                            <a:schemeClr val="bg1"/>
                          </a:solidFill>
                          <a:latin typeface="Tahoma" panose="020B0604030504040204" pitchFamily="34" charset="0"/>
                          <a:cs typeface="Tahoma" panose="020B0604030504040204" pitchFamily="34" charset="0"/>
                        </a:rPr>
                        <a:t> – </a:t>
                      </a:r>
                      <a:r>
                        <a:rPr lang="ko-KR" altLang="en-US" sz="1000" b="1" baseline="0" dirty="0">
                          <a:solidFill>
                            <a:schemeClr val="bg1"/>
                          </a:solidFill>
                          <a:latin typeface="Tahoma" panose="020B0604030504040204" pitchFamily="34" charset="0"/>
                          <a:cs typeface="Tahoma" panose="020B0604030504040204" pitchFamily="34" charset="0"/>
                        </a:rPr>
                        <a:t>물리환경에서 클라우드까지 전 영역 통합 지원</a:t>
                      </a:r>
                      <a:endParaRPr lang="ko-KR" altLang="en-US" sz="1000" b="1" baseline="30000" dirty="0">
                        <a:solidFill>
                          <a:schemeClr val="bg1"/>
                        </a:solidFill>
                        <a:latin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1448" marR="91448" marT="45709" marB="45709" anchor="ctr">
                    <a:lnL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005F4B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aseline="300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3020"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800" b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Tahoma" panose="020B0604030504040204" pitchFamily="34" charset="0"/>
                          <a:cs typeface="Tahoma" panose="020B0604030504040204" pitchFamily="34" charset="0"/>
                        </a:rPr>
                        <a:t>아크로니스</a:t>
                      </a:r>
                      <a:endParaRPr lang="ko-KR" altLang="en-US" sz="8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1448" marR="91448" marT="45709" marB="45709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0"/>
                      <a:r>
                        <a:rPr lang="ko-KR" altLang="en-US" sz="800" b="1" dirty="0">
                          <a:solidFill>
                            <a:srgbClr val="C00000"/>
                          </a:solidFill>
                          <a:latin typeface="Tahoma" panose="020B0604030504040204" pitchFamily="34" charset="0"/>
                          <a:cs typeface="Tahoma" panose="020B0604030504040204" pitchFamily="34" charset="0"/>
                        </a:rPr>
                        <a:t>솔루션 없음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Tahoma" panose="020B0604030504040204" pitchFamily="34" charset="0"/>
                          <a:cs typeface="Tahoma" panose="020B0604030504040204" pitchFamily="34" charset="0"/>
                        </a:rPr>
                        <a:t>/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  <a:latin typeface="Tahoma" panose="020B0604030504040204" pitchFamily="34" charset="0"/>
                          <a:cs typeface="Tahoma" panose="020B0604030504040204" pitchFamily="34" charset="0"/>
                        </a:rPr>
                        <a:t>약함</a:t>
                      </a:r>
                      <a:r>
                        <a:rPr lang="en-US" altLang="ko-KR" sz="800" b="1" baseline="30000" dirty="0">
                          <a:solidFill>
                            <a:srgbClr val="C00000"/>
                          </a:solidFill>
                          <a:latin typeface="Tahoma" panose="020B0604030504040204" pitchFamily="34" charset="0"/>
                          <a:cs typeface="Tahoma" panose="020B0604030504040204" pitchFamily="34" charset="0"/>
                        </a:rPr>
                        <a:t>5</a:t>
                      </a:r>
                      <a:endParaRPr lang="ko-KR" altLang="en-US" sz="800" b="1" baseline="30000" dirty="0">
                        <a:solidFill>
                          <a:srgbClr val="C00000"/>
                        </a:solidFill>
                        <a:latin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1448" marR="91448" marT="45709" marB="45709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800" b="1" baseline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Tahoma" panose="020B0604030504040204" pitchFamily="34" charset="0"/>
                          <a:cs typeface="Tahoma" panose="020B0604030504040204" pitchFamily="34" charset="0"/>
                        </a:rPr>
                        <a:t>Backup</a:t>
                      </a:r>
                      <a:endParaRPr lang="ko-KR" altLang="en-US" sz="800" b="1" baseline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1448" marR="91448" marT="45709" marB="45709" anchor="ctr">
                    <a:lnL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0"/>
                      <a:r>
                        <a:rPr lang="ko-KR" altLang="en-US" sz="800" b="1" dirty="0">
                          <a:solidFill>
                            <a:srgbClr val="C00000"/>
                          </a:solidFill>
                          <a:latin typeface="Tahoma" panose="020B0604030504040204" pitchFamily="34" charset="0"/>
                          <a:cs typeface="Tahoma" panose="020B0604030504040204" pitchFamily="34" charset="0"/>
                        </a:rPr>
                        <a:t>솔루션 약함</a:t>
                      </a:r>
                    </a:p>
                  </a:txBody>
                  <a:tcPr marL="91448" marR="91448" marT="45709" marB="45709" anchor="ctr">
                    <a:lnL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3020"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800" b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Tahoma" panose="020B0604030504040204" pitchFamily="34" charset="0"/>
                          <a:cs typeface="Tahoma" panose="020B0604030504040204" pitchFamily="34" charset="0"/>
                        </a:rPr>
                        <a:t>아크서브</a:t>
                      </a:r>
                      <a:endParaRPr lang="ko-KR" altLang="en-US" sz="8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1448" marR="91448" marT="45709" marB="45709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0"/>
                      <a:r>
                        <a:rPr lang="ko-KR" altLang="en-US" sz="800" b="1" dirty="0">
                          <a:solidFill>
                            <a:srgbClr val="C00000"/>
                          </a:solidFill>
                          <a:latin typeface="Tahoma" panose="020B0604030504040204" pitchFamily="34" charset="0"/>
                          <a:cs typeface="Tahoma" panose="020B0604030504040204" pitchFamily="34" charset="0"/>
                        </a:rPr>
                        <a:t>솔루션 없음</a:t>
                      </a:r>
                      <a:r>
                        <a:rPr lang="en-US" altLang="ko-KR" sz="800" b="1" dirty="0">
                          <a:solidFill>
                            <a:srgbClr val="C00000"/>
                          </a:solidFill>
                          <a:latin typeface="Tahoma" panose="020B0604030504040204" pitchFamily="34" charset="0"/>
                          <a:cs typeface="Tahoma" panose="020B0604030504040204" pitchFamily="34" charset="0"/>
                        </a:rPr>
                        <a:t>/</a:t>
                      </a:r>
                      <a:r>
                        <a:rPr lang="ko-KR" altLang="en-US" sz="800" b="1" dirty="0">
                          <a:solidFill>
                            <a:srgbClr val="C00000"/>
                          </a:solidFill>
                          <a:latin typeface="Tahoma" panose="020B0604030504040204" pitchFamily="34" charset="0"/>
                          <a:cs typeface="Tahoma" panose="020B0604030504040204" pitchFamily="34" charset="0"/>
                        </a:rPr>
                        <a:t>약함</a:t>
                      </a:r>
                      <a:r>
                        <a:rPr lang="en-US" altLang="ko-KR" sz="800" b="1" baseline="30000" dirty="0">
                          <a:solidFill>
                            <a:srgbClr val="C00000"/>
                          </a:solidFill>
                          <a:latin typeface="Tahoma" panose="020B0604030504040204" pitchFamily="34" charset="0"/>
                          <a:cs typeface="Tahoma" panose="020B0604030504040204" pitchFamily="34" charset="0"/>
                        </a:rPr>
                        <a:t>6</a:t>
                      </a:r>
                      <a:endParaRPr lang="ko-KR" altLang="en-US" sz="800" b="1" baseline="30000" dirty="0">
                        <a:solidFill>
                          <a:srgbClr val="C00000"/>
                        </a:solidFill>
                        <a:latin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1448" marR="91448" marT="45709" marB="45709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800" b="1" baseline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Tahoma" panose="020B0604030504040204" pitchFamily="34" charset="0"/>
                          <a:cs typeface="Tahoma" panose="020B0604030504040204" pitchFamily="34" charset="0"/>
                        </a:rPr>
                        <a:t>UDP</a:t>
                      </a:r>
                      <a:endParaRPr lang="ko-KR" altLang="en-US" sz="800" b="1" baseline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1448" marR="91448" marT="45709" marB="45709" anchor="ctr">
                    <a:lnL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0"/>
                      <a:r>
                        <a:rPr lang="ko-KR" altLang="en-US" sz="800" b="1" dirty="0">
                          <a:solidFill>
                            <a:srgbClr val="C00000"/>
                          </a:solidFill>
                          <a:latin typeface="Tahoma" panose="020B0604030504040204" pitchFamily="34" charset="0"/>
                          <a:cs typeface="Tahoma" panose="020B0604030504040204" pitchFamily="34" charset="0"/>
                        </a:rPr>
                        <a:t>솔루션 약함</a:t>
                      </a:r>
                    </a:p>
                  </a:txBody>
                  <a:tcPr marL="91448" marR="91448" marT="45709" marB="45709" anchor="ctr">
                    <a:lnL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96115857"/>
      </p:ext>
    </p:extLst>
  </p:cSld>
  <p:clrMapOvr>
    <a:masterClrMapping/>
  </p:clrMapOvr>
  <p:transition spd="slow">
    <p:wipe dir="r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제안 제품 소개</a:t>
            </a:r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/>
              <a:t>Ⅱ </a:t>
            </a:r>
            <a:r>
              <a:rPr lang="ko-KR" altLang="en-US" dirty="0"/>
              <a:t>일반 현황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287805" y="924932"/>
            <a:ext cx="6273228" cy="251999"/>
            <a:chOff x="313269" y="1590794"/>
            <a:chExt cx="6273228" cy="251999"/>
          </a:xfrm>
        </p:grpSpPr>
        <p:sp>
          <p:nvSpPr>
            <p:cNvPr id="40" name="모서리가 둥근 직사각형 96">
              <a:extLst>
                <a:ext uri="{FF2B5EF4-FFF2-40B4-BE49-F238E27FC236}">
                  <a16:creationId xmlns:a16="http://schemas.microsoft.com/office/drawing/2014/main" id="{BF544A95-378B-4E1F-8929-D5A53A6882DB}"/>
                </a:ext>
              </a:extLst>
            </p:cNvPr>
            <p:cNvSpPr/>
            <p:nvPr/>
          </p:nvSpPr>
          <p:spPr>
            <a:xfrm>
              <a:off x="313269" y="1590794"/>
              <a:ext cx="6273228" cy="251999"/>
            </a:xfrm>
            <a:prstGeom prst="roundRect">
              <a:avLst>
                <a:gd name="adj" fmla="val 18549"/>
              </a:avLst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</a:schemeClr>
                </a:gs>
                <a:gs pos="50000">
                  <a:schemeClr val="accent1">
                    <a:lumMod val="20000"/>
                    <a:lumOff val="80000"/>
                  </a:schemeClr>
                </a:gs>
                <a:gs pos="100000">
                  <a:schemeClr val="bg1"/>
                </a:gs>
              </a:gsLst>
              <a:lin ang="0" scaled="1"/>
              <a:tileRect/>
            </a:gradFill>
            <a:ln>
              <a:noFill/>
            </a:ln>
            <a:effectLst>
              <a:outerShdw dist="38100" dir="10800000" algn="r" rotWithShape="0">
                <a:srgbClr val="00B235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050" dirty="0">
                  <a:solidFill>
                    <a:prstClr val="whit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        </a:t>
              </a:r>
              <a:endParaRPr lang="ko-KR" altLang="en-US" sz="1050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1" name="Rectangle 4">
              <a:extLst>
                <a:ext uri="{FF2B5EF4-FFF2-40B4-BE49-F238E27FC236}">
                  <a16:creationId xmlns:a16="http://schemas.microsoft.com/office/drawing/2014/main" id="{DB54C79A-0A17-4D6C-9CD4-526DA1D596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1322" y="1632080"/>
              <a:ext cx="1178208" cy="15388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 lIns="0" tIns="0" rIns="0" bIns="0" anchor="ctr">
              <a:spAutoFit/>
            </a:bodyPr>
            <a:lstStyle/>
            <a:p>
              <a:r>
                <a:rPr lang="en-US" altLang="ko-KR" sz="10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4.4 </a:t>
              </a:r>
              <a:r>
                <a:rPr lang="ko-KR" altLang="en-US" sz="10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제품 기능</a:t>
              </a:r>
              <a:r>
                <a:rPr lang="en-US" altLang="ko-KR" sz="10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(</a:t>
              </a:r>
              <a:r>
                <a:rPr lang="ko-KR" altLang="en-US" sz="10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계속</a:t>
              </a:r>
              <a:r>
                <a:rPr lang="en-US" altLang="ko-KR" sz="10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  <a:r>
                <a:rPr lang="ko-KR" altLang="en-US" sz="10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</a:p>
          </p:txBody>
        </p:sp>
      </p:grpSp>
      <p:sp>
        <p:nvSpPr>
          <p:cNvPr id="37" name="모서리가 둥근 직사각형 91">
            <a:extLst>
              <a:ext uri="{FF2B5EF4-FFF2-40B4-BE49-F238E27FC236}">
                <a16:creationId xmlns:a16="http://schemas.microsoft.com/office/drawing/2014/main" id="{D2F224DE-BBD0-4286-88B3-9006FF6DE0C4}"/>
              </a:ext>
            </a:extLst>
          </p:cNvPr>
          <p:cNvSpPr/>
          <p:nvPr/>
        </p:nvSpPr>
        <p:spPr>
          <a:xfrm>
            <a:off x="394447" y="1799127"/>
            <a:ext cx="2959818" cy="1615697"/>
          </a:xfrm>
          <a:prstGeom prst="roundRect">
            <a:avLst>
              <a:gd name="adj" fmla="val 2331"/>
            </a:avLst>
          </a:prstGeom>
          <a:noFill/>
          <a:ln w="9525" cap="flat" cmpd="sng" algn="ctr">
            <a:solidFill>
              <a:srgbClr val="FFFFFF">
                <a:lumMod val="6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defTabSz="474779">
              <a:defRPr/>
            </a:pPr>
            <a:endParaRPr lang="ko-KR" altLang="en-US" sz="692" kern="0" spc="-48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8" name="모서리가 둥근 직사각형 92">
            <a:extLst>
              <a:ext uri="{FF2B5EF4-FFF2-40B4-BE49-F238E27FC236}">
                <a16:creationId xmlns:a16="http://schemas.microsoft.com/office/drawing/2014/main" id="{418A7B21-3B40-4013-BDD8-15FCC29005D7}"/>
              </a:ext>
            </a:extLst>
          </p:cNvPr>
          <p:cNvSpPr/>
          <p:nvPr/>
        </p:nvSpPr>
        <p:spPr>
          <a:xfrm>
            <a:off x="394447" y="3440595"/>
            <a:ext cx="2959818" cy="1168472"/>
          </a:xfrm>
          <a:prstGeom prst="roundRect">
            <a:avLst>
              <a:gd name="adj" fmla="val 2041"/>
            </a:avLst>
          </a:prstGeom>
          <a:solidFill>
            <a:srgbClr val="FFFFFF">
              <a:lumMod val="95000"/>
            </a:srgbClr>
          </a:solidFill>
          <a:ln w="9525" algn="ctr">
            <a:solidFill>
              <a:srgbClr val="FFFFFF">
                <a:lumMod val="65000"/>
              </a:srgbClr>
            </a:solidFill>
            <a:round/>
            <a:headEnd/>
            <a:tailEnd/>
          </a:ln>
        </p:spPr>
        <p:txBody>
          <a:bodyPr wrap="square" lIns="49846" tIns="21911" rIns="0" bIns="21911" anchor="ctr"/>
          <a:lstStyle/>
          <a:p>
            <a:pPr marL="63744" indent="-63744" defTabSz="515860" fontAlgn="ctr">
              <a:lnSpc>
                <a:spcPct val="140000"/>
              </a:lnSpc>
              <a:spcBef>
                <a:spcPts val="96"/>
              </a:spcBef>
              <a:buClr>
                <a:srgbClr val="808080"/>
              </a:buClr>
              <a:buSzPct val="80000"/>
              <a:buFont typeface="Arial" panose="020B0604020202020204" pitchFamily="34" charset="0"/>
              <a:buChar char="•"/>
              <a:defRPr/>
            </a:pPr>
            <a:r>
              <a:rPr lang="en-US" altLang="ko-KR" sz="900" kern="0" spc="-48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15</a:t>
            </a:r>
            <a:r>
              <a:rPr lang="ko-KR" altLang="en-US" sz="900" kern="0" spc="-48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분 이내 백업으로 즉시 서비스</a:t>
            </a:r>
          </a:p>
          <a:p>
            <a:pPr marL="63744" indent="-63744" defTabSz="515860" fontAlgn="ctr">
              <a:lnSpc>
                <a:spcPct val="140000"/>
              </a:lnSpc>
              <a:spcBef>
                <a:spcPts val="96"/>
              </a:spcBef>
              <a:buClr>
                <a:srgbClr val="808080"/>
              </a:buClr>
              <a:buSzPct val="80000"/>
              <a:buFont typeface="Arial" panose="020B0604020202020204" pitchFamily="34" charset="0"/>
              <a:buChar char="•"/>
              <a:defRPr/>
            </a:pPr>
            <a:r>
              <a:rPr lang="ko-KR" altLang="en-US" sz="900" kern="0" spc="-48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비용 효율적 액티브</a:t>
            </a:r>
            <a:r>
              <a:rPr lang="en-US" altLang="ko-KR" sz="900" kern="0" spc="-48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-</a:t>
            </a:r>
            <a:r>
              <a:rPr lang="ko-KR" altLang="en-US" sz="900" kern="0" spc="-48" dirty="0" err="1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스텐바이</a:t>
            </a:r>
            <a:r>
              <a:rPr lang="ko-KR" altLang="en-US" sz="900" kern="0" spc="-48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구축</a:t>
            </a:r>
          </a:p>
          <a:p>
            <a:pPr marL="63744" indent="-63744" defTabSz="515860" fontAlgn="ctr">
              <a:lnSpc>
                <a:spcPct val="140000"/>
              </a:lnSpc>
              <a:spcBef>
                <a:spcPts val="96"/>
              </a:spcBef>
              <a:buClr>
                <a:srgbClr val="808080"/>
              </a:buClr>
              <a:buSzPct val="80000"/>
              <a:buFont typeface="Arial" panose="020B0604020202020204" pitchFamily="34" charset="0"/>
              <a:buChar char="•"/>
              <a:defRPr/>
            </a:pPr>
            <a:r>
              <a:rPr lang="ko-KR" altLang="en-US" sz="900" kern="0" spc="-48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장애 </a:t>
            </a:r>
            <a:r>
              <a:rPr lang="en-US" altLang="ko-KR" sz="900" kern="0" spc="-48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VM</a:t>
            </a:r>
            <a:r>
              <a:rPr lang="ko-KR" altLang="en-US" sz="900" kern="0" spc="-48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의 백업본으로 즉시 서비스 가동</a:t>
            </a:r>
          </a:p>
          <a:p>
            <a:pPr marL="63744" indent="-63744" defTabSz="515860" fontAlgn="ctr">
              <a:lnSpc>
                <a:spcPct val="140000"/>
              </a:lnSpc>
              <a:spcBef>
                <a:spcPts val="96"/>
              </a:spcBef>
              <a:buClr>
                <a:srgbClr val="808080"/>
              </a:buClr>
              <a:buSzPct val="80000"/>
              <a:buFont typeface="Arial" panose="020B0604020202020204" pitchFamily="34" charset="0"/>
              <a:buChar char="•"/>
              <a:defRPr/>
            </a:pPr>
            <a:r>
              <a:rPr lang="ko-KR" altLang="en-US" sz="900" kern="0" spc="-48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장애 </a:t>
            </a:r>
            <a:r>
              <a:rPr lang="en-US" altLang="ko-KR" sz="900" kern="0" spc="-48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x86</a:t>
            </a:r>
            <a:r>
              <a:rPr lang="ko-KR" altLang="en-US" sz="900" kern="0" spc="-48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의 백업본으로 즉시 서비스 가동</a:t>
            </a:r>
          </a:p>
          <a:p>
            <a:pPr marL="63744" indent="-63744" defTabSz="515860" fontAlgn="ctr">
              <a:lnSpc>
                <a:spcPct val="140000"/>
              </a:lnSpc>
              <a:spcBef>
                <a:spcPts val="96"/>
              </a:spcBef>
              <a:buClr>
                <a:srgbClr val="808080"/>
              </a:buClr>
              <a:buSzPct val="80000"/>
              <a:buFont typeface="Arial" panose="020B0604020202020204" pitchFamily="34" charset="0"/>
              <a:buChar char="•"/>
              <a:defRPr/>
            </a:pPr>
            <a:r>
              <a:rPr lang="ko-KR" altLang="en-US" sz="900" kern="0" spc="-48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가장 최근 백업 버전으로 서비스</a:t>
            </a:r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06ACA7D0-AE8B-4C53-8CFA-7BC5F7126003}"/>
              </a:ext>
            </a:extLst>
          </p:cNvPr>
          <p:cNvGrpSpPr/>
          <p:nvPr/>
        </p:nvGrpSpPr>
        <p:grpSpPr>
          <a:xfrm>
            <a:off x="452684" y="1925851"/>
            <a:ext cx="2551331" cy="1232398"/>
            <a:chOff x="337214" y="2114163"/>
            <a:chExt cx="2864357" cy="1111180"/>
          </a:xfrm>
        </p:grpSpPr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74D08235-9BFF-457E-B6AE-0FCE557421C9}"/>
                </a:ext>
              </a:extLst>
            </p:cNvPr>
            <p:cNvGrpSpPr/>
            <p:nvPr/>
          </p:nvGrpSpPr>
          <p:grpSpPr>
            <a:xfrm>
              <a:off x="337214" y="2379097"/>
              <a:ext cx="2864357" cy="846246"/>
              <a:chOff x="1812192" y="3871430"/>
              <a:chExt cx="5009655" cy="1795742"/>
            </a:xfrm>
          </p:grpSpPr>
          <p:sp>
            <p:nvSpPr>
              <p:cNvPr id="46" name="타원 45">
                <a:extLst>
                  <a:ext uri="{FF2B5EF4-FFF2-40B4-BE49-F238E27FC236}">
                    <a16:creationId xmlns:a16="http://schemas.microsoft.com/office/drawing/2014/main" id="{EE030B57-D0E3-4A20-AC8D-DFBBB920325C}"/>
                  </a:ext>
                </a:extLst>
              </p:cNvPr>
              <p:cNvSpPr/>
              <p:nvPr/>
            </p:nvSpPr>
            <p:spPr>
              <a:xfrm>
                <a:off x="5870747" y="4278292"/>
                <a:ext cx="417347" cy="394447"/>
              </a:xfrm>
              <a:prstGeom prst="ellipse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474779">
                  <a:spcAft>
                    <a:spcPts val="138"/>
                  </a:spcAft>
                  <a:defRPr/>
                </a:pPr>
                <a:endParaRPr lang="ko-KR" altLang="en-US" sz="692" kern="0" dirty="0" err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cxnSp>
            <p:nvCxnSpPr>
              <p:cNvPr id="47" name="연결선: 구부러짐 60">
                <a:extLst>
                  <a:ext uri="{FF2B5EF4-FFF2-40B4-BE49-F238E27FC236}">
                    <a16:creationId xmlns:a16="http://schemas.microsoft.com/office/drawing/2014/main" id="{4920285D-4CB1-4E83-AEAC-BF78EA3BE75B}"/>
                  </a:ext>
                </a:extLst>
              </p:cNvPr>
              <p:cNvCxnSpPr>
                <a:cxnSpLocks/>
                <a:stCxn id="50" idx="3"/>
                <a:endCxn id="46" idx="4"/>
              </p:cNvCxnSpPr>
              <p:nvPr/>
            </p:nvCxnSpPr>
            <p:spPr>
              <a:xfrm flipV="1">
                <a:off x="4522967" y="4672739"/>
                <a:ext cx="1556453" cy="329817"/>
              </a:xfrm>
              <a:prstGeom prst="curvedConnector2">
                <a:avLst/>
              </a:prstGeom>
              <a:noFill/>
              <a:ln w="38100" cap="flat" cmpd="sng" algn="ctr">
                <a:solidFill>
                  <a:srgbClr val="00B336"/>
                </a:solidFill>
                <a:prstDash val="solid"/>
                <a:tailEnd type="triangle"/>
              </a:ln>
              <a:effectLst/>
            </p:spPr>
          </p:cxnSp>
          <p:pic>
            <p:nvPicPr>
              <p:cNvPr id="48" name="그림 47">
                <a:extLst>
                  <a:ext uri="{FF2B5EF4-FFF2-40B4-BE49-F238E27FC236}">
                    <a16:creationId xmlns:a16="http://schemas.microsoft.com/office/drawing/2014/main" id="{00C9C2DF-AE80-4689-BFA1-04DC566DC1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488654" y="3871430"/>
                <a:ext cx="1333193" cy="1440001"/>
              </a:xfrm>
              <a:prstGeom prst="rect">
                <a:avLst/>
              </a:prstGeom>
            </p:spPr>
          </p:pic>
          <p:pic>
            <p:nvPicPr>
              <p:cNvPr id="49" name="그림 48">
                <a:extLst>
                  <a:ext uri="{FF2B5EF4-FFF2-40B4-BE49-F238E27FC236}">
                    <a16:creationId xmlns:a16="http://schemas.microsoft.com/office/drawing/2014/main" id="{C7F8F0E3-0139-48F8-8D23-CC97C0B47C5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10708"/>
              <a:stretch/>
            </p:blipFill>
            <p:spPr>
              <a:xfrm>
                <a:off x="1964503" y="4672739"/>
                <a:ext cx="815946" cy="651035"/>
              </a:xfrm>
              <a:prstGeom prst="rect">
                <a:avLst/>
              </a:prstGeom>
            </p:spPr>
          </p:pic>
          <p:pic>
            <p:nvPicPr>
              <p:cNvPr id="50" name="그림 49">
                <a:extLst>
                  <a:ext uri="{FF2B5EF4-FFF2-40B4-BE49-F238E27FC236}">
                    <a16:creationId xmlns:a16="http://schemas.microsoft.com/office/drawing/2014/main" id="{80E26367-67B0-4C53-B898-539E47E82C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894783" y="4644698"/>
                <a:ext cx="628184" cy="715714"/>
              </a:xfrm>
              <a:prstGeom prst="rect">
                <a:avLst/>
              </a:prstGeom>
            </p:spPr>
          </p:pic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BAD7ED82-AE7E-4353-8E7A-A059D4D01DDD}"/>
                  </a:ext>
                </a:extLst>
              </p:cNvPr>
              <p:cNvSpPr txBox="1"/>
              <p:nvPr/>
            </p:nvSpPr>
            <p:spPr>
              <a:xfrm>
                <a:off x="1812192" y="5302416"/>
                <a:ext cx="1229883" cy="300075"/>
              </a:xfrm>
              <a:prstGeom prst="rect">
                <a:avLst/>
              </a:prstGeom>
              <a:noFill/>
            </p:spPr>
            <p:txBody>
              <a:bodyPr wrap="square" lIns="24923" tIns="24923" rIns="24923" bIns="24923" rtlCol="0" anchor="ctr" anchorCtr="0">
                <a:spAutoFit/>
              </a:bodyPr>
              <a:lstStyle/>
              <a:p>
                <a:pPr defTabSz="474779">
                  <a:spcAft>
                    <a:spcPts val="138"/>
                  </a:spcAft>
                  <a:defRPr/>
                </a:pPr>
                <a:r>
                  <a:rPr lang="en-US" altLang="ko-KR" sz="692" kern="0" dirty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x86 </a:t>
                </a:r>
                <a:r>
                  <a:rPr lang="ko-KR" altLang="en-US" sz="692" kern="0" dirty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물리환경</a:t>
                </a: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E20DF84C-DFAC-4527-8A0F-002D62069C52}"/>
                  </a:ext>
                </a:extLst>
              </p:cNvPr>
              <p:cNvSpPr txBox="1"/>
              <p:nvPr/>
            </p:nvSpPr>
            <p:spPr>
              <a:xfrm>
                <a:off x="3296967" y="5367097"/>
                <a:ext cx="1775012" cy="300075"/>
              </a:xfrm>
              <a:prstGeom prst="rect">
                <a:avLst/>
              </a:prstGeom>
              <a:noFill/>
            </p:spPr>
            <p:txBody>
              <a:bodyPr wrap="square" lIns="24923" tIns="24923" rIns="24923" bIns="24923" rtlCol="0" anchor="ctr" anchorCtr="0">
                <a:spAutoFit/>
              </a:bodyPr>
              <a:lstStyle/>
              <a:p>
                <a:pPr algn="ctr" defTabSz="474779">
                  <a:spcAft>
                    <a:spcPts val="138"/>
                  </a:spcAft>
                  <a:defRPr/>
                </a:pPr>
                <a:r>
                  <a:rPr lang="ko-KR" altLang="en-US" sz="692" kern="0" dirty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백업저장소 </a:t>
                </a:r>
              </a:p>
            </p:txBody>
          </p:sp>
          <p:cxnSp>
            <p:nvCxnSpPr>
              <p:cNvPr id="53" name="직선 화살표 연결선 52">
                <a:extLst>
                  <a:ext uri="{FF2B5EF4-FFF2-40B4-BE49-F238E27FC236}">
                    <a16:creationId xmlns:a16="http://schemas.microsoft.com/office/drawing/2014/main" id="{F6B99B00-4CB5-4912-BAB3-9DC710CA4DAA}"/>
                  </a:ext>
                </a:extLst>
              </p:cNvPr>
              <p:cNvCxnSpPr>
                <a:cxnSpLocks/>
                <a:stCxn id="49" idx="3"/>
                <a:endCxn id="50" idx="1"/>
              </p:cNvCxnSpPr>
              <p:nvPr/>
            </p:nvCxnSpPr>
            <p:spPr>
              <a:xfrm>
                <a:off x="2780449" y="4998256"/>
                <a:ext cx="1114335" cy="4300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28ABE2">
                    <a:shade val="95000"/>
                    <a:satMod val="105000"/>
                  </a:srgbClr>
                </a:solidFill>
                <a:prstDash val="solid"/>
                <a:tailEnd type="triangle"/>
              </a:ln>
              <a:effectLst/>
            </p:spPr>
          </p:cxn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88BD3595-6937-47AE-A25C-DB5E6541FABE}"/>
                  </a:ext>
                </a:extLst>
              </p:cNvPr>
              <p:cNvSpPr txBox="1"/>
              <p:nvPr/>
            </p:nvSpPr>
            <p:spPr>
              <a:xfrm>
                <a:off x="5539421" y="5302420"/>
                <a:ext cx="1080000" cy="300075"/>
              </a:xfrm>
              <a:prstGeom prst="rect">
                <a:avLst/>
              </a:prstGeom>
              <a:noFill/>
            </p:spPr>
            <p:txBody>
              <a:bodyPr wrap="square" lIns="24923" tIns="24923" rIns="24923" bIns="24923" rtlCol="0" anchor="ctr" anchorCtr="0">
                <a:spAutoFit/>
              </a:bodyPr>
              <a:lstStyle/>
              <a:p>
                <a:pPr algn="ctr" defTabSz="474779">
                  <a:spcAft>
                    <a:spcPts val="138"/>
                  </a:spcAft>
                  <a:defRPr/>
                </a:pPr>
                <a:r>
                  <a:rPr lang="ko-KR" altLang="en-US" sz="692" kern="0" dirty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가상화</a:t>
                </a:r>
              </a:p>
            </p:txBody>
          </p:sp>
          <p:pic>
            <p:nvPicPr>
              <p:cNvPr id="55" name="그림 54">
                <a:extLst>
                  <a:ext uri="{FF2B5EF4-FFF2-40B4-BE49-F238E27FC236}">
                    <a16:creationId xmlns:a16="http://schemas.microsoft.com/office/drawing/2014/main" id="{458952D9-482B-4997-8E49-328B7D0071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884564" y="4402739"/>
                <a:ext cx="539420" cy="540000"/>
              </a:xfrm>
              <a:prstGeom prst="rect">
                <a:avLst/>
              </a:prstGeom>
            </p:spPr>
          </p:pic>
        </p:grpSp>
        <p:sp>
          <p:nvSpPr>
            <p:cNvPr id="43" name="폭발: 14pt 56">
              <a:extLst>
                <a:ext uri="{FF2B5EF4-FFF2-40B4-BE49-F238E27FC236}">
                  <a16:creationId xmlns:a16="http://schemas.microsoft.com/office/drawing/2014/main" id="{757DF03C-16F5-4044-9FAB-0EEC2B75373E}"/>
                </a:ext>
              </a:extLst>
            </p:cNvPr>
            <p:cNvSpPr/>
            <p:nvPr/>
          </p:nvSpPr>
          <p:spPr bwMode="auto">
            <a:xfrm rot="20419677">
              <a:off x="1474290" y="2114163"/>
              <a:ext cx="1083109" cy="596449"/>
            </a:xfrm>
            <a:prstGeom prst="irregularSeal2">
              <a:avLst/>
            </a:prstGeom>
            <a:solidFill>
              <a:srgbClr val="54B948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32831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ko-KR" altLang="en-US" sz="692" b="1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즉시 복구</a:t>
              </a:r>
              <a:endParaRPr lang="ko-KR" altLang="en-US" sz="692" b="1" kern="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44" name="폭발: 14pt 57">
              <a:extLst>
                <a:ext uri="{FF2B5EF4-FFF2-40B4-BE49-F238E27FC236}">
                  <a16:creationId xmlns:a16="http://schemas.microsoft.com/office/drawing/2014/main" id="{A32F16F3-105B-46F3-B460-BE4F3549F406}"/>
                </a:ext>
              </a:extLst>
            </p:cNvPr>
            <p:cNvSpPr/>
            <p:nvPr/>
          </p:nvSpPr>
          <p:spPr bwMode="auto">
            <a:xfrm rot="20419677">
              <a:off x="531765" y="2291986"/>
              <a:ext cx="754708" cy="519376"/>
            </a:xfrm>
            <a:prstGeom prst="irregularSeal2">
              <a:avLst/>
            </a:prstGeom>
            <a:solidFill>
              <a:srgbClr val="FF9900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32831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ko-KR" altLang="en-US" sz="692" b="1" kern="0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서비스</a:t>
              </a:r>
              <a:endParaRPr lang="en-US" altLang="ko-KR" sz="692" b="1" kern="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endParaRPr>
            </a:p>
            <a:p>
              <a:pPr algn="ctr" defTabSz="632831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ko-KR" altLang="en-US" sz="692" b="1" kern="0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다운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EF913C89-5863-4530-94B3-45B904AE8D86}"/>
                </a:ext>
              </a:extLst>
            </p:cNvPr>
            <p:cNvSpPr txBox="1"/>
            <p:nvPr/>
          </p:nvSpPr>
          <p:spPr>
            <a:xfrm>
              <a:off x="652720" y="2932688"/>
              <a:ext cx="1014894" cy="141411"/>
            </a:xfrm>
            <a:prstGeom prst="rect">
              <a:avLst/>
            </a:prstGeom>
            <a:noFill/>
          </p:spPr>
          <p:txBody>
            <a:bodyPr wrap="square" lIns="24923" tIns="24923" rIns="24923" bIns="24923" rtlCol="0" anchor="ctr" anchorCtr="0">
              <a:spAutoFit/>
            </a:bodyPr>
            <a:lstStyle/>
            <a:p>
              <a:pPr algn="ctr" defTabSz="474779">
                <a:spcAft>
                  <a:spcPts val="138"/>
                </a:spcAft>
                <a:defRPr/>
              </a:pPr>
              <a:r>
                <a:rPr lang="ko-KR" altLang="en-US" sz="692" b="1" kern="0">
                  <a:solidFill>
                    <a:srgbClr val="0070C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백업</a:t>
              </a:r>
              <a:endParaRPr lang="ko-KR" altLang="en-US" sz="692" b="1" kern="0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71" name="모서리가 둥근 직사각형 90">
            <a:extLst>
              <a:ext uri="{FF2B5EF4-FFF2-40B4-BE49-F238E27FC236}">
                <a16:creationId xmlns:a16="http://schemas.microsoft.com/office/drawing/2014/main" id="{43E7630B-18A0-4F1A-88D8-32AA8FB2C4FF}"/>
              </a:ext>
            </a:extLst>
          </p:cNvPr>
          <p:cNvSpPr/>
          <p:nvPr/>
        </p:nvSpPr>
        <p:spPr>
          <a:xfrm>
            <a:off x="3503120" y="1789726"/>
            <a:ext cx="2959818" cy="1621106"/>
          </a:xfrm>
          <a:prstGeom prst="roundRect">
            <a:avLst>
              <a:gd name="adj" fmla="val 2331"/>
            </a:avLst>
          </a:prstGeom>
          <a:noFill/>
          <a:ln w="9525" cap="flat" cmpd="sng" algn="ctr">
            <a:solidFill>
              <a:srgbClr val="FFFFFF">
                <a:lumMod val="6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defTabSz="474779">
              <a:defRPr/>
            </a:pPr>
            <a:endParaRPr lang="ko-KR" altLang="en-US" sz="692" kern="0" spc="-48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2" name="모서리가 둥근 직사각형 94">
            <a:extLst>
              <a:ext uri="{FF2B5EF4-FFF2-40B4-BE49-F238E27FC236}">
                <a16:creationId xmlns:a16="http://schemas.microsoft.com/office/drawing/2014/main" id="{8953E0F2-A906-4E34-9336-93036F8D73EB}"/>
              </a:ext>
            </a:extLst>
          </p:cNvPr>
          <p:cNvSpPr/>
          <p:nvPr/>
        </p:nvSpPr>
        <p:spPr>
          <a:xfrm>
            <a:off x="3503120" y="3436685"/>
            <a:ext cx="2959818" cy="1172382"/>
          </a:xfrm>
          <a:prstGeom prst="roundRect">
            <a:avLst>
              <a:gd name="adj" fmla="val 2041"/>
            </a:avLst>
          </a:prstGeom>
          <a:solidFill>
            <a:srgbClr val="FFFFFF">
              <a:lumMod val="95000"/>
            </a:srgbClr>
          </a:solidFill>
          <a:ln w="9525" algn="ctr">
            <a:solidFill>
              <a:srgbClr val="FFFFFF">
                <a:lumMod val="65000"/>
              </a:srgbClr>
            </a:solidFill>
            <a:round/>
            <a:headEnd/>
            <a:tailEnd/>
          </a:ln>
        </p:spPr>
        <p:txBody>
          <a:bodyPr wrap="square" lIns="49846" tIns="21911" rIns="0" bIns="21911" anchor="ctr"/>
          <a:lstStyle/>
          <a:p>
            <a:pPr marL="41086" indent="-41086" defTabSz="515860" fontAlgn="ctr">
              <a:lnSpc>
                <a:spcPct val="140000"/>
              </a:lnSpc>
              <a:spcBef>
                <a:spcPts val="96"/>
              </a:spcBef>
              <a:buClr>
                <a:srgbClr val="808080"/>
              </a:buClr>
              <a:buSzPct val="80000"/>
              <a:buFont typeface="Arial" pitchFamily="34" charset="0"/>
              <a:buChar char="•"/>
              <a:defRPr/>
            </a:pPr>
            <a:r>
              <a:rPr lang="ko-KR" altLang="en-US" sz="900" b="1" kern="0" spc="-48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에이전트의 자동 설치 및 삭제</a:t>
            </a:r>
            <a:r>
              <a:rPr lang="en-US" altLang="ko-KR" sz="900" b="1" kern="0" spc="-48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ko-KR" altLang="en-US" sz="900" b="1" kern="0" spc="-48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지원</a:t>
            </a:r>
            <a:endParaRPr lang="en-US" altLang="ko-KR" sz="900" b="1" kern="0" spc="-48" dirty="0">
              <a:solidFill>
                <a:prstClr val="black">
                  <a:lumMod val="75000"/>
                  <a:lumOff val="2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41086" indent="-41086" defTabSz="515860" fontAlgn="ctr">
              <a:lnSpc>
                <a:spcPct val="140000"/>
              </a:lnSpc>
              <a:spcBef>
                <a:spcPts val="96"/>
              </a:spcBef>
              <a:buClr>
                <a:srgbClr val="808080"/>
              </a:buClr>
              <a:buSzPct val="80000"/>
              <a:buFont typeface="Arial" pitchFamily="34" charset="0"/>
              <a:buChar char="•"/>
              <a:defRPr/>
            </a:pPr>
            <a:r>
              <a:rPr lang="ko-KR" altLang="en-US" sz="900" kern="0" spc="-48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에이전트의 자동화된 업데이트</a:t>
            </a:r>
            <a:r>
              <a:rPr lang="en-US" altLang="ko-KR" sz="900" kern="0" spc="-48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ko-KR" altLang="en-US" sz="900" kern="0" spc="-48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지원</a:t>
            </a:r>
            <a:endParaRPr lang="en-US" altLang="ko-KR" sz="900" kern="0" spc="-48" dirty="0">
              <a:solidFill>
                <a:prstClr val="black">
                  <a:lumMod val="75000"/>
                  <a:lumOff val="2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41086" indent="-41086" defTabSz="515860" fontAlgn="ctr">
              <a:lnSpc>
                <a:spcPct val="140000"/>
              </a:lnSpc>
              <a:spcBef>
                <a:spcPts val="96"/>
              </a:spcBef>
              <a:buClr>
                <a:srgbClr val="808080"/>
              </a:buClr>
              <a:buSzPct val="80000"/>
              <a:buFont typeface="Arial" pitchFamily="34" charset="0"/>
              <a:buChar char="•"/>
              <a:defRPr/>
            </a:pPr>
            <a:r>
              <a:rPr lang="ko-KR" altLang="en-US" sz="900" kern="0" spc="-48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개별</a:t>
            </a:r>
            <a:r>
              <a:rPr lang="en-US" altLang="ko-KR" sz="900" kern="0" spc="-48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, AD, CSV </a:t>
            </a:r>
            <a:r>
              <a:rPr lang="ko-KR" altLang="en-US" sz="900" kern="0" spc="-48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리스트와</a:t>
            </a:r>
            <a:r>
              <a:rPr lang="en-US" altLang="ko-KR" sz="900" kern="0" spc="-48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ko-KR" altLang="en-US" sz="900" kern="0" spc="-48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같은 다양한 설치 대상 지정을 통한 자동화된 설치 지원</a:t>
            </a:r>
            <a:endParaRPr lang="en-US" altLang="ko-KR" sz="900" kern="0" spc="-48" dirty="0">
              <a:solidFill>
                <a:prstClr val="black">
                  <a:lumMod val="75000"/>
                  <a:lumOff val="2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41086" indent="-41086" defTabSz="515860" fontAlgn="ctr">
              <a:lnSpc>
                <a:spcPct val="140000"/>
              </a:lnSpc>
              <a:spcBef>
                <a:spcPts val="96"/>
              </a:spcBef>
              <a:buClr>
                <a:srgbClr val="808080"/>
              </a:buClr>
              <a:buSzPct val="80000"/>
              <a:buFont typeface="Arial" pitchFamily="34" charset="0"/>
              <a:buChar char="•"/>
              <a:defRPr/>
            </a:pPr>
            <a:r>
              <a:rPr lang="ko-KR" altLang="en-US" sz="900" kern="0" spc="-48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설치</a:t>
            </a:r>
            <a:r>
              <a:rPr lang="en-US" altLang="ko-KR" sz="900" kern="0" spc="-48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/</a:t>
            </a:r>
            <a:r>
              <a:rPr lang="ko-KR" altLang="en-US" sz="900" kern="0" spc="-48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업그레이드 과정 상세 리포팅 기능</a:t>
            </a:r>
          </a:p>
        </p:txBody>
      </p: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534B85CA-54AA-44E6-BBBD-E77DB95C659B}"/>
              </a:ext>
            </a:extLst>
          </p:cNvPr>
          <p:cNvGrpSpPr/>
          <p:nvPr/>
        </p:nvGrpSpPr>
        <p:grpSpPr>
          <a:xfrm>
            <a:off x="3598832" y="1810612"/>
            <a:ext cx="2780044" cy="1493653"/>
            <a:chOff x="5192390" y="2329578"/>
            <a:chExt cx="3077013" cy="1694611"/>
          </a:xfrm>
        </p:grpSpPr>
        <p:pic>
          <p:nvPicPr>
            <p:cNvPr id="74" name="그림 73">
              <a:extLst>
                <a:ext uri="{FF2B5EF4-FFF2-40B4-BE49-F238E27FC236}">
                  <a16:creationId xmlns:a16="http://schemas.microsoft.com/office/drawing/2014/main" id="{2765F036-2193-4896-88B5-3F89865A74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27609" t="28253" b="28570"/>
            <a:stretch/>
          </p:blipFill>
          <p:spPr>
            <a:xfrm>
              <a:off x="6234034" y="2546565"/>
              <a:ext cx="1975790" cy="910037"/>
            </a:xfrm>
            <a:prstGeom prst="rect">
              <a:avLst/>
            </a:prstGeom>
          </p:spPr>
        </p:pic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2D88F24A-EF53-47F3-AFF2-1118907123AC}"/>
                </a:ext>
              </a:extLst>
            </p:cNvPr>
            <p:cNvSpPr/>
            <p:nvPr/>
          </p:nvSpPr>
          <p:spPr>
            <a:xfrm>
              <a:off x="5192390" y="2329578"/>
              <a:ext cx="1328318" cy="21351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623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에이전트 자동 설치</a:t>
              </a:r>
              <a:endParaRPr lang="en-US" altLang="ko-KR" sz="623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id="{17C7F80A-367A-4E03-ADC7-438BBD9EA75D}"/>
                </a:ext>
              </a:extLst>
            </p:cNvPr>
            <p:cNvGrpSpPr/>
            <p:nvPr/>
          </p:nvGrpSpPr>
          <p:grpSpPr>
            <a:xfrm>
              <a:off x="5246539" y="2637191"/>
              <a:ext cx="1275296" cy="1386998"/>
              <a:chOff x="3546689" y="2282220"/>
              <a:chExt cx="1275296" cy="1386998"/>
            </a:xfrm>
          </p:grpSpPr>
          <p:cxnSp>
            <p:nvCxnSpPr>
              <p:cNvPr id="92" name="직선 화살표 연결선 91">
                <a:extLst>
                  <a:ext uri="{FF2B5EF4-FFF2-40B4-BE49-F238E27FC236}">
                    <a16:creationId xmlns:a16="http://schemas.microsoft.com/office/drawing/2014/main" id="{2453F76C-70E5-4A57-8D38-34389F716832}"/>
                  </a:ext>
                </a:extLst>
              </p:cNvPr>
              <p:cNvCxnSpPr>
                <a:stCxn id="99" idx="1"/>
                <a:endCxn id="105" idx="3"/>
              </p:cNvCxnSpPr>
              <p:nvPr/>
            </p:nvCxnSpPr>
            <p:spPr>
              <a:xfrm flipH="1" flipV="1">
                <a:off x="4015428" y="2370835"/>
                <a:ext cx="282409" cy="40839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직선 화살표 연결선 92">
                <a:extLst>
                  <a:ext uri="{FF2B5EF4-FFF2-40B4-BE49-F238E27FC236}">
                    <a16:creationId xmlns:a16="http://schemas.microsoft.com/office/drawing/2014/main" id="{267B0C5A-AAA5-4465-82F1-8F8998238505}"/>
                  </a:ext>
                </a:extLst>
              </p:cNvPr>
              <p:cNvCxnSpPr>
                <a:cxnSpLocks/>
                <a:stCxn id="99" idx="1"/>
                <a:endCxn id="102" idx="3"/>
              </p:cNvCxnSpPr>
              <p:nvPr/>
            </p:nvCxnSpPr>
            <p:spPr>
              <a:xfrm flipH="1">
                <a:off x="4012371" y="2779226"/>
                <a:ext cx="285466" cy="36982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94" name="그룹 93">
                <a:extLst>
                  <a:ext uri="{FF2B5EF4-FFF2-40B4-BE49-F238E27FC236}">
                    <a16:creationId xmlns:a16="http://schemas.microsoft.com/office/drawing/2014/main" id="{DD77B105-381B-49A2-97BE-12C32EE1E2C0}"/>
                  </a:ext>
                </a:extLst>
              </p:cNvPr>
              <p:cNvGrpSpPr/>
              <p:nvPr/>
            </p:nvGrpSpPr>
            <p:grpSpPr>
              <a:xfrm>
                <a:off x="3546689" y="2282220"/>
                <a:ext cx="568111" cy="587846"/>
                <a:chOff x="3546689" y="2282220"/>
                <a:chExt cx="568111" cy="587846"/>
              </a:xfrm>
            </p:grpSpPr>
            <p:pic>
              <p:nvPicPr>
                <p:cNvPr id="104" name="Picture 269">
                  <a:extLst>
                    <a:ext uri="{FF2B5EF4-FFF2-40B4-BE49-F238E27FC236}">
                      <a16:creationId xmlns:a16="http://schemas.microsoft.com/office/drawing/2014/main" id="{09EC95B7-790E-456D-ADB6-9FDA68B6FE5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8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 bwMode="auto">
                <a:xfrm>
                  <a:off x="3718421" y="2340373"/>
                  <a:ext cx="239557" cy="36517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5" name="Picture 82">
                  <a:extLst>
                    <a:ext uri="{FF2B5EF4-FFF2-40B4-BE49-F238E27FC236}">
                      <a16:creationId xmlns:a16="http://schemas.microsoft.com/office/drawing/2014/main" id="{04A345AF-C95F-427B-9BE5-E9F0F98C791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9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l="2779" r="2779"/>
                <a:stretch/>
              </p:blipFill>
              <p:spPr>
                <a:xfrm>
                  <a:off x="3838199" y="2282220"/>
                  <a:ext cx="177229" cy="177229"/>
                </a:xfrm>
                <a:prstGeom prst="rect">
                  <a:avLst/>
                </a:prstGeom>
              </p:spPr>
            </p:pic>
            <p:sp>
              <p:nvSpPr>
                <p:cNvPr id="106" name="직사각형 105">
                  <a:extLst>
                    <a:ext uri="{FF2B5EF4-FFF2-40B4-BE49-F238E27FC236}">
                      <a16:creationId xmlns:a16="http://schemas.microsoft.com/office/drawing/2014/main" id="{3006E6D1-E3FB-4FC1-B274-2D7B9A9714E5}"/>
                    </a:ext>
                  </a:extLst>
                </p:cNvPr>
                <p:cNvSpPr/>
                <p:nvPr/>
              </p:nvSpPr>
              <p:spPr>
                <a:xfrm>
                  <a:off x="3546689" y="2680633"/>
                  <a:ext cx="568111" cy="189433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ko-KR" altLang="en-US" sz="485" dirty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윈도우</a:t>
                  </a:r>
                  <a:endParaRPr lang="en-US" altLang="ko-KR" sz="485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grpSp>
            <p:nvGrpSpPr>
              <p:cNvPr id="95" name="그룹 94">
                <a:extLst>
                  <a:ext uri="{FF2B5EF4-FFF2-40B4-BE49-F238E27FC236}">
                    <a16:creationId xmlns:a16="http://schemas.microsoft.com/office/drawing/2014/main" id="{31AF2976-95C4-4288-89C0-281BCDBD9D67}"/>
                  </a:ext>
                </a:extLst>
              </p:cNvPr>
              <p:cNvGrpSpPr/>
              <p:nvPr/>
            </p:nvGrpSpPr>
            <p:grpSpPr>
              <a:xfrm>
                <a:off x="3602791" y="3060437"/>
                <a:ext cx="494787" cy="608781"/>
                <a:chOff x="3602791" y="3060437"/>
                <a:chExt cx="494787" cy="608781"/>
              </a:xfrm>
            </p:grpSpPr>
            <p:pic>
              <p:nvPicPr>
                <p:cNvPr id="101" name="Picture 269">
                  <a:extLst>
                    <a:ext uri="{FF2B5EF4-FFF2-40B4-BE49-F238E27FC236}">
                      <a16:creationId xmlns:a16="http://schemas.microsoft.com/office/drawing/2014/main" id="{3D301A96-404F-4D69-A435-962CDF3AE00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8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 bwMode="auto">
                <a:xfrm>
                  <a:off x="3727556" y="3129174"/>
                  <a:ext cx="239557" cy="36517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2" name="Picture 82">
                  <a:extLst>
                    <a:ext uri="{FF2B5EF4-FFF2-40B4-BE49-F238E27FC236}">
                      <a16:creationId xmlns:a16="http://schemas.microsoft.com/office/drawing/2014/main" id="{4528E0EB-F148-43D9-B30F-C808C4D2D41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9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l="2779" r="2779"/>
                <a:stretch/>
              </p:blipFill>
              <p:spPr>
                <a:xfrm>
                  <a:off x="3835142" y="3060437"/>
                  <a:ext cx="177229" cy="177229"/>
                </a:xfrm>
                <a:prstGeom prst="rect">
                  <a:avLst/>
                </a:prstGeom>
              </p:spPr>
            </p:pic>
            <p:sp>
              <p:nvSpPr>
                <p:cNvPr id="103" name="직사각형 102">
                  <a:extLst>
                    <a:ext uri="{FF2B5EF4-FFF2-40B4-BE49-F238E27FC236}">
                      <a16:creationId xmlns:a16="http://schemas.microsoft.com/office/drawing/2014/main" id="{7480D679-98E0-472E-B050-101D7424EAC2}"/>
                    </a:ext>
                  </a:extLst>
                </p:cNvPr>
                <p:cNvSpPr/>
                <p:nvPr/>
              </p:nvSpPr>
              <p:spPr>
                <a:xfrm>
                  <a:off x="3602791" y="3479785"/>
                  <a:ext cx="494787" cy="189433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ko-KR" altLang="en-US" sz="485" dirty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리눅스</a:t>
                  </a:r>
                  <a:endParaRPr lang="en-US" altLang="ko-KR" sz="485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grpSp>
            <p:nvGrpSpPr>
              <p:cNvPr id="96" name="그룹 95">
                <a:extLst>
                  <a:ext uri="{FF2B5EF4-FFF2-40B4-BE49-F238E27FC236}">
                    <a16:creationId xmlns:a16="http://schemas.microsoft.com/office/drawing/2014/main" id="{5AAD1B23-0B6A-49EC-9C0C-F2508B59A85B}"/>
                  </a:ext>
                </a:extLst>
              </p:cNvPr>
              <p:cNvGrpSpPr/>
              <p:nvPr/>
            </p:nvGrpSpPr>
            <p:grpSpPr>
              <a:xfrm>
                <a:off x="4279146" y="2545731"/>
                <a:ext cx="542839" cy="709239"/>
                <a:chOff x="4279146" y="2545731"/>
                <a:chExt cx="542839" cy="709239"/>
              </a:xfrm>
            </p:grpSpPr>
            <p:grpSp>
              <p:nvGrpSpPr>
                <p:cNvPr id="97" name="그룹 96">
                  <a:extLst>
                    <a:ext uri="{FF2B5EF4-FFF2-40B4-BE49-F238E27FC236}">
                      <a16:creationId xmlns:a16="http://schemas.microsoft.com/office/drawing/2014/main" id="{100BF445-5589-4643-8531-626D508EF9E5}"/>
                    </a:ext>
                  </a:extLst>
                </p:cNvPr>
                <p:cNvGrpSpPr/>
                <p:nvPr/>
              </p:nvGrpSpPr>
              <p:grpSpPr>
                <a:xfrm>
                  <a:off x="4297837" y="2545731"/>
                  <a:ext cx="524148" cy="466990"/>
                  <a:chOff x="4205708" y="2569508"/>
                  <a:chExt cx="524148" cy="466990"/>
                </a:xfrm>
              </p:grpSpPr>
              <p:pic>
                <p:nvPicPr>
                  <p:cNvPr id="99" name="그림 4">
                    <a:extLst>
                      <a:ext uri="{FF2B5EF4-FFF2-40B4-BE49-F238E27FC236}">
                        <a16:creationId xmlns:a16="http://schemas.microsoft.com/office/drawing/2014/main" id="{0432492C-8358-4D81-AEE4-E8E5754FE06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4205708" y="2569508"/>
                    <a:ext cx="463071" cy="466990"/>
                  </a:xfrm>
                  <a:prstGeom prst="rect">
                    <a:avLst/>
                  </a:prstGeom>
                </p:spPr>
              </p:pic>
              <p:pic>
                <p:nvPicPr>
                  <p:cNvPr id="100" name="그림 34">
                    <a:extLst>
                      <a:ext uri="{FF2B5EF4-FFF2-40B4-BE49-F238E27FC236}">
                        <a16:creationId xmlns:a16="http://schemas.microsoft.com/office/drawing/2014/main" id="{5A175B87-6911-4195-AA7B-AE47666AAA8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4591353" y="2637308"/>
                    <a:ext cx="138503" cy="160687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98" name="직사각형 97">
                  <a:extLst>
                    <a:ext uri="{FF2B5EF4-FFF2-40B4-BE49-F238E27FC236}">
                      <a16:creationId xmlns:a16="http://schemas.microsoft.com/office/drawing/2014/main" id="{9B7A29F3-B30D-4536-A049-BE54AB36E6DD}"/>
                    </a:ext>
                  </a:extLst>
                </p:cNvPr>
                <p:cNvSpPr/>
                <p:nvPr/>
              </p:nvSpPr>
              <p:spPr>
                <a:xfrm>
                  <a:off x="4279146" y="2980859"/>
                  <a:ext cx="491084" cy="274111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ko-KR" altLang="en-US" sz="485" b="1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백업서버</a:t>
                  </a:r>
                  <a:endParaRPr lang="en-US" altLang="ko-KR" sz="485" b="1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</p:grpSp>
        <p:pic>
          <p:nvPicPr>
            <p:cNvPr id="77" name="그림 76">
              <a:extLst>
                <a:ext uri="{FF2B5EF4-FFF2-40B4-BE49-F238E27FC236}">
                  <a16:creationId xmlns:a16="http://schemas.microsoft.com/office/drawing/2014/main" id="{7CD22E86-47C6-4E5D-B39D-9D74EC8D83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l="24257" t="17494" r="798" b="46535"/>
            <a:stretch/>
          </p:blipFill>
          <p:spPr>
            <a:xfrm>
              <a:off x="6544895" y="3391001"/>
              <a:ext cx="1689803" cy="626128"/>
            </a:xfrm>
            <a:prstGeom prst="rect">
              <a:avLst/>
            </a:prstGeom>
          </p:spPr>
        </p:pic>
        <p:grpSp>
          <p:nvGrpSpPr>
            <p:cNvPr id="78" name="그룹 77">
              <a:extLst>
                <a:ext uri="{FF2B5EF4-FFF2-40B4-BE49-F238E27FC236}">
                  <a16:creationId xmlns:a16="http://schemas.microsoft.com/office/drawing/2014/main" id="{74E0EBED-157F-48C2-9490-92D2F6726E7B}"/>
                </a:ext>
              </a:extLst>
            </p:cNvPr>
            <p:cNvGrpSpPr/>
            <p:nvPr/>
          </p:nvGrpSpPr>
          <p:grpSpPr>
            <a:xfrm>
              <a:off x="6495515" y="3465957"/>
              <a:ext cx="1773888" cy="555020"/>
              <a:chOff x="3758341" y="3500574"/>
              <a:chExt cx="3078609" cy="976471"/>
            </a:xfrm>
          </p:grpSpPr>
          <p:grpSp>
            <p:nvGrpSpPr>
              <p:cNvPr id="79" name="Group 57">
                <a:extLst>
                  <a:ext uri="{FF2B5EF4-FFF2-40B4-BE49-F238E27FC236}">
                    <a16:creationId xmlns:a16="http://schemas.microsoft.com/office/drawing/2014/main" id="{DA7619BE-3236-4520-AB1C-1E08EF59B1DE}"/>
                  </a:ext>
                </a:extLst>
              </p:cNvPr>
              <p:cNvGrpSpPr/>
              <p:nvPr/>
            </p:nvGrpSpPr>
            <p:grpSpPr>
              <a:xfrm>
                <a:off x="6038494" y="3516355"/>
                <a:ext cx="798456" cy="922446"/>
                <a:chOff x="3825561" y="1949133"/>
                <a:chExt cx="798456" cy="922446"/>
              </a:xfrm>
            </p:grpSpPr>
            <p:pic>
              <p:nvPicPr>
                <p:cNvPr id="90" name="Picture 258" descr="\\amust.local\spb\Marketing\Graphics\Working\DIAGRAMS\Technical_Diagrams\veeam_icons\png\file.png">
                  <a:extLst>
                    <a:ext uri="{FF2B5EF4-FFF2-40B4-BE49-F238E27FC236}">
                      <a16:creationId xmlns:a16="http://schemas.microsoft.com/office/drawing/2014/main" id="{A05CF903-1E55-42E8-AA87-33579B778DB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3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052316" y="1949133"/>
                  <a:ext cx="344947" cy="47397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9FCBE02B-6AE0-4E9B-8412-99B9ED865CB6}"/>
                    </a:ext>
                  </a:extLst>
                </p:cNvPr>
                <p:cNvSpPr txBox="1"/>
                <p:nvPr/>
              </p:nvSpPr>
              <p:spPr>
                <a:xfrm>
                  <a:off x="3825561" y="2572601"/>
                  <a:ext cx="798456" cy="298978"/>
                </a:xfrm>
                <a:prstGeom prst="rect">
                  <a:avLst/>
                </a:prstGeom>
              </p:spPr>
              <p:txBody>
                <a:bodyPr wrap="none" rtlCol="0">
                  <a:spAutoFit/>
                </a:bodyPr>
                <a:lstStyle/>
                <a:p>
                  <a:pPr algn="ctr">
                    <a:lnSpc>
                      <a:spcPct val="90000"/>
                    </a:lnSpc>
                  </a:pPr>
                  <a:r>
                    <a:rPr lang="ru-RU" sz="415" b="1" dirty="0">
                      <a:latin typeface="+mn-ea"/>
                      <a:ea typeface="맑은 고딕" panose="020B0503020000020004" pitchFamily="50" charset="-127"/>
                    </a:rPr>
                    <a:t>.</a:t>
                  </a:r>
                  <a:r>
                    <a:rPr lang="en-US" sz="415" b="1" dirty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CSV list</a:t>
                  </a:r>
                </a:p>
              </p:txBody>
            </p:sp>
          </p:grpSp>
          <p:grpSp>
            <p:nvGrpSpPr>
              <p:cNvPr id="80" name="Group 60">
                <a:extLst>
                  <a:ext uri="{FF2B5EF4-FFF2-40B4-BE49-F238E27FC236}">
                    <a16:creationId xmlns:a16="http://schemas.microsoft.com/office/drawing/2014/main" id="{009F7BA3-FA8E-4046-AC19-1F410B086D90}"/>
                  </a:ext>
                </a:extLst>
              </p:cNvPr>
              <p:cNvGrpSpPr/>
              <p:nvPr/>
            </p:nvGrpSpPr>
            <p:grpSpPr>
              <a:xfrm>
                <a:off x="3758341" y="3528441"/>
                <a:ext cx="1094418" cy="924295"/>
                <a:chOff x="1545408" y="1961219"/>
                <a:chExt cx="1094418" cy="924295"/>
              </a:xfrm>
            </p:grpSpPr>
            <p:sp>
              <p:nvSpPr>
                <p:cNvPr id="88" name="Rectangle 61">
                  <a:extLst>
                    <a:ext uri="{FF2B5EF4-FFF2-40B4-BE49-F238E27FC236}">
                      <a16:creationId xmlns:a16="http://schemas.microsoft.com/office/drawing/2014/main" id="{D206FDB4-B825-4899-A55A-EE36FAF9EF72}"/>
                    </a:ext>
                  </a:extLst>
                </p:cNvPr>
                <p:cNvSpPr/>
                <p:nvPr/>
              </p:nvSpPr>
              <p:spPr>
                <a:xfrm>
                  <a:off x="1545408" y="2586536"/>
                  <a:ext cx="1094418" cy="298978"/>
                </a:xfrm>
                <a:prstGeom prst="rect">
                  <a:avLst/>
                </a:prstGeom>
              </p:spPr>
              <p:txBody>
                <a:bodyPr wrap="none" rtlCol="0">
                  <a:spAutoFit/>
                </a:bodyPr>
                <a:lstStyle/>
                <a:p>
                  <a:pPr algn="ctr">
                    <a:lnSpc>
                      <a:spcPct val="90000"/>
                    </a:lnSpc>
                  </a:pPr>
                  <a:r>
                    <a:rPr lang="en-US" sz="415" b="1" dirty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Individual PCs</a:t>
                  </a:r>
                </a:p>
              </p:txBody>
            </p:sp>
            <p:pic>
              <p:nvPicPr>
                <p:cNvPr id="89" name="Picture 115">
                  <a:extLst>
                    <a:ext uri="{FF2B5EF4-FFF2-40B4-BE49-F238E27FC236}">
                      <a16:creationId xmlns:a16="http://schemas.microsoft.com/office/drawing/2014/main" id="{5F156B53-2B7D-451A-9727-D75A659438A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4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 bwMode="auto">
                <a:xfrm>
                  <a:off x="1680286" y="1961219"/>
                  <a:ext cx="595253" cy="4498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81" name="Group 63">
                <a:extLst>
                  <a:ext uri="{FF2B5EF4-FFF2-40B4-BE49-F238E27FC236}">
                    <a16:creationId xmlns:a16="http://schemas.microsoft.com/office/drawing/2014/main" id="{C75A7ED0-2647-4A4A-91D5-14B6FECE6EB5}"/>
                  </a:ext>
                </a:extLst>
              </p:cNvPr>
              <p:cNvGrpSpPr/>
              <p:nvPr/>
            </p:nvGrpSpPr>
            <p:grpSpPr>
              <a:xfrm>
                <a:off x="4953041" y="3516355"/>
                <a:ext cx="833844" cy="960690"/>
                <a:chOff x="2740108" y="1949133"/>
                <a:chExt cx="833844" cy="960690"/>
              </a:xfrm>
            </p:grpSpPr>
            <p:sp>
              <p:nvSpPr>
                <p:cNvPr id="84" name="Rectangle 64">
                  <a:extLst>
                    <a:ext uri="{FF2B5EF4-FFF2-40B4-BE49-F238E27FC236}">
                      <a16:creationId xmlns:a16="http://schemas.microsoft.com/office/drawing/2014/main" id="{C9313347-A4E1-4F00-9DEC-CEA9709AE880}"/>
                    </a:ext>
                  </a:extLst>
                </p:cNvPr>
                <p:cNvSpPr/>
                <p:nvPr/>
              </p:nvSpPr>
              <p:spPr>
                <a:xfrm>
                  <a:off x="2740108" y="2496170"/>
                  <a:ext cx="833844" cy="413653"/>
                </a:xfrm>
                <a:prstGeom prst="rect">
                  <a:avLst/>
                </a:prstGeom>
              </p:spPr>
              <p:txBody>
                <a:bodyPr wrap="none" rtlCol="0">
                  <a:spAutoFit/>
                </a:bodyPr>
                <a:lstStyle/>
                <a:p>
                  <a:pPr algn="ctr">
                    <a:lnSpc>
                      <a:spcPct val="90000"/>
                    </a:lnSpc>
                  </a:pPr>
                  <a:r>
                    <a:rPr lang="en-US" sz="415" b="1" dirty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Active</a:t>
                  </a:r>
                  <a:br>
                    <a:rPr lang="en-US" sz="415" b="1" dirty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</a:br>
                  <a:r>
                    <a:rPr lang="en-US" sz="415" b="1" dirty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Directory</a:t>
                  </a:r>
                </a:p>
              </p:txBody>
            </p:sp>
            <p:grpSp>
              <p:nvGrpSpPr>
                <p:cNvPr id="85" name="Group 65">
                  <a:extLst>
                    <a:ext uri="{FF2B5EF4-FFF2-40B4-BE49-F238E27FC236}">
                      <a16:creationId xmlns:a16="http://schemas.microsoft.com/office/drawing/2014/main" id="{37969C6B-A4C3-4E2A-BD97-0FC08A72CE3E}"/>
                    </a:ext>
                  </a:extLst>
                </p:cNvPr>
                <p:cNvGrpSpPr/>
                <p:nvPr/>
              </p:nvGrpSpPr>
              <p:grpSpPr>
                <a:xfrm>
                  <a:off x="2991455" y="1949133"/>
                  <a:ext cx="344947" cy="473972"/>
                  <a:chOff x="2902927" y="1945373"/>
                  <a:chExt cx="344947" cy="473972"/>
                </a:xfrm>
              </p:grpSpPr>
              <p:pic>
                <p:nvPicPr>
                  <p:cNvPr id="86" name="Picture 258" descr="\\amust.local\spb\Marketing\Graphics\Working\DIAGRAMS\Technical_Diagrams\veeam_icons\png\file.png">
                    <a:extLst>
                      <a:ext uri="{FF2B5EF4-FFF2-40B4-BE49-F238E27FC236}">
                        <a16:creationId xmlns:a16="http://schemas.microsoft.com/office/drawing/2014/main" id="{6C28A33C-F62D-489C-911A-AD0808B1084F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3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902927" y="1945373"/>
                    <a:ext cx="344947" cy="47397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87" name="Picture 67">
                    <a:extLst>
                      <a:ext uri="{FF2B5EF4-FFF2-40B4-BE49-F238E27FC236}">
                        <a16:creationId xmlns:a16="http://schemas.microsoft.com/office/drawing/2014/main" id="{C0879891-AEFF-4C7F-AC54-7EE27DD552E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2961492" y="2091191"/>
                    <a:ext cx="235799" cy="235729"/>
                  </a:xfrm>
                  <a:prstGeom prst="rect">
                    <a:avLst/>
                  </a:prstGeom>
                </p:spPr>
              </p:pic>
            </p:grpSp>
          </p:grpSp>
          <p:cxnSp>
            <p:nvCxnSpPr>
              <p:cNvPr id="82" name="Straight Connector 68">
                <a:extLst>
                  <a:ext uri="{FF2B5EF4-FFF2-40B4-BE49-F238E27FC236}">
                    <a16:creationId xmlns:a16="http://schemas.microsoft.com/office/drawing/2014/main" id="{9E215375-6592-4FDB-942F-05ADE48A32C5}"/>
                  </a:ext>
                </a:extLst>
              </p:cNvPr>
              <p:cNvCxnSpPr/>
              <p:nvPr/>
            </p:nvCxnSpPr>
            <p:spPr>
              <a:xfrm>
                <a:off x="4846430" y="3500574"/>
                <a:ext cx="0" cy="505535"/>
              </a:xfrm>
              <a:prstGeom prst="line">
                <a:avLst/>
              </a:prstGeom>
              <a:ln w="190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69">
                <a:extLst>
                  <a:ext uri="{FF2B5EF4-FFF2-40B4-BE49-F238E27FC236}">
                    <a16:creationId xmlns:a16="http://schemas.microsoft.com/office/drawing/2014/main" id="{5EC324BD-F02E-4935-970F-BE3F7644137E}"/>
                  </a:ext>
                </a:extLst>
              </p:cNvPr>
              <p:cNvCxnSpPr/>
              <p:nvPr/>
            </p:nvCxnSpPr>
            <p:spPr>
              <a:xfrm>
                <a:off x="5907292" y="3500574"/>
                <a:ext cx="0" cy="505535"/>
              </a:xfrm>
              <a:prstGeom prst="line">
                <a:avLst/>
              </a:prstGeom>
              <a:ln w="190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4100829410"/>
      </p:ext>
    </p:extLst>
  </p:cSld>
  <p:clrMapOvr>
    <a:masterClrMapping/>
  </p:clrMapOvr>
  <p:transition spd="slow">
    <p:wipe dir="r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제안 제품 소개</a:t>
            </a: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/>
              <a:t>Ⅱ </a:t>
            </a:r>
            <a:r>
              <a:rPr lang="ko-KR" altLang="en-US" dirty="0"/>
              <a:t>일반 현황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287805" y="924932"/>
            <a:ext cx="6273228" cy="251999"/>
            <a:chOff x="313269" y="1590794"/>
            <a:chExt cx="6273228" cy="251999"/>
          </a:xfrm>
        </p:grpSpPr>
        <p:sp>
          <p:nvSpPr>
            <p:cNvPr id="40" name="모서리가 둥근 직사각형 96">
              <a:extLst>
                <a:ext uri="{FF2B5EF4-FFF2-40B4-BE49-F238E27FC236}">
                  <a16:creationId xmlns:a16="http://schemas.microsoft.com/office/drawing/2014/main" id="{BF544A95-378B-4E1F-8929-D5A53A6882DB}"/>
                </a:ext>
              </a:extLst>
            </p:cNvPr>
            <p:cNvSpPr/>
            <p:nvPr/>
          </p:nvSpPr>
          <p:spPr>
            <a:xfrm>
              <a:off x="313269" y="1590794"/>
              <a:ext cx="6273228" cy="251999"/>
            </a:xfrm>
            <a:prstGeom prst="roundRect">
              <a:avLst>
                <a:gd name="adj" fmla="val 18549"/>
              </a:avLst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</a:schemeClr>
                </a:gs>
                <a:gs pos="50000">
                  <a:schemeClr val="accent1">
                    <a:lumMod val="20000"/>
                    <a:lumOff val="80000"/>
                  </a:schemeClr>
                </a:gs>
                <a:gs pos="100000">
                  <a:schemeClr val="bg1"/>
                </a:gs>
              </a:gsLst>
              <a:lin ang="0" scaled="1"/>
              <a:tileRect/>
            </a:gradFill>
            <a:ln>
              <a:noFill/>
            </a:ln>
            <a:effectLst>
              <a:outerShdw dist="38100" dir="10800000" algn="r" rotWithShape="0">
                <a:srgbClr val="00B235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050" dirty="0">
                  <a:solidFill>
                    <a:prstClr val="whit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        </a:t>
              </a:r>
              <a:endParaRPr lang="ko-KR" altLang="en-US" sz="1050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1" name="Rectangle 4">
              <a:extLst>
                <a:ext uri="{FF2B5EF4-FFF2-40B4-BE49-F238E27FC236}">
                  <a16:creationId xmlns:a16="http://schemas.microsoft.com/office/drawing/2014/main" id="{DB54C79A-0A17-4D6C-9CD4-526DA1D596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1322" y="1632080"/>
              <a:ext cx="1178208" cy="15388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 lIns="0" tIns="0" rIns="0" bIns="0" anchor="ctr">
              <a:spAutoFit/>
            </a:bodyPr>
            <a:lstStyle/>
            <a:p>
              <a:r>
                <a:rPr lang="en-US" altLang="ko-KR" sz="10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4.4 </a:t>
              </a:r>
              <a:r>
                <a:rPr lang="ko-KR" altLang="en-US" sz="10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제품 기능</a:t>
              </a:r>
              <a:r>
                <a:rPr lang="en-US" altLang="ko-KR" sz="10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(</a:t>
              </a:r>
              <a:r>
                <a:rPr lang="ko-KR" altLang="en-US" sz="10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계속</a:t>
              </a:r>
              <a:r>
                <a:rPr lang="en-US" altLang="ko-KR" sz="10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  <a:r>
                <a:rPr lang="ko-KR" altLang="en-US" sz="10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DD082100-ED74-43F6-9D84-7BE678BABDF3}"/>
              </a:ext>
            </a:extLst>
          </p:cNvPr>
          <p:cNvGrpSpPr/>
          <p:nvPr/>
        </p:nvGrpSpPr>
        <p:grpSpPr>
          <a:xfrm>
            <a:off x="394447" y="1799127"/>
            <a:ext cx="2959818" cy="2816835"/>
            <a:chOff x="418018" y="2368535"/>
            <a:chExt cx="4018708" cy="4176197"/>
          </a:xfrm>
        </p:grpSpPr>
        <p:sp>
          <p:nvSpPr>
            <p:cNvPr id="66" name="모서리가 둥근 직사각형 91">
              <a:extLst>
                <a:ext uri="{FF2B5EF4-FFF2-40B4-BE49-F238E27FC236}">
                  <a16:creationId xmlns:a16="http://schemas.microsoft.com/office/drawing/2014/main" id="{D2F224DE-BBD0-4286-88B3-9006FF6DE0C4}"/>
                </a:ext>
              </a:extLst>
            </p:cNvPr>
            <p:cNvSpPr/>
            <p:nvPr/>
          </p:nvSpPr>
          <p:spPr>
            <a:xfrm>
              <a:off x="418018" y="2368535"/>
              <a:ext cx="4018708" cy="2301845"/>
            </a:xfrm>
            <a:prstGeom prst="roundRect">
              <a:avLst>
                <a:gd name="adj" fmla="val 2331"/>
              </a:avLst>
            </a:prstGeom>
            <a:noFill/>
            <a:ln w="9525" cap="flat" cmpd="sng" algn="ctr">
              <a:solidFill>
                <a:srgbClr val="FFFFFF">
                  <a:lumMod val="6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defTabSz="474779">
                <a:defRPr/>
              </a:pPr>
              <a:endParaRPr lang="ko-KR" altLang="en-US" sz="692" kern="0" spc="-48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7" name="모서리가 둥근 직사각형 92">
              <a:extLst>
                <a:ext uri="{FF2B5EF4-FFF2-40B4-BE49-F238E27FC236}">
                  <a16:creationId xmlns:a16="http://schemas.microsoft.com/office/drawing/2014/main" id="{418A7B21-3B40-4013-BDD8-15FCC29005D7}"/>
                </a:ext>
              </a:extLst>
            </p:cNvPr>
            <p:cNvSpPr/>
            <p:nvPr/>
          </p:nvSpPr>
          <p:spPr>
            <a:xfrm>
              <a:off x="418018" y="4707095"/>
              <a:ext cx="4018708" cy="1837637"/>
            </a:xfrm>
            <a:prstGeom prst="roundRect">
              <a:avLst>
                <a:gd name="adj" fmla="val 2041"/>
              </a:avLst>
            </a:prstGeom>
            <a:solidFill>
              <a:srgbClr val="FFFFFF">
                <a:lumMod val="95000"/>
              </a:srgbClr>
            </a:solidFill>
            <a:ln w="9525" algn="ctr">
              <a:solidFill>
                <a:srgbClr val="FFFFFF">
                  <a:lumMod val="65000"/>
                </a:srgbClr>
              </a:solidFill>
              <a:round/>
              <a:headEnd/>
              <a:tailEnd/>
            </a:ln>
          </p:spPr>
          <p:txBody>
            <a:bodyPr wrap="square" lIns="49846" tIns="21911" rIns="0" bIns="21911" anchor="ctr"/>
            <a:lstStyle/>
            <a:p>
              <a:pPr marL="63744" indent="-63744" defTabSz="515860" fontAlgn="ctr">
                <a:lnSpc>
                  <a:spcPct val="140000"/>
                </a:lnSpc>
                <a:spcBef>
                  <a:spcPts val="96"/>
                </a:spcBef>
                <a:buClr>
                  <a:srgbClr val="808080"/>
                </a:buClr>
                <a:buSzPct val="80000"/>
                <a:buFont typeface="Arial" pitchFamily="34" charset="0"/>
                <a:buChar char="•"/>
                <a:defRPr/>
              </a:pPr>
              <a:r>
                <a:rPr lang="ko-KR" altLang="en-US" sz="700" kern="0" spc="-48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변경된 백업데이터에 대한 다양한 방식의 </a:t>
              </a:r>
              <a:r>
                <a:rPr lang="ko-KR" altLang="en-US" sz="700" kern="0" spc="-48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증분</a:t>
              </a:r>
              <a:r>
                <a:rPr lang="ko-KR" altLang="en-US" sz="700" kern="0" spc="-48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 백업 지원</a:t>
              </a:r>
              <a:endParaRPr lang="en-US" altLang="ko-KR" sz="700" kern="0" spc="-48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endParaRPr>
            </a:p>
            <a:p>
              <a:pPr marL="63744" indent="-63744" defTabSz="515860" fontAlgn="ctr">
                <a:lnSpc>
                  <a:spcPct val="140000"/>
                </a:lnSpc>
                <a:spcBef>
                  <a:spcPts val="96"/>
                </a:spcBef>
                <a:buClr>
                  <a:srgbClr val="808080"/>
                </a:buClr>
                <a:buSzPct val="80000"/>
                <a:buFont typeface="Arial" pitchFamily="34" charset="0"/>
                <a:buChar char="•"/>
                <a:defRPr/>
              </a:pPr>
              <a:r>
                <a:rPr lang="ko-KR" altLang="en-US" sz="700" kern="0" spc="-48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영구적인 </a:t>
              </a:r>
              <a:r>
                <a:rPr lang="ko-KR" altLang="en-US" sz="700" kern="0" spc="-48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증분</a:t>
              </a:r>
              <a:r>
                <a:rPr lang="ko-KR" altLang="en-US" sz="700" kern="0" spc="-48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 백업은 최초 전체</a:t>
              </a:r>
              <a:r>
                <a:rPr lang="en-US" altLang="ko-KR" sz="700" kern="0" spc="-48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 </a:t>
              </a:r>
              <a:r>
                <a:rPr lang="ko-KR" altLang="en-US" sz="700" kern="0" spc="-48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백업 이후 계속적인 </a:t>
              </a:r>
              <a:r>
                <a:rPr lang="ko-KR" altLang="en-US" sz="700" kern="0" spc="-48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증분</a:t>
              </a:r>
              <a:r>
                <a:rPr lang="ko-KR" altLang="en-US" sz="700" kern="0" spc="-48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 백업을 수행하며</a:t>
              </a:r>
              <a:r>
                <a:rPr lang="en-US" altLang="ko-KR" sz="700" kern="0" spc="-48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, </a:t>
              </a:r>
              <a:r>
                <a:rPr lang="ko-KR" altLang="en-US" sz="700" kern="0" spc="-48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최초 전체 백업 이미지가 삭제되면 자동적으로 전체 백업을 수행하고</a:t>
              </a:r>
              <a:r>
                <a:rPr lang="en-US" altLang="ko-KR" sz="700" kern="0" spc="-48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, </a:t>
              </a:r>
              <a:r>
                <a:rPr lang="ko-KR" altLang="en-US" sz="700" kern="0" spc="-48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이후 계속적인 </a:t>
              </a:r>
              <a:r>
                <a:rPr lang="ko-KR" altLang="en-US" sz="700" kern="0" spc="-48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증분</a:t>
              </a:r>
              <a:r>
                <a:rPr lang="ko-KR" altLang="en-US" sz="700" kern="0" spc="-48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 백업을 수행</a:t>
              </a:r>
              <a:endParaRPr lang="en-US" altLang="ko-KR" sz="700" kern="0" spc="-48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endParaRPr>
            </a:p>
            <a:p>
              <a:pPr marL="63744" indent="-63744" defTabSz="515860" fontAlgn="ctr">
                <a:lnSpc>
                  <a:spcPct val="140000"/>
                </a:lnSpc>
                <a:spcBef>
                  <a:spcPts val="96"/>
                </a:spcBef>
                <a:buClr>
                  <a:srgbClr val="808080"/>
                </a:buClr>
                <a:buSzPct val="80000"/>
                <a:buFont typeface="Arial" pitchFamily="34" charset="0"/>
                <a:buChar char="•"/>
                <a:defRPr/>
              </a:pPr>
              <a:r>
                <a:rPr lang="ko-KR" altLang="en-US" sz="700" kern="0" spc="-48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포워드 </a:t>
              </a:r>
              <a:r>
                <a:rPr lang="ko-KR" altLang="en-US" sz="700" kern="0" spc="-48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증분</a:t>
              </a:r>
              <a:r>
                <a:rPr lang="ko-KR" altLang="en-US" sz="700" kern="0" spc="-48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 백업은 마지막 백업본을 항시 전체 백업으로 수행하는 방식으로 복구 시</a:t>
              </a:r>
              <a:r>
                <a:rPr lang="en-US" altLang="ko-KR" sz="700" kern="0" spc="-48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, </a:t>
              </a:r>
              <a:r>
                <a:rPr lang="ko-KR" altLang="en-US" sz="700" kern="0" spc="-48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전체</a:t>
              </a:r>
              <a:r>
                <a:rPr lang="en-US" altLang="ko-KR" sz="700" kern="0" spc="-48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 </a:t>
              </a:r>
              <a:r>
                <a:rPr lang="ko-KR" altLang="en-US" sz="700" kern="0" spc="-48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백업본</a:t>
              </a:r>
              <a:r>
                <a:rPr lang="ko-KR" altLang="en-US" sz="700" kern="0" spc="-48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 만을 수행하기 때문에 복구시간 단축에 유리</a:t>
              </a:r>
              <a:endParaRPr lang="en-US" altLang="ko-KR" sz="700" kern="0" spc="-48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endParaRPr>
            </a:p>
            <a:p>
              <a:pPr marL="63744" indent="-63744" defTabSz="515860" fontAlgn="ctr">
                <a:lnSpc>
                  <a:spcPct val="140000"/>
                </a:lnSpc>
                <a:spcBef>
                  <a:spcPts val="96"/>
                </a:spcBef>
                <a:buClr>
                  <a:srgbClr val="808080"/>
                </a:buClr>
                <a:buSzPct val="80000"/>
                <a:buFont typeface="Arial" pitchFamily="34" charset="0"/>
                <a:buChar char="•"/>
                <a:defRPr/>
              </a:pPr>
              <a:r>
                <a:rPr lang="ko-KR" altLang="en-US" sz="700" b="1" kern="0" spc="-48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백업 시 데이터 </a:t>
              </a:r>
              <a:r>
                <a:rPr lang="en-US" altLang="ko-KR" sz="700" b="1" kern="0" spc="-48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CRC </a:t>
              </a:r>
              <a:r>
                <a:rPr lang="ko-KR" altLang="en-US" sz="700" b="1" kern="0" spc="-48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자동 검증 후 문제 발생 시 재전송</a:t>
              </a:r>
            </a:p>
          </p:txBody>
        </p:sp>
        <p:pic>
          <p:nvPicPr>
            <p:cNvPr id="68" name="Picture 2" descr="Forever Forward Incremental Backup">
              <a:extLst>
                <a:ext uri="{FF2B5EF4-FFF2-40B4-BE49-F238E27FC236}">
                  <a16:creationId xmlns:a16="http://schemas.microsoft.com/office/drawing/2014/main" id="{C71276E3-0076-462F-B6A5-280B30772FD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1111" y="2576505"/>
              <a:ext cx="3582119" cy="8598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9" name="그림 68">
              <a:extLst>
                <a:ext uri="{FF2B5EF4-FFF2-40B4-BE49-F238E27FC236}">
                  <a16:creationId xmlns:a16="http://schemas.microsoft.com/office/drawing/2014/main" id="{8288027D-8AFA-46D2-BF55-4E7D882BE15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1110" y="3535511"/>
              <a:ext cx="3582119" cy="984376"/>
            </a:xfrm>
            <a:prstGeom prst="rect">
              <a:avLst/>
            </a:prstGeom>
          </p:spPr>
        </p:pic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566CD640-C27E-48FF-96DB-D3FB9575C901}"/>
              </a:ext>
            </a:extLst>
          </p:cNvPr>
          <p:cNvGrpSpPr/>
          <p:nvPr/>
        </p:nvGrpSpPr>
        <p:grpSpPr>
          <a:xfrm>
            <a:off x="3503737" y="1799128"/>
            <a:ext cx="2959816" cy="2816835"/>
            <a:chOff x="4734483" y="2368536"/>
            <a:chExt cx="3877789" cy="4176197"/>
          </a:xfrm>
        </p:grpSpPr>
        <p:sp>
          <p:nvSpPr>
            <p:cNvPr id="71" name="모서리가 둥근 직사각형 90">
              <a:extLst>
                <a:ext uri="{FF2B5EF4-FFF2-40B4-BE49-F238E27FC236}">
                  <a16:creationId xmlns:a16="http://schemas.microsoft.com/office/drawing/2014/main" id="{43E7630B-18A0-4F1A-88D8-32AA8FB2C4FF}"/>
                </a:ext>
              </a:extLst>
            </p:cNvPr>
            <p:cNvSpPr/>
            <p:nvPr/>
          </p:nvSpPr>
          <p:spPr>
            <a:xfrm>
              <a:off x="4734483" y="2368536"/>
              <a:ext cx="3877789" cy="2301850"/>
            </a:xfrm>
            <a:prstGeom prst="roundRect">
              <a:avLst>
                <a:gd name="adj" fmla="val 2331"/>
              </a:avLst>
            </a:prstGeom>
            <a:noFill/>
            <a:ln w="9525" cap="flat" cmpd="sng" algn="ctr">
              <a:solidFill>
                <a:srgbClr val="FFFFFF">
                  <a:lumMod val="6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defTabSz="474779">
                <a:defRPr/>
              </a:pPr>
              <a:endParaRPr lang="ko-KR" altLang="en-US" sz="692" kern="0" spc="-48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2" name="모서리가 둥근 직사각형 94">
              <a:extLst>
                <a:ext uri="{FF2B5EF4-FFF2-40B4-BE49-F238E27FC236}">
                  <a16:creationId xmlns:a16="http://schemas.microsoft.com/office/drawing/2014/main" id="{8953E0F2-A906-4E34-9336-93036F8D73EB}"/>
                </a:ext>
              </a:extLst>
            </p:cNvPr>
            <p:cNvSpPr/>
            <p:nvPr/>
          </p:nvSpPr>
          <p:spPr>
            <a:xfrm>
              <a:off x="4734483" y="4707095"/>
              <a:ext cx="3877789" cy="1837638"/>
            </a:xfrm>
            <a:prstGeom prst="roundRect">
              <a:avLst>
                <a:gd name="adj" fmla="val 2041"/>
              </a:avLst>
            </a:prstGeom>
            <a:solidFill>
              <a:srgbClr val="FFFFFF">
                <a:lumMod val="95000"/>
              </a:srgbClr>
            </a:solidFill>
            <a:ln w="9525" algn="ctr">
              <a:solidFill>
                <a:srgbClr val="FFFFFF">
                  <a:lumMod val="65000"/>
                </a:srgbClr>
              </a:solidFill>
              <a:round/>
              <a:headEnd/>
              <a:tailEnd/>
            </a:ln>
          </p:spPr>
          <p:txBody>
            <a:bodyPr wrap="square" lIns="49846" tIns="21911" rIns="0" bIns="21911" anchor="ctr"/>
            <a:lstStyle/>
            <a:p>
              <a:pPr marL="63744" indent="-63744" defTabSz="515860" fontAlgn="ctr">
                <a:lnSpc>
                  <a:spcPct val="140000"/>
                </a:lnSpc>
                <a:spcBef>
                  <a:spcPts val="96"/>
                </a:spcBef>
                <a:buClr>
                  <a:srgbClr val="808080"/>
                </a:buClr>
                <a:buSzPct val="80000"/>
                <a:buFont typeface="Arial" pitchFamily="34" charset="0"/>
                <a:buChar char="•"/>
                <a:defRPr/>
              </a:pPr>
              <a:r>
                <a:rPr lang="en-US" altLang="ko-KR" sz="900" kern="0" spc="-48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1</a:t>
              </a:r>
              <a:r>
                <a:rPr lang="ko-KR" altLang="en-US" sz="900" kern="0" spc="-48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차 백업된 이미지에 대하여</a:t>
              </a:r>
              <a:r>
                <a:rPr lang="en-US" altLang="ko-KR" sz="900" kern="0" spc="-48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, </a:t>
              </a:r>
              <a:r>
                <a:rPr lang="ko-KR" altLang="en-US" sz="900" kern="0" spc="-48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빔 소프트웨어는 다른 백업저장소로 백업 이미지를 복제</a:t>
              </a:r>
              <a:endParaRPr lang="en-US" altLang="ko-KR" sz="900" kern="0" spc="-48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endParaRPr>
            </a:p>
            <a:p>
              <a:pPr marL="63744" indent="-63744" defTabSz="515860" fontAlgn="ctr">
                <a:lnSpc>
                  <a:spcPct val="140000"/>
                </a:lnSpc>
                <a:spcBef>
                  <a:spcPts val="96"/>
                </a:spcBef>
                <a:buClr>
                  <a:srgbClr val="808080"/>
                </a:buClr>
                <a:buSzPct val="80000"/>
                <a:buFont typeface="Arial" pitchFamily="34" charset="0"/>
                <a:buChar char="•"/>
                <a:defRPr/>
              </a:pPr>
              <a:r>
                <a:rPr lang="ko-KR" altLang="en-US" sz="900" kern="0" spc="-48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백업 이미지에 대하여</a:t>
              </a:r>
              <a:r>
                <a:rPr lang="en-US" altLang="ko-KR" sz="900" kern="0" spc="-48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, </a:t>
              </a:r>
              <a:r>
                <a:rPr lang="ko-KR" altLang="en-US" sz="900" kern="0" spc="-48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서로 다른 보존주기 정책을 적용하여</a:t>
              </a:r>
              <a:r>
                <a:rPr lang="en-US" altLang="ko-KR" sz="900" kern="0" spc="-48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, </a:t>
              </a:r>
              <a:r>
                <a:rPr lang="ko-KR" altLang="en-US" sz="900" kern="0" spc="-48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또 다른 디스크 또는 테이프</a:t>
              </a:r>
              <a:r>
                <a:rPr lang="en-US" altLang="ko-KR" sz="900" kern="0" spc="-48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 </a:t>
              </a:r>
              <a:r>
                <a:rPr lang="ko-KR" altLang="en-US" sz="900" kern="0" spc="-48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장치로의 복제가 가능하며</a:t>
              </a:r>
              <a:r>
                <a:rPr lang="en-US" altLang="ko-KR" sz="900" kern="0" spc="-48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, </a:t>
              </a:r>
              <a:r>
                <a:rPr lang="ko-KR" altLang="en-US" sz="900" kern="0" spc="-48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특히 소산시스템 구성 시</a:t>
              </a:r>
              <a:r>
                <a:rPr lang="en-US" altLang="ko-KR" sz="900" kern="0" spc="-48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, </a:t>
              </a:r>
              <a:r>
                <a:rPr lang="ko-KR" altLang="en-US" sz="900" kern="0" spc="-48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백업 복제 기능을 이용하여</a:t>
              </a:r>
              <a:r>
                <a:rPr lang="en-US" altLang="ko-KR" sz="900" kern="0" spc="-48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, </a:t>
              </a:r>
              <a:r>
                <a:rPr lang="ko-KR" altLang="en-US" sz="900" kern="0" spc="-48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소산 절차를 수행</a:t>
              </a:r>
            </a:p>
          </p:txBody>
        </p:sp>
        <p:pic>
          <p:nvPicPr>
            <p:cNvPr id="73" name="그림 72">
              <a:extLst>
                <a:ext uri="{FF2B5EF4-FFF2-40B4-BE49-F238E27FC236}">
                  <a16:creationId xmlns:a16="http://schemas.microsoft.com/office/drawing/2014/main" id="{43D54005-80CD-4618-93CF-1461D4C90E6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941547" y="2713390"/>
              <a:ext cx="3496146" cy="1644241"/>
            </a:xfrm>
            <a:prstGeom prst="rect">
              <a:avLst/>
            </a:prstGeom>
          </p:spPr>
        </p:pic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id="{6FAAA640-5C45-4B59-ACC0-CD83E6DDBD6A}"/>
              </a:ext>
            </a:extLst>
          </p:cNvPr>
          <p:cNvSpPr txBox="1"/>
          <p:nvPr/>
        </p:nvSpPr>
        <p:spPr>
          <a:xfrm>
            <a:off x="601774" y="1892182"/>
            <a:ext cx="486874" cy="135613"/>
          </a:xfrm>
          <a:prstGeom prst="rect">
            <a:avLst/>
          </a:prstGeom>
          <a:solidFill>
            <a:schemeClr val="bg1"/>
          </a:solidFill>
        </p:spPr>
        <p:txBody>
          <a:bodyPr wrap="square" lIns="24923" tIns="24923" rIns="24923" bIns="24923" rtlCol="0" anchor="ctr" anchorCtr="0">
            <a:spAutoFit/>
          </a:bodyPr>
          <a:lstStyle/>
          <a:p>
            <a:pPr algn="ctr">
              <a:spcAft>
                <a:spcPts val="138"/>
              </a:spcAft>
            </a:pPr>
            <a:r>
              <a:rPr lang="ko-KR" altLang="en-US" sz="554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전체 백업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7C8BC568-FCDA-4A0A-886C-ABEFFEF8642B}"/>
              </a:ext>
            </a:extLst>
          </p:cNvPr>
          <p:cNvSpPr txBox="1"/>
          <p:nvPr/>
        </p:nvSpPr>
        <p:spPr>
          <a:xfrm>
            <a:off x="601774" y="2591834"/>
            <a:ext cx="486874" cy="135613"/>
          </a:xfrm>
          <a:prstGeom prst="rect">
            <a:avLst/>
          </a:prstGeom>
          <a:solidFill>
            <a:schemeClr val="bg1"/>
          </a:solidFill>
        </p:spPr>
        <p:txBody>
          <a:bodyPr wrap="square" lIns="24923" tIns="24923" rIns="24923" bIns="24923" rtlCol="0" anchor="ctr" anchorCtr="0">
            <a:spAutoFit/>
          </a:bodyPr>
          <a:lstStyle/>
          <a:p>
            <a:pPr algn="ctr">
              <a:spcAft>
                <a:spcPts val="138"/>
              </a:spcAft>
            </a:pPr>
            <a:r>
              <a:rPr lang="ko-KR" altLang="en-US" sz="554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전체 백업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006CBBBA-FBFD-4089-8E44-EDA11B83CB76}"/>
              </a:ext>
            </a:extLst>
          </p:cNvPr>
          <p:cNvSpPr txBox="1"/>
          <p:nvPr/>
        </p:nvSpPr>
        <p:spPr>
          <a:xfrm>
            <a:off x="1088649" y="2782641"/>
            <a:ext cx="863245" cy="135613"/>
          </a:xfrm>
          <a:prstGeom prst="rect">
            <a:avLst/>
          </a:prstGeom>
          <a:solidFill>
            <a:schemeClr val="bg1"/>
          </a:solidFill>
        </p:spPr>
        <p:txBody>
          <a:bodyPr wrap="square" lIns="24923" tIns="24923" rIns="24923" bIns="24923" rtlCol="0" anchor="ctr" anchorCtr="0">
            <a:spAutoFit/>
          </a:bodyPr>
          <a:lstStyle/>
          <a:p>
            <a:pPr algn="ctr">
              <a:spcAft>
                <a:spcPts val="138"/>
              </a:spcAft>
            </a:pPr>
            <a:r>
              <a:rPr lang="ko-KR" altLang="en-US" sz="554">
                <a:latin typeface="맑은 고딕" panose="020B0503020000020004" pitchFamily="50" charset="-127"/>
                <a:ea typeface="맑은 고딕" panose="020B0503020000020004" pitchFamily="50" charset="-127"/>
              </a:rPr>
              <a:t>증분</a:t>
            </a:r>
            <a:r>
              <a:rPr lang="ko-KR" altLang="en-US" sz="554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백업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A2B6453-047E-40CA-924F-F888DC5306AC}"/>
              </a:ext>
            </a:extLst>
          </p:cNvPr>
          <p:cNvSpPr txBox="1"/>
          <p:nvPr/>
        </p:nvSpPr>
        <p:spPr>
          <a:xfrm>
            <a:off x="1813532" y="2597752"/>
            <a:ext cx="863245" cy="135613"/>
          </a:xfrm>
          <a:prstGeom prst="rect">
            <a:avLst/>
          </a:prstGeom>
          <a:solidFill>
            <a:schemeClr val="bg1"/>
          </a:solidFill>
        </p:spPr>
        <p:txBody>
          <a:bodyPr wrap="square" lIns="24923" tIns="24923" rIns="24923" bIns="24923" rtlCol="0" anchor="ctr" anchorCtr="0">
            <a:spAutoFit/>
          </a:bodyPr>
          <a:lstStyle/>
          <a:p>
            <a:pPr algn="ctr">
              <a:spcAft>
                <a:spcPts val="138"/>
              </a:spcAft>
            </a:pPr>
            <a:r>
              <a:rPr lang="ko-KR" altLang="en-US" sz="554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합성 풀 백업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E37DD0DD-BC29-4ED1-B422-2CEDF78B7F61}"/>
              </a:ext>
            </a:extLst>
          </p:cNvPr>
          <p:cNvSpPr txBox="1"/>
          <p:nvPr/>
        </p:nvSpPr>
        <p:spPr>
          <a:xfrm>
            <a:off x="1606595" y="2070855"/>
            <a:ext cx="863245" cy="135613"/>
          </a:xfrm>
          <a:prstGeom prst="rect">
            <a:avLst/>
          </a:prstGeom>
          <a:solidFill>
            <a:schemeClr val="bg1"/>
          </a:solidFill>
        </p:spPr>
        <p:txBody>
          <a:bodyPr wrap="square" lIns="24923" tIns="24923" rIns="24923" bIns="24923" rtlCol="0" anchor="ctr" anchorCtr="0">
            <a:spAutoFit/>
          </a:bodyPr>
          <a:lstStyle/>
          <a:p>
            <a:pPr algn="ctr">
              <a:spcAft>
                <a:spcPts val="138"/>
              </a:spcAft>
            </a:pPr>
            <a:r>
              <a:rPr lang="ko-KR" altLang="en-US" sz="554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증분</a:t>
            </a:r>
            <a:r>
              <a:rPr lang="ko-KR" altLang="en-US" sz="554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백업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A7DEB0C5-2A26-4963-8D67-015F7C5010E8}"/>
              </a:ext>
            </a:extLst>
          </p:cNvPr>
          <p:cNvSpPr txBox="1"/>
          <p:nvPr/>
        </p:nvSpPr>
        <p:spPr>
          <a:xfrm>
            <a:off x="4114385" y="2665630"/>
            <a:ext cx="447477" cy="233716"/>
          </a:xfrm>
          <a:prstGeom prst="rect">
            <a:avLst/>
          </a:prstGeom>
          <a:solidFill>
            <a:schemeClr val="bg1"/>
          </a:solidFill>
        </p:spPr>
        <p:txBody>
          <a:bodyPr wrap="square" lIns="24923" tIns="24923" rIns="24923" bIns="24923" rtlCol="0" anchor="ctr" anchorCtr="0">
            <a:spAutoFit/>
          </a:bodyPr>
          <a:lstStyle/>
          <a:p>
            <a:pPr algn="ctr">
              <a:spcAft>
                <a:spcPts val="138"/>
              </a:spcAft>
            </a:pPr>
            <a:r>
              <a:rPr lang="ko-KR" altLang="en-US" sz="554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운영</a:t>
            </a:r>
            <a:endParaRPr lang="en-US" altLang="ko-KR" sz="554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>
              <a:spcAft>
                <a:spcPts val="138"/>
              </a:spcAft>
            </a:pPr>
            <a:r>
              <a:rPr lang="ko-KR" altLang="en-US" sz="554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스토리지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4A4D0C9E-7846-40A9-A6D5-76D7FA4E969F}"/>
              </a:ext>
            </a:extLst>
          </p:cNvPr>
          <p:cNvSpPr txBox="1"/>
          <p:nvPr/>
        </p:nvSpPr>
        <p:spPr>
          <a:xfrm>
            <a:off x="4757028" y="2665630"/>
            <a:ext cx="447477" cy="233716"/>
          </a:xfrm>
          <a:prstGeom prst="rect">
            <a:avLst/>
          </a:prstGeom>
          <a:solidFill>
            <a:schemeClr val="bg1"/>
          </a:solidFill>
        </p:spPr>
        <p:txBody>
          <a:bodyPr wrap="square" lIns="24923" tIns="24923" rIns="24923" bIns="24923" rtlCol="0" anchor="ctr" anchorCtr="0">
            <a:spAutoFit/>
          </a:bodyPr>
          <a:lstStyle/>
          <a:p>
            <a:pPr algn="ctr">
              <a:spcAft>
                <a:spcPts val="138"/>
              </a:spcAft>
            </a:pPr>
            <a:r>
              <a:rPr lang="ko-KR" altLang="en-US" sz="554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백업</a:t>
            </a:r>
            <a:endParaRPr lang="en-US" altLang="ko-KR" sz="554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>
              <a:spcAft>
                <a:spcPts val="138"/>
              </a:spcAft>
            </a:pPr>
            <a:r>
              <a:rPr lang="ko-KR" altLang="en-US" sz="554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스토리지</a:t>
            </a:r>
            <a:endParaRPr lang="en-US" altLang="ko-KR" sz="554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3B9A3792-17FF-4965-917A-245D98F90CEE}"/>
              </a:ext>
            </a:extLst>
          </p:cNvPr>
          <p:cNvSpPr txBox="1"/>
          <p:nvPr/>
        </p:nvSpPr>
        <p:spPr>
          <a:xfrm>
            <a:off x="5610656" y="2912314"/>
            <a:ext cx="447477" cy="331820"/>
          </a:xfrm>
          <a:prstGeom prst="rect">
            <a:avLst/>
          </a:prstGeom>
          <a:solidFill>
            <a:schemeClr val="bg1"/>
          </a:solidFill>
        </p:spPr>
        <p:txBody>
          <a:bodyPr wrap="square" lIns="24923" tIns="24923" rIns="24923" bIns="24923" rtlCol="0" anchor="ctr" anchorCtr="0">
            <a:spAutoFit/>
          </a:bodyPr>
          <a:lstStyle/>
          <a:p>
            <a:pPr algn="ctr">
              <a:spcAft>
                <a:spcPts val="138"/>
              </a:spcAft>
            </a:pPr>
            <a:r>
              <a:rPr lang="en-US" altLang="ko-KR" sz="554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554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차 백업</a:t>
            </a:r>
            <a:endParaRPr lang="en-US" altLang="ko-KR" sz="554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>
              <a:spcAft>
                <a:spcPts val="138"/>
              </a:spcAft>
            </a:pPr>
            <a:r>
              <a:rPr lang="ko-KR" altLang="en-US" sz="554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스토리지</a:t>
            </a:r>
            <a:endParaRPr lang="en-US" altLang="ko-KR" sz="554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>
              <a:spcAft>
                <a:spcPts val="138"/>
              </a:spcAft>
            </a:pPr>
            <a:r>
              <a:rPr lang="en-US" altLang="ko-KR" sz="554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554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클라우드</a:t>
            </a:r>
            <a:r>
              <a:rPr lang="en-US" altLang="ko-KR" sz="554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E89E55D3-D8C9-46A3-90A5-DAC987A0BC27}"/>
              </a:ext>
            </a:extLst>
          </p:cNvPr>
          <p:cNvSpPr txBox="1"/>
          <p:nvPr/>
        </p:nvSpPr>
        <p:spPr>
          <a:xfrm>
            <a:off x="5595720" y="2284230"/>
            <a:ext cx="447477" cy="331820"/>
          </a:xfrm>
          <a:prstGeom prst="rect">
            <a:avLst/>
          </a:prstGeom>
          <a:solidFill>
            <a:schemeClr val="bg1"/>
          </a:solidFill>
        </p:spPr>
        <p:txBody>
          <a:bodyPr wrap="square" lIns="24923" tIns="24923" rIns="24923" bIns="24923" rtlCol="0" anchor="ctr" anchorCtr="0">
            <a:spAutoFit/>
          </a:bodyPr>
          <a:lstStyle/>
          <a:p>
            <a:pPr algn="ctr">
              <a:spcAft>
                <a:spcPts val="138"/>
              </a:spcAft>
            </a:pPr>
            <a:r>
              <a:rPr lang="en-US" altLang="ko-KR" sz="554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554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차 백업</a:t>
            </a:r>
            <a:endParaRPr lang="en-US" altLang="ko-KR" sz="554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>
              <a:spcAft>
                <a:spcPts val="138"/>
              </a:spcAft>
            </a:pPr>
            <a:r>
              <a:rPr lang="ko-KR" altLang="en-US" sz="554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스토리지</a:t>
            </a:r>
            <a:endParaRPr lang="en-US" altLang="ko-KR" sz="554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>
              <a:spcAft>
                <a:spcPts val="138"/>
              </a:spcAft>
            </a:pPr>
            <a:r>
              <a:rPr lang="en-US" altLang="ko-KR" sz="554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554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온사이트</a:t>
            </a:r>
            <a:r>
              <a:rPr lang="en-US" altLang="ko-KR" sz="554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</p:txBody>
      </p:sp>
      <p:sp>
        <p:nvSpPr>
          <p:cNvPr id="85" name="화살표: 오른쪽 8">
            <a:extLst>
              <a:ext uri="{FF2B5EF4-FFF2-40B4-BE49-F238E27FC236}">
                <a16:creationId xmlns:a16="http://schemas.microsoft.com/office/drawing/2014/main" id="{C4368A64-31D4-4E48-920A-7142C37F0488}"/>
              </a:ext>
            </a:extLst>
          </p:cNvPr>
          <p:cNvSpPr/>
          <p:nvPr/>
        </p:nvSpPr>
        <p:spPr>
          <a:xfrm>
            <a:off x="4509655" y="2440710"/>
            <a:ext cx="319721" cy="238550"/>
          </a:xfrm>
          <a:prstGeom prst="rightArrow">
            <a:avLst>
              <a:gd name="adj1" fmla="val 50000"/>
              <a:gd name="adj2" fmla="val 41958"/>
            </a:avLst>
          </a:prstGeom>
          <a:solidFill>
            <a:srgbClr val="00B3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138"/>
              </a:spcAft>
            </a:pPr>
            <a:r>
              <a:rPr lang="ko-KR" altLang="en-US" sz="485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백업</a:t>
            </a:r>
          </a:p>
        </p:txBody>
      </p:sp>
      <p:sp>
        <p:nvSpPr>
          <p:cNvPr id="86" name="화살표: 오른쪽 30">
            <a:extLst>
              <a:ext uri="{FF2B5EF4-FFF2-40B4-BE49-F238E27FC236}">
                <a16:creationId xmlns:a16="http://schemas.microsoft.com/office/drawing/2014/main" id="{1A01EE4C-49F0-4749-A376-AB7FDA13EED7}"/>
              </a:ext>
            </a:extLst>
          </p:cNvPr>
          <p:cNvSpPr/>
          <p:nvPr/>
        </p:nvSpPr>
        <p:spPr>
          <a:xfrm rot="20482902">
            <a:off x="5197284" y="2269520"/>
            <a:ext cx="428045" cy="238550"/>
          </a:xfrm>
          <a:prstGeom prst="rightArrow">
            <a:avLst>
              <a:gd name="adj1" fmla="val 50000"/>
              <a:gd name="adj2" fmla="val 41958"/>
            </a:avLst>
          </a:prstGeom>
          <a:solidFill>
            <a:srgbClr val="00B3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spcAft>
                <a:spcPts val="138"/>
              </a:spcAft>
            </a:pPr>
            <a:r>
              <a:rPr lang="ko-KR" altLang="en-US" sz="485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 복제</a:t>
            </a: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AF69F95F-F48C-41D3-81B2-59FF96F048E8}"/>
              </a:ext>
            </a:extLst>
          </p:cNvPr>
          <p:cNvSpPr/>
          <p:nvPr/>
        </p:nvSpPr>
        <p:spPr>
          <a:xfrm>
            <a:off x="5204505" y="2733340"/>
            <a:ext cx="277099" cy="1674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138"/>
              </a:spcAft>
            </a:pPr>
            <a:endParaRPr lang="ko-KR" altLang="en-US" sz="762" dirty="0" err="1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8" name="화살표: 오른쪽 31">
            <a:extLst>
              <a:ext uri="{FF2B5EF4-FFF2-40B4-BE49-F238E27FC236}">
                <a16:creationId xmlns:a16="http://schemas.microsoft.com/office/drawing/2014/main" id="{9D017EF8-81CC-4686-9B03-B4620D3A04B4}"/>
              </a:ext>
            </a:extLst>
          </p:cNvPr>
          <p:cNvSpPr/>
          <p:nvPr/>
        </p:nvSpPr>
        <p:spPr>
          <a:xfrm rot="974837">
            <a:off x="5195228" y="2607110"/>
            <a:ext cx="428045" cy="238550"/>
          </a:xfrm>
          <a:prstGeom prst="rightArrow">
            <a:avLst>
              <a:gd name="adj1" fmla="val 50000"/>
              <a:gd name="adj2" fmla="val 41958"/>
            </a:avLst>
          </a:prstGeom>
          <a:solidFill>
            <a:srgbClr val="00B3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spcAft>
                <a:spcPts val="138"/>
              </a:spcAft>
            </a:pPr>
            <a:r>
              <a:rPr lang="ko-KR" altLang="en-US" sz="485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 복제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8302FA9F-4959-4916-A1C9-F756E217DB37}"/>
              </a:ext>
            </a:extLst>
          </p:cNvPr>
          <p:cNvSpPr txBox="1"/>
          <p:nvPr/>
        </p:nvSpPr>
        <p:spPr>
          <a:xfrm>
            <a:off x="641171" y="2402570"/>
            <a:ext cx="447477" cy="135613"/>
          </a:xfrm>
          <a:prstGeom prst="rect">
            <a:avLst/>
          </a:prstGeom>
          <a:solidFill>
            <a:schemeClr val="bg1"/>
          </a:solidFill>
        </p:spPr>
        <p:txBody>
          <a:bodyPr wrap="square" lIns="24923" tIns="24923" rIns="24923" bIns="24923" rtlCol="0" anchor="ctr" anchorCtr="0">
            <a:spAutoFit/>
          </a:bodyPr>
          <a:lstStyle/>
          <a:p>
            <a:pPr algn="ctr">
              <a:spcAft>
                <a:spcPts val="138"/>
              </a:spcAft>
            </a:pPr>
            <a:r>
              <a:rPr lang="ko-KR" altLang="en-US" sz="554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E775714D-379C-49E1-8E16-FF48A0FB6101}"/>
              </a:ext>
            </a:extLst>
          </p:cNvPr>
          <p:cNvSpPr txBox="1"/>
          <p:nvPr/>
        </p:nvSpPr>
        <p:spPr>
          <a:xfrm>
            <a:off x="991280" y="2402570"/>
            <a:ext cx="447477" cy="135613"/>
          </a:xfrm>
          <a:prstGeom prst="rect">
            <a:avLst/>
          </a:prstGeom>
          <a:solidFill>
            <a:schemeClr val="bg1"/>
          </a:solidFill>
        </p:spPr>
        <p:txBody>
          <a:bodyPr wrap="square" lIns="24923" tIns="24923" rIns="24923" bIns="24923" rtlCol="0" anchor="ctr" anchorCtr="0">
            <a:spAutoFit/>
          </a:bodyPr>
          <a:lstStyle/>
          <a:p>
            <a:pPr algn="ctr">
              <a:spcAft>
                <a:spcPts val="138"/>
              </a:spcAft>
            </a:pPr>
            <a:r>
              <a:rPr lang="ko-KR" altLang="en-US" sz="554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1C236714-5910-46E1-A402-38DAF317772C}"/>
              </a:ext>
            </a:extLst>
          </p:cNvPr>
          <p:cNvSpPr txBox="1"/>
          <p:nvPr/>
        </p:nvSpPr>
        <p:spPr>
          <a:xfrm>
            <a:off x="1325771" y="2402570"/>
            <a:ext cx="447477" cy="135613"/>
          </a:xfrm>
          <a:prstGeom prst="rect">
            <a:avLst/>
          </a:prstGeom>
          <a:solidFill>
            <a:schemeClr val="bg1"/>
          </a:solidFill>
        </p:spPr>
        <p:txBody>
          <a:bodyPr wrap="square" lIns="24923" tIns="24923" rIns="24923" bIns="24923" rtlCol="0" anchor="ctr" anchorCtr="0">
            <a:spAutoFit/>
          </a:bodyPr>
          <a:lstStyle/>
          <a:p>
            <a:pPr algn="ctr">
              <a:spcAft>
                <a:spcPts val="138"/>
              </a:spcAft>
            </a:pPr>
            <a:r>
              <a:rPr lang="ko-KR" altLang="en-US" sz="554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A709A0D3-BB7A-4DB1-BBE8-E97CFAE3A928}"/>
              </a:ext>
            </a:extLst>
          </p:cNvPr>
          <p:cNvSpPr txBox="1"/>
          <p:nvPr/>
        </p:nvSpPr>
        <p:spPr>
          <a:xfrm>
            <a:off x="1675879" y="2402570"/>
            <a:ext cx="447477" cy="135613"/>
          </a:xfrm>
          <a:prstGeom prst="rect">
            <a:avLst/>
          </a:prstGeom>
          <a:solidFill>
            <a:schemeClr val="bg1"/>
          </a:solidFill>
        </p:spPr>
        <p:txBody>
          <a:bodyPr wrap="square" lIns="24923" tIns="24923" rIns="24923" bIns="24923" rtlCol="0" anchor="ctr" anchorCtr="0">
            <a:spAutoFit/>
          </a:bodyPr>
          <a:lstStyle/>
          <a:p>
            <a:pPr algn="ctr">
              <a:spcAft>
                <a:spcPts val="138"/>
              </a:spcAft>
            </a:pPr>
            <a:r>
              <a:rPr lang="ko-KR" altLang="en-US" sz="554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D3AAD196-6F5B-401E-8199-6B55193FA0C7}"/>
              </a:ext>
            </a:extLst>
          </p:cNvPr>
          <p:cNvSpPr txBox="1"/>
          <p:nvPr/>
        </p:nvSpPr>
        <p:spPr>
          <a:xfrm>
            <a:off x="2007079" y="2402570"/>
            <a:ext cx="447477" cy="135613"/>
          </a:xfrm>
          <a:prstGeom prst="rect">
            <a:avLst/>
          </a:prstGeom>
          <a:solidFill>
            <a:schemeClr val="bg1"/>
          </a:solidFill>
        </p:spPr>
        <p:txBody>
          <a:bodyPr wrap="square" lIns="24923" tIns="24923" rIns="24923" bIns="24923" rtlCol="0" anchor="ctr" anchorCtr="0">
            <a:spAutoFit/>
          </a:bodyPr>
          <a:lstStyle/>
          <a:p>
            <a:pPr algn="ctr">
              <a:spcAft>
                <a:spcPts val="138"/>
              </a:spcAft>
            </a:pPr>
            <a:r>
              <a:rPr lang="ko-KR" altLang="en-US" sz="554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목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FFBF25B1-A43E-4FC1-A9C8-FB055EB23F16}"/>
              </a:ext>
            </a:extLst>
          </p:cNvPr>
          <p:cNvSpPr txBox="1"/>
          <p:nvPr/>
        </p:nvSpPr>
        <p:spPr>
          <a:xfrm>
            <a:off x="2358981" y="2402570"/>
            <a:ext cx="447477" cy="135613"/>
          </a:xfrm>
          <a:prstGeom prst="rect">
            <a:avLst/>
          </a:prstGeom>
          <a:solidFill>
            <a:schemeClr val="bg1"/>
          </a:solidFill>
        </p:spPr>
        <p:txBody>
          <a:bodyPr wrap="square" lIns="24923" tIns="24923" rIns="24923" bIns="24923" rtlCol="0" anchor="ctr" anchorCtr="0">
            <a:spAutoFit/>
          </a:bodyPr>
          <a:lstStyle/>
          <a:p>
            <a:pPr algn="ctr">
              <a:spcAft>
                <a:spcPts val="138"/>
              </a:spcAft>
            </a:pPr>
            <a:r>
              <a:rPr lang="ko-KR" altLang="en-US" sz="554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금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046F8CD-7EFD-4527-B729-0E029811C8E2}"/>
              </a:ext>
            </a:extLst>
          </p:cNvPr>
          <p:cNvSpPr txBox="1"/>
          <p:nvPr/>
        </p:nvSpPr>
        <p:spPr>
          <a:xfrm>
            <a:off x="2729924" y="2402570"/>
            <a:ext cx="447477" cy="135613"/>
          </a:xfrm>
          <a:prstGeom prst="rect">
            <a:avLst/>
          </a:prstGeom>
          <a:solidFill>
            <a:schemeClr val="bg1"/>
          </a:solidFill>
        </p:spPr>
        <p:txBody>
          <a:bodyPr wrap="square" lIns="24923" tIns="24923" rIns="24923" bIns="24923" rtlCol="0" anchor="ctr" anchorCtr="0">
            <a:spAutoFit/>
          </a:bodyPr>
          <a:lstStyle/>
          <a:p>
            <a:pPr algn="ctr">
              <a:spcAft>
                <a:spcPts val="138"/>
              </a:spcAft>
            </a:pPr>
            <a:r>
              <a:rPr lang="ko-KR" altLang="en-US" sz="554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토</a:t>
            </a:r>
            <a:endParaRPr lang="ko-KR" altLang="en-US" sz="554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E31FF0B4-A8AB-4A18-8070-7B939A6FA421}"/>
              </a:ext>
            </a:extLst>
          </p:cNvPr>
          <p:cNvSpPr txBox="1"/>
          <p:nvPr/>
        </p:nvSpPr>
        <p:spPr>
          <a:xfrm>
            <a:off x="641171" y="3124989"/>
            <a:ext cx="447477" cy="135613"/>
          </a:xfrm>
          <a:prstGeom prst="rect">
            <a:avLst/>
          </a:prstGeom>
          <a:solidFill>
            <a:schemeClr val="bg1"/>
          </a:solidFill>
        </p:spPr>
        <p:txBody>
          <a:bodyPr wrap="square" lIns="24923" tIns="24923" rIns="24923" bIns="24923" rtlCol="0" anchor="ctr" anchorCtr="0">
            <a:spAutoFit/>
          </a:bodyPr>
          <a:lstStyle/>
          <a:p>
            <a:pPr algn="ctr">
              <a:spcAft>
                <a:spcPts val="138"/>
              </a:spcAft>
            </a:pPr>
            <a:r>
              <a:rPr lang="ko-KR" altLang="en-US" sz="554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57030C05-6C31-4716-BA25-21D3C5825FE8}"/>
              </a:ext>
            </a:extLst>
          </p:cNvPr>
          <p:cNvSpPr txBox="1"/>
          <p:nvPr/>
        </p:nvSpPr>
        <p:spPr>
          <a:xfrm>
            <a:off x="991280" y="3124989"/>
            <a:ext cx="447477" cy="135613"/>
          </a:xfrm>
          <a:prstGeom prst="rect">
            <a:avLst/>
          </a:prstGeom>
          <a:solidFill>
            <a:schemeClr val="bg1"/>
          </a:solidFill>
        </p:spPr>
        <p:txBody>
          <a:bodyPr wrap="square" lIns="24923" tIns="24923" rIns="24923" bIns="24923" rtlCol="0" anchor="ctr" anchorCtr="0">
            <a:spAutoFit/>
          </a:bodyPr>
          <a:lstStyle/>
          <a:p>
            <a:pPr algn="ctr">
              <a:spcAft>
                <a:spcPts val="138"/>
              </a:spcAft>
            </a:pPr>
            <a:r>
              <a:rPr lang="ko-KR" altLang="en-US" sz="554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C0AEBF51-64FC-463E-BD33-DD7E0512D7A6}"/>
              </a:ext>
            </a:extLst>
          </p:cNvPr>
          <p:cNvSpPr txBox="1"/>
          <p:nvPr/>
        </p:nvSpPr>
        <p:spPr>
          <a:xfrm>
            <a:off x="1325771" y="3124989"/>
            <a:ext cx="447477" cy="135613"/>
          </a:xfrm>
          <a:prstGeom prst="rect">
            <a:avLst/>
          </a:prstGeom>
          <a:solidFill>
            <a:schemeClr val="bg1"/>
          </a:solidFill>
        </p:spPr>
        <p:txBody>
          <a:bodyPr wrap="square" lIns="24923" tIns="24923" rIns="24923" bIns="24923" rtlCol="0" anchor="ctr" anchorCtr="0">
            <a:spAutoFit/>
          </a:bodyPr>
          <a:lstStyle/>
          <a:p>
            <a:pPr algn="ctr">
              <a:spcAft>
                <a:spcPts val="138"/>
              </a:spcAft>
            </a:pPr>
            <a:r>
              <a:rPr lang="ko-KR" altLang="en-US" sz="554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0E8307CC-169E-4A40-90D5-C00A297D5B3D}"/>
              </a:ext>
            </a:extLst>
          </p:cNvPr>
          <p:cNvSpPr txBox="1"/>
          <p:nvPr/>
        </p:nvSpPr>
        <p:spPr>
          <a:xfrm>
            <a:off x="1675879" y="3124989"/>
            <a:ext cx="447477" cy="135613"/>
          </a:xfrm>
          <a:prstGeom prst="rect">
            <a:avLst/>
          </a:prstGeom>
          <a:solidFill>
            <a:schemeClr val="bg1"/>
          </a:solidFill>
        </p:spPr>
        <p:txBody>
          <a:bodyPr wrap="square" lIns="24923" tIns="24923" rIns="24923" bIns="24923" rtlCol="0" anchor="ctr" anchorCtr="0">
            <a:spAutoFit/>
          </a:bodyPr>
          <a:lstStyle/>
          <a:p>
            <a:pPr algn="ctr">
              <a:spcAft>
                <a:spcPts val="138"/>
              </a:spcAft>
            </a:pPr>
            <a:r>
              <a:rPr lang="ko-KR" altLang="en-US" sz="554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B54FF961-E72E-4CA1-9E77-668794624C1C}"/>
              </a:ext>
            </a:extLst>
          </p:cNvPr>
          <p:cNvSpPr txBox="1"/>
          <p:nvPr/>
        </p:nvSpPr>
        <p:spPr>
          <a:xfrm>
            <a:off x="2007079" y="3124989"/>
            <a:ext cx="447477" cy="135613"/>
          </a:xfrm>
          <a:prstGeom prst="rect">
            <a:avLst/>
          </a:prstGeom>
          <a:solidFill>
            <a:schemeClr val="bg1"/>
          </a:solidFill>
        </p:spPr>
        <p:txBody>
          <a:bodyPr wrap="square" lIns="24923" tIns="24923" rIns="24923" bIns="24923" rtlCol="0" anchor="ctr" anchorCtr="0">
            <a:spAutoFit/>
          </a:bodyPr>
          <a:lstStyle/>
          <a:p>
            <a:pPr algn="ctr">
              <a:spcAft>
                <a:spcPts val="138"/>
              </a:spcAft>
            </a:pPr>
            <a:r>
              <a:rPr lang="ko-KR" altLang="en-US" sz="554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목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5147AEE1-C1B0-4FFB-ACBE-CB486A0AF475}"/>
              </a:ext>
            </a:extLst>
          </p:cNvPr>
          <p:cNvSpPr txBox="1"/>
          <p:nvPr/>
        </p:nvSpPr>
        <p:spPr>
          <a:xfrm>
            <a:off x="2358981" y="3124989"/>
            <a:ext cx="447477" cy="135613"/>
          </a:xfrm>
          <a:prstGeom prst="rect">
            <a:avLst/>
          </a:prstGeom>
          <a:solidFill>
            <a:schemeClr val="bg1"/>
          </a:solidFill>
        </p:spPr>
        <p:txBody>
          <a:bodyPr wrap="square" lIns="24923" tIns="24923" rIns="24923" bIns="24923" rtlCol="0" anchor="ctr" anchorCtr="0">
            <a:spAutoFit/>
          </a:bodyPr>
          <a:lstStyle/>
          <a:p>
            <a:pPr algn="ctr">
              <a:spcAft>
                <a:spcPts val="138"/>
              </a:spcAft>
            </a:pPr>
            <a:r>
              <a:rPr lang="ko-KR" altLang="en-US" sz="554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금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8175C364-38A5-428B-8683-59BAD09A076C}"/>
              </a:ext>
            </a:extLst>
          </p:cNvPr>
          <p:cNvSpPr txBox="1"/>
          <p:nvPr/>
        </p:nvSpPr>
        <p:spPr>
          <a:xfrm>
            <a:off x="2729924" y="3124989"/>
            <a:ext cx="447477" cy="135613"/>
          </a:xfrm>
          <a:prstGeom prst="rect">
            <a:avLst/>
          </a:prstGeom>
          <a:solidFill>
            <a:schemeClr val="bg1"/>
          </a:solidFill>
        </p:spPr>
        <p:txBody>
          <a:bodyPr wrap="square" lIns="24923" tIns="24923" rIns="24923" bIns="24923" rtlCol="0" anchor="ctr" anchorCtr="0">
            <a:spAutoFit/>
          </a:bodyPr>
          <a:lstStyle/>
          <a:p>
            <a:pPr algn="ctr">
              <a:spcAft>
                <a:spcPts val="138"/>
              </a:spcAft>
            </a:pPr>
            <a:r>
              <a:rPr lang="ko-KR" altLang="en-US" sz="554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토</a:t>
            </a:r>
            <a:endParaRPr lang="ko-KR" altLang="en-US" sz="554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77738748"/>
      </p:ext>
    </p:extLst>
  </p:cSld>
  <p:clrMapOvr>
    <a:masterClrMapping/>
  </p:clrMapOvr>
  <p:transition spd="slow">
    <p:wipe dir="r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제안 제품 소개</a:t>
            </a: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/>
              <a:t>Ⅱ </a:t>
            </a:r>
            <a:r>
              <a:rPr lang="ko-KR" altLang="en-US" dirty="0"/>
              <a:t>일반 현황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287805" y="924932"/>
            <a:ext cx="6273228" cy="251999"/>
            <a:chOff x="313269" y="1590794"/>
            <a:chExt cx="6273228" cy="251999"/>
          </a:xfrm>
        </p:grpSpPr>
        <p:sp>
          <p:nvSpPr>
            <p:cNvPr id="40" name="모서리가 둥근 직사각형 96">
              <a:extLst>
                <a:ext uri="{FF2B5EF4-FFF2-40B4-BE49-F238E27FC236}">
                  <a16:creationId xmlns:a16="http://schemas.microsoft.com/office/drawing/2014/main" id="{BF544A95-378B-4E1F-8929-D5A53A6882DB}"/>
                </a:ext>
              </a:extLst>
            </p:cNvPr>
            <p:cNvSpPr/>
            <p:nvPr/>
          </p:nvSpPr>
          <p:spPr>
            <a:xfrm>
              <a:off x="313269" y="1590794"/>
              <a:ext cx="6273228" cy="251999"/>
            </a:xfrm>
            <a:prstGeom prst="roundRect">
              <a:avLst>
                <a:gd name="adj" fmla="val 18549"/>
              </a:avLst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</a:schemeClr>
                </a:gs>
                <a:gs pos="50000">
                  <a:schemeClr val="accent1">
                    <a:lumMod val="20000"/>
                    <a:lumOff val="80000"/>
                  </a:schemeClr>
                </a:gs>
                <a:gs pos="100000">
                  <a:schemeClr val="bg1"/>
                </a:gs>
              </a:gsLst>
              <a:lin ang="0" scaled="1"/>
              <a:tileRect/>
            </a:gradFill>
            <a:ln>
              <a:noFill/>
            </a:ln>
            <a:effectLst>
              <a:outerShdw dist="38100" dir="10800000" algn="r" rotWithShape="0">
                <a:srgbClr val="00B235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050" dirty="0">
                  <a:solidFill>
                    <a:prstClr val="whit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        </a:t>
              </a:r>
              <a:endParaRPr lang="ko-KR" altLang="en-US" sz="1050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1" name="Rectangle 4">
              <a:extLst>
                <a:ext uri="{FF2B5EF4-FFF2-40B4-BE49-F238E27FC236}">
                  <a16:creationId xmlns:a16="http://schemas.microsoft.com/office/drawing/2014/main" id="{DB54C79A-0A17-4D6C-9CD4-526DA1D596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1322" y="1632080"/>
              <a:ext cx="1178208" cy="15388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 lIns="0" tIns="0" rIns="0" bIns="0" anchor="ctr">
              <a:spAutoFit/>
            </a:bodyPr>
            <a:lstStyle/>
            <a:p>
              <a:r>
                <a:rPr lang="en-US" altLang="ko-KR" sz="10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4.4 </a:t>
              </a:r>
              <a:r>
                <a:rPr lang="ko-KR" altLang="en-US" sz="10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제품 기능</a:t>
              </a:r>
              <a:r>
                <a:rPr lang="en-US" altLang="ko-KR" sz="10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(</a:t>
              </a:r>
              <a:r>
                <a:rPr lang="ko-KR" altLang="en-US" sz="10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계속</a:t>
              </a:r>
              <a:r>
                <a:rPr lang="en-US" altLang="ko-KR" sz="10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  <a:r>
                <a:rPr lang="ko-KR" altLang="en-US" sz="10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C712A208-C184-419A-87FA-C8D791C9BE60}"/>
              </a:ext>
            </a:extLst>
          </p:cNvPr>
          <p:cNvGrpSpPr/>
          <p:nvPr/>
        </p:nvGrpSpPr>
        <p:grpSpPr>
          <a:xfrm>
            <a:off x="376518" y="1799127"/>
            <a:ext cx="2977747" cy="2968136"/>
            <a:chOff x="371838" y="2368535"/>
            <a:chExt cx="4018708" cy="4003255"/>
          </a:xfrm>
        </p:grpSpPr>
        <p:sp>
          <p:nvSpPr>
            <p:cNvPr id="46" name="모서리가 둥근 직사각형 91">
              <a:extLst>
                <a:ext uri="{FF2B5EF4-FFF2-40B4-BE49-F238E27FC236}">
                  <a16:creationId xmlns:a16="http://schemas.microsoft.com/office/drawing/2014/main" id="{D2F224DE-BBD0-4286-88B3-9006FF6DE0C4}"/>
                </a:ext>
              </a:extLst>
            </p:cNvPr>
            <p:cNvSpPr/>
            <p:nvPr/>
          </p:nvSpPr>
          <p:spPr>
            <a:xfrm>
              <a:off x="371838" y="2368535"/>
              <a:ext cx="4018708" cy="2301845"/>
            </a:xfrm>
            <a:prstGeom prst="roundRect">
              <a:avLst>
                <a:gd name="adj" fmla="val 2331"/>
              </a:avLst>
            </a:prstGeom>
            <a:noFill/>
            <a:ln w="9525" cap="flat" cmpd="sng" algn="ctr">
              <a:solidFill>
                <a:srgbClr val="FFFFFF">
                  <a:lumMod val="6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defTabSz="474779">
                <a:defRPr/>
              </a:pPr>
              <a:endParaRPr lang="ko-KR" altLang="en-US" sz="692" kern="0" spc="-48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7" name="모서리가 둥근 직사각형 92">
              <a:extLst>
                <a:ext uri="{FF2B5EF4-FFF2-40B4-BE49-F238E27FC236}">
                  <a16:creationId xmlns:a16="http://schemas.microsoft.com/office/drawing/2014/main" id="{418A7B21-3B40-4013-BDD8-15FCC29005D7}"/>
                </a:ext>
              </a:extLst>
            </p:cNvPr>
            <p:cNvSpPr/>
            <p:nvPr/>
          </p:nvSpPr>
          <p:spPr>
            <a:xfrm>
              <a:off x="371838" y="4707096"/>
              <a:ext cx="4018708" cy="1664694"/>
            </a:xfrm>
            <a:prstGeom prst="roundRect">
              <a:avLst>
                <a:gd name="adj" fmla="val 2041"/>
              </a:avLst>
            </a:prstGeom>
            <a:solidFill>
              <a:srgbClr val="FFFFFF">
                <a:lumMod val="95000"/>
              </a:srgbClr>
            </a:solidFill>
            <a:ln w="9525" algn="ctr">
              <a:solidFill>
                <a:srgbClr val="FFFFFF">
                  <a:lumMod val="65000"/>
                </a:srgbClr>
              </a:solidFill>
              <a:round/>
              <a:headEnd/>
              <a:tailEnd/>
            </a:ln>
          </p:spPr>
          <p:txBody>
            <a:bodyPr wrap="square" lIns="49846" tIns="21911" rIns="0" bIns="21911" anchor="ctr"/>
            <a:lstStyle/>
            <a:p>
              <a:pPr marL="63744" indent="-63744" defTabSz="515860" fontAlgn="ctr">
                <a:lnSpc>
                  <a:spcPct val="140000"/>
                </a:lnSpc>
                <a:spcBef>
                  <a:spcPts val="96"/>
                </a:spcBef>
                <a:buClr>
                  <a:srgbClr val="808080"/>
                </a:buClr>
                <a:buSzPct val="80000"/>
                <a:buFont typeface="Arial" pitchFamily="34" charset="0"/>
                <a:buChar char="•"/>
                <a:defRPr/>
              </a:pPr>
              <a:r>
                <a:rPr lang="ko-KR" altLang="en-US" sz="900" kern="0" spc="-48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소스</a:t>
              </a:r>
              <a:r>
                <a:rPr lang="en-US" altLang="ko-KR" sz="900" kern="0" spc="-48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 </a:t>
              </a:r>
              <a:r>
                <a:rPr lang="ko-KR" altLang="en-US" sz="900" kern="0" spc="-48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기반 중복제거 및 압축 지원</a:t>
              </a:r>
              <a:endParaRPr lang="en-US" altLang="ko-KR" sz="900" kern="0" spc="-48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endParaRPr>
            </a:p>
            <a:p>
              <a:pPr marL="63744" indent="-63744" defTabSz="515860" fontAlgn="ctr">
                <a:lnSpc>
                  <a:spcPct val="140000"/>
                </a:lnSpc>
                <a:spcBef>
                  <a:spcPts val="96"/>
                </a:spcBef>
                <a:buClr>
                  <a:srgbClr val="808080"/>
                </a:buClr>
                <a:buSzPct val="80000"/>
                <a:buFont typeface="Arial" pitchFamily="34" charset="0"/>
                <a:buChar char="•"/>
                <a:defRPr/>
              </a:pPr>
              <a:r>
                <a:rPr lang="ko-KR" altLang="en-US" sz="900" kern="0" spc="-48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변경 블록 추적</a:t>
              </a:r>
              <a:r>
                <a:rPr lang="en-US" altLang="ko-KR" sz="900" kern="0" spc="-48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(CBT) </a:t>
              </a:r>
              <a:r>
                <a:rPr lang="ko-KR" altLang="en-US" sz="900" kern="0" spc="-48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기술을 이용한 고속백업</a:t>
              </a:r>
              <a:endParaRPr lang="en-US" altLang="ko-KR" sz="900" kern="0" spc="-48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endParaRPr>
            </a:p>
            <a:p>
              <a:pPr marL="63744" indent="-63744" defTabSz="515860" fontAlgn="ctr">
                <a:lnSpc>
                  <a:spcPct val="140000"/>
                </a:lnSpc>
                <a:spcBef>
                  <a:spcPts val="96"/>
                </a:spcBef>
                <a:buClr>
                  <a:srgbClr val="808080"/>
                </a:buClr>
                <a:buSzPct val="80000"/>
                <a:buFont typeface="Arial" pitchFamily="34" charset="0"/>
                <a:buChar char="•"/>
                <a:defRPr/>
              </a:pPr>
              <a:r>
                <a:rPr lang="ko-KR" altLang="en-US" sz="900" kern="0" spc="-48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중복제거 스토리지 지원 및 연동</a:t>
              </a:r>
              <a:endParaRPr lang="en-US" altLang="ko-KR" sz="900" kern="0" spc="-48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pic>
          <p:nvPicPr>
            <p:cNvPr id="48" name="Picture 2" descr="veeam deduplication에 대한 이미지 검색결과">
              <a:extLst>
                <a:ext uri="{FF2B5EF4-FFF2-40B4-BE49-F238E27FC236}">
                  <a16:creationId xmlns:a16="http://schemas.microsoft.com/office/drawing/2014/main" id="{ECAE01C9-5B9A-4138-AE53-7FE6310C20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338" y="2469595"/>
              <a:ext cx="3810880" cy="20610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FA54DEB6-A97F-453C-BE08-876FA9E73286}"/>
              </a:ext>
            </a:extLst>
          </p:cNvPr>
          <p:cNvGrpSpPr/>
          <p:nvPr/>
        </p:nvGrpSpPr>
        <p:grpSpPr>
          <a:xfrm>
            <a:off x="3503736" y="1799125"/>
            <a:ext cx="2977746" cy="2968137"/>
            <a:chOff x="4586703" y="2368536"/>
            <a:chExt cx="3877789" cy="4003254"/>
          </a:xfrm>
        </p:grpSpPr>
        <p:sp>
          <p:nvSpPr>
            <p:cNvPr id="52" name="모서리가 둥근 직사각형 90">
              <a:extLst>
                <a:ext uri="{FF2B5EF4-FFF2-40B4-BE49-F238E27FC236}">
                  <a16:creationId xmlns:a16="http://schemas.microsoft.com/office/drawing/2014/main" id="{43E7630B-18A0-4F1A-88D8-32AA8FB2C4FF}"/>
                </a:ext>
              </a:extLst>
            </p:cNvPr>
            <p:cNvSpPr/>
            <p:nvPr/>
          </p:nvSpPr>
          <p:spPr>
            <a:xfrm>
              <a:off x="4586703" y="2368536"/>
              <a:ext cx="3877789" cy="2301850"/>
            </a:xfrm>
            <a:prstGeom prst="roundRect">
              <a:avLst>
                <a:gd name="adj" fmla="val 2331"/>
              </a:avLst>
            </a:prstGeom>
            <a:noFill/>
            <a:ln w="9525" cap="flat" cmpd="sng" algn="ctr">
              <a:solidFill>
                <a:srgbClr val="FFFFFF">
                  <a:lumMod val="6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defTabSz="474779">
                <a:defRPr/>
              </a:pPr>
              <a:endParaRPr lang="ko-KR" altLang="en-US" sz="692" kern="0" spc="-48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3" name="모서리가 둥근 직사각형 94">
              <a:extLst>
                <a:ext uri="{FF2B5EF4-FFF2-40B4-BE49-F238E27FC236}">
                  <a16:creationId xmlns:a16="http://schemas.microsoft.com/office/drawing/2014/main" id="{8953E0F2-A906-4E34-9336-93036F8D73EB}"/>
                </a:ext>
              </a:extLst>
            </p:cNvPr>
            <p:cNvSpPr/>
            <p:nvPr/>
          </p:nvSpPr>
          <p:spPr>
            <a:xfrm>
              <a:off x="4586703" y="4707095"/>
              <a:ext cx="3877789" cy="1664695"/>
            </a:xfrm>
            <a:prstGeom prst="roundRect">
              <a:avLst>
                <a:gd name="adj" fmla="val 2041"/>
              </a:avLst>
            </a:prstGeom>
            <a:solidFill>
              <a:srgbClr val="FFFFFF">
                <a:lumMod val="95000"/>
              </a:srgbClr>
            </a:solidFill>
            <a:ln w="9525" algn="ctr">
              <a:solidFill>
                <a:srgbClr val="FFFFFF">
                  <a:lumMod val="65000"/>
                </a:srgbClr>
              </a:solidFill>
              <a:round/>
              <a:headEnd/>
              <a:tailEnd/>
            </a:ln>
          </p:spPr>
          <p:txBody>
            <a:bodyPr wrap="square" lIns="49846" tIns="21911" rIns="0" bIns="21911" anchor="ctr"/>
            <a:lstStyle/>
            <a:p>
              <a:pPr marL="63744" indent="-63744" defTabSz="515860" fontAlgn="ctr">
                <a:lnSpc>
                  <a:spcPct val="140000"/>
                </a:lnSpc>
                <a:spcBef>
                  <a:spcPts val="96"/>
                </a:spcBef>
                <a:buClr>
                  <a:srgbClr val="808080"/>
                </a:buClr>
                <a:buSzPct val="80000"/>
                <a:buFont typeface="Arial" pitchFamily="34" charset="0"/>
                <a:buChar char="•"/>
                <a:defRPr/>
              </a:pPr>
              <a:r>
                <a:rPr lang="en-US" altLang="ko-KR" sz="900" kern="0" spc="-48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FIPS 140-2 </a:t>
              </a:r>
              <a:r>
                <a:rPr lang="ko-KR" altLang="en-US" sz="900" kern="0" spc="-48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인증 보유 </a:t>
              </a:r>
              <a:r>
                <a:rPr lang="en-US" altLang="ko-KR" sz="900" kern="0" spc="-48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(</a:t>
              </a:r>
              <a:r>
                <a:rPr lang="ko-KR" altLang="en-US" sz="900" kern="0" spc="-48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미 연방 정보처리 표준</a:t>
              </a:r>
              <a:r>
                <a:rPr lang="en-US" altLang="ko-KR" sz="900" kern="0" spc="-48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)</a:t>
              </a:r>
            </a:p>
            <a:p>
              <a:pPr marL="63744" indent="-63744" defTabSz="515860" fontAlgn="ctr">
                <a:lnSpc>
                  <a:spcPct val="140000"/>
                </a:lnSpc>
                <a:spcBef>
                  <a:spcPts val="96"/>
                </a:spcBef>
                <a:buClr>
                  <a:srgbClr val="808080"/>
                </a:buClr>
                <a:buSzPct val="80000"/>
                <a:buFont typeface="Arial" pitchFamily="34" charset="0"/>
                <a:buChar char="•"/>
                <a:defRPr/>
              </a:pPr>
              <a:r>
                <a:rPr lang="en-US" altLang="ko-KR" sz="900" kern="0" spc="-48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AES-256 </a:t>
              </a:r>
              <a:r>
                <a:rPr lang="ko-KR" altLang="en-US" sz="900" kern="0" spc="-48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기반 암호화 기술 사용</a:t>
              </a:r>
            </a:p>
            <a:p>
              <a:pPr marL="63744" indent="-63744" defTabSz="515860" fontAlgn="ctr">
                <a:lnSpc>
                  <a:spcPct val="140000"/>
                </a:lnSpc>
                <a:spcBef>
                  <a:spcPts val="96"/>
                </a:spcBef>
                <a:buClr>
                  <a:srgbClr val="808080"/>
                </a:buClr>
                <a:buSzPct val="80000"/>
                <a:buFont typeface="Arial" pitchFamily="34" charset="0"/>
                <a:buChar char="•"/>
                <a:defRPr/>
              </a:pPr>
              <a:r>
                <a:rPr lang="ko-KR" altLang="en-US" sz="900" kern="0" spc="-48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전송과 저장의 모든 단계에서 암호화 기술 사용</a:t>
              </a:r>
            </a:p>
            <a:p>
              <a:pPr marL="63744" indent="-63744" defTabSz="515860" fontAlgn="ctr">
                <a:lnSpc>
                  <a:spcPct val="140000"/>
                </a:lnSpc>
                <a:spcBef>
                  <a:spcPts val="96"/>
                </a:spcBef>
                <a:buClr>
                  <a:srgbClr val="808080"/>
                </a:buClr>
                <a:buSzPct val="80000"/>
                <a:buFont typeface="Arial" pitchFamily="34" charset="0"/>
                <a:buChar char="•"/>
                <a:defRPr/>
              </a:pPr>
              <a:r>
                <a:rPr lang="ko-KR" altLang="en-US" sz="900" kern="0" spc="-48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다수의 국내외 납품사례</a:t>
              </a:r>
            </a:p>
          </p:txBody>
        </p:sp>
        <p:pic>
          <p:nvPicPr>
            <p:cNvPr id="54" name="Picture 2" descr="Image result for veeam encryption">
              <a:extLst>
                <a:ext uri="{FF2B5EF4-FFF2-40B4-BE49-F238E27FC236}">
                  <a16:creationId xmlns:a16="http://schemas.microsoft.com/office/drawing/2014/main" id="{E3A5E3F7-5B3C-4A77-A095-4A964BB0C9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70922" y="2521703"/>
              <a:ext cx="3428446" cy="1925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03CB5C8E-59A8-4AA1-B7DB-2171F43C5D75}"/>
              </a:ext>
            </a:extLst>
          </p:cNvPr>
          <p:cNvSpPr txBox="1"/>
          <p:nvPr/>
        </p:nvSpPr>
        <p:spPr>
          <a:xfrm>
            <a:off x="3680808" y="2571725"/>
            <a:ext cx="498394" cy="135613"/>
          </a:xfrm>
          <a:prstGeom prst="rect">
            <a:avLst/>
          </a:prstGeom>
          <a:solidFill>
            <a:schemeClr val="bg1"/>
          </a:solidFill>
        </p:spPr>
        <p:txBody>
          <a:bodyPr wrap="square" lIns="24923" tIns="24923" rIns="24923" bIns="24923" rtlCol="0" anchor="ctr" anchorCtr="0">
            <a:spAutoFit/>
          </a:bodyPr>
          <a:lstStyle/>
          <a:p>
            <a:pPr algn="ctr">
              <a:spcAft>
                <a:spcPts val="138"/>
              </a:spcAft>
            </a:pPr>
            <a:r>
              <a:rPr lang="ko-KR" altLang="en-US" sz="554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운영 데이터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08A8FA9-F889-44F3-9414-2986066CA849}"/>
              </a:ext>
            </a:extLst>
          </p:cNvPr>
          <p:cNvSpPr txBox="1"/>
          <p:nvPr/>
        </p:nvSpPr>
        <p:spPr>
          <a:xfrm>
            <a:off x="4170752" y="3073482"/>
            <a:ext cx="498394" cy="135613"/>
          </a:xfrm>
          <a:prstGeom prst="rect">
            <a:avLst/>
          </a:prstGeom>
          <a:solidFill>
            <a:schemeClr val="bg1"/>
          </a:solidFill>
        </p:spPr>
        <p:txBody>
          <a:bodyPr wrap="square" lIns="24923" tIns="24923" rIns="24923" bIns="24923" rtlCol="0" anchor="ctr" anchorCtr="0">
            <a:spAutoFit/>
          </a:bodyPr>
          <a:lstStyle/>
          <a:p>
            <a:pPr algn="ctr">
              <a:spcAft>
                <a:spcPts val="138"/>
              </a:spcAft>
            </a:pPr>
            <a:r>
              <a:rPr lang="ko-KR" altLang="en-US" sz="554">
                <a:latin typeface="맑은 고딕" panose="020B0503020000020004" pitchFamily="50" charset="-127"/>
                <a:ea typeface="맑은 고딕" panose="020B0503020000020004" pitchFamily="50" charset="-127"/>
              </a:rPr>
              <a:t>암호 키</a:t>
            </a:r>
            <a:endParaRPr lang="ko-KR" altLang="en-US" sz="554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E6D5329-D659-4DC8-8614-1BE0F5FB02F6}"/>
              </a:ext>
            </a:extLst>
          </p:cNvPr>
          <p:cNvSpPr txBox="1"/>
          <p:nvPr/>
        </p:nvSpPr>
        <p:spPr>
          <a:xfrm>
            <a:off x="4773440" y="2529627"/>
            <a:ext cx="498394" cy="233716"/>
          </a:xfrm>
          <a:prstGeom prst="rect">
            <a:avLst/>
          </a:prstGeom>
          <a:solidFill>
            <a:schemeClr val="bg1"/>
          </a:solidFill>
        </p:spPr>
        <p:txBody>
          <a:bodyPr wrap="square" lIns="24923" tIns="24923" rIns="24923" bIns="24923" rtlCol="0" anchor="ctr" anchorCtr="0">
            <a:spAutoFit/>
          </a:bodyPr>
          <a:lstStyle/>
          <a:p>
            <a:pPr algn="ctr">
              <a:spcAft>
                <a:spcPts val="138"/>
              </a:spcAft>
            </a:pPr>
            <a:r>
              <a:rPr lang="ko-KR" altLang="en-US" sz="554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</a:t>
            </a:r>
            <a:endParaRPr lang="en-US" altLang="ko-KR" sz="554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>
              <a:spcAft>
                <a:spcPts val="138"/>
              </a:spcAft>
            </a:pPr>
            <a:r>
              <a:rPr lang="ko-KR" altLang="en-US" sz="554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암호화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A7E74BE-A5E4-4103-98FE-92F07C186351}"/>
              </a:ext>
            </a:extLst>
          </p:cNvPr>
          <p:cNvSpPr txBox="1"/>
          <p:nvPr/>
        </p:nvSpPr>
        <p:spPr>
          <a:xfrm>
            <a:off x="5719974" y="2211496"/>
            <a:ext cx="498394" cy="233716"/>
          </a:xfrm>
          <a:prstGeom prst="rect">
            <a:avLst/>
          </a:prstGeom>
          <a:solidFill>
            <a:schemeClr val="bg1"/>
          </a:solidFill>
        </p:spPr>
        <p:txBody>
          <a:bodyPr wrap="square" lIns="24923" tIns="24923" rIns="24923" bIns="24923" rtlCol="0" anchor="ctr" anchorCtr="0">
            <a:spAutoFit/>
          </a:bodyPr>
          <a:lstStyle/>
          <a:p>
            <a:pPr algn="ctr">
              <a:spcAft>
                <a:spcPts val="138"/>
              </a:spcAft>
            </a:pPr>
            <a:r>
              <a:rPr lang="ko-KR" altLang="en-US" sz="554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백업</a:t>
            </a:r>
            <a:endParaRPr lang="en-US" altLang="ko-KR" sz="554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>
              <a:spcAft>
                <a:spcPts val="138"/>
              </a:spcAft>
            </a:pPr>
            <a:r>
              <a:rPr lang="ko-KR" altLang="en-US" sz="554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스토리지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DB9E4C3-5D7C-488D-8636-DBBB6401DBE2}"/>
              </a:ext>
            </a:extLst>
          </p:cNvPr>
          <p:cNvSpPr txBox="1"/>
          <p:nvPr/>
        </p:nvSpPr>
        <p:spPr>
          <a:xfrm>
            <a:off x="5729509" y="2848472"/>
            <a:ext cx="498394" cy="135613"/>
          </a:xfrm>
          <a:prstGeom prst="rect">
            <a:avLst/>
          </a:prstGeom>
          <a:solidFill>
            <a:schemeClr val="bg1"/>
          </a:solidFill>
        </p:spPr>
        <p:txBody>
          <a:bodyPr wrap="square" lIns="24923" tIns="24923" rIns="24923" bIns="24923" rtlCol="0" anchor="ctr" anchorCtr="0">
            <a:spAutoFit/>
          </a:bodyPr>
          <a:lstStyle/>
          <a:p>
            <a:pPr algn="ctr">
              <a:spcAft>
                <a:spcPts val="138"/>
              </a:spcAft>
            </a:pPr>
            <a:r>
              <a:rPr lang="ko-KR" altLang="en-US" sz="554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테이프</a:t>
            </a:r>
          </a:p>
        </p:txBody>
      </p:sp>
    </p:spTree>
    <p:extLst>
      <p:ext uri="{BB962C8B-B14F-4D97-AF65-F5344CB8AC3E}">
        <p14:creationId xmlns:p14="http://schemas.microsoft.com/office/powerpoint/2010/main" val="3428669323"/>
      </p:ext>
    </p:extLst>
  </p:cSld>
  <p:clrMapOvr>
    <a:masterClrMapping/>
  </p:clrMapOvr>
  <p:transition spd="slow">
    <p:wipe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ko-KR" altLang="en-US" dirty="0" err="1"/>
              <a:t>제안수용</a:t>
            </a:r>
            <a:r>
              <a:rPr lang="ko-KR" altLang="en-US" dirty="0"/>
              <a:t> 여부 </a:t>
            </a:r>
            <a:r>
              <a:rPr lang="ko-KR" altLang="en-US" dirty="0" err="1"/>
              <a:t>참조표</a:t>
            </a:r>
            <a:endParaRPr lang="ko-KR" altLang="en-US" dirty="0"/>
          </a:p>
        </p:txBody>
      </p:sp>
      <p:graphicFrame>
        <p:nvGraphicFramePr>
          <p:cNvPr id="31" name="표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4808781"/>
              </p:ext>
            </p:extLst>
          </p:nvPr>
        </p:nvGraphicFramePr>
        <p:xfrm>
          <a:off x="288925" y="612779"/>
          <a:ext cx="6272108" cy="3929424"/>
        </p:xfrm>
        <a:graphic>
          <a:graphicData uri="http://schemas.openxmlformats.org/drawingml/2006/table">
            <a:tbl>
              <a:tblPr/>
              <a:tblGrid>
                <a:gridCol w="838309">
                  <a:extLst>
                    <a:ext uri="{9D8B030D-6E8A-4147-A177-3AD203B41FA5}">
                      <a16:colId xmlns:a16="http://schemas.microsoft.com/office/drawing/2014/main" val="87410439"/>
                    </a:ext>
                  </a:extLst>
                </a:gridCol>
                <a:gridCol w="44846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20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710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1745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1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분류</a:t>
                      </a:r>
                    </a:p>
                  </a:txBody>
                  <a:tcPr marL="17388" marR="17388" marT="17388" marB="17388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1" kern="0" spc="0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제안요청</a:t>
                      </a:r>
                      <a:r>
                        <a:rPr lang="ko-KR" altLang="en-US" sz="700" b="1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내용</a:t>
                      </a:r>
                    </a:p>
                  </a:txBody>
                  <a:tcPr marL="17388" marR="17388" marT="17388" marB="17388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1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수용</a:t>
                      </a: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1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여부</a:t>
                      </a:r>
                    </a:p>
                  </a:txBody>
                  <a:tcPr marL="17388" marR="17388" marT="17388" marB="17388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1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제안서</a:t>
                      </a: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700" b="1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en-US" sz="700" b="1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page)</a:t>
                      </a:r>
                    </a:p>
                  </a:txBody>
                  <a:tcPr marL="17388" marR="17388" marT="17388" marB="17388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2171">
                <a:tc rowSpan="4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일반 사항</a:t>
                      </a:r>
                    </a:p>
                  </a:txBody>
                  <a:tcPr marL="17388" marR="17388" marT="17388" marB="17388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7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GUI </a:t>
                      </a: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기반의 중앙 관리 콘솔을 제공해야 하며 모니터링 기능을 지원해야 함</a:t>
                      </a:r>
                      <a:r>
                        <a:rPr lang="en-US" altLang="ko-KR" sz="7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7388" marR="17388" marT="17388" marB="17388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수용</a:t>
                      </a:r>
                    </a:p>
                  </a:txBody>
                  <a:tcPr marL="17388" marR="17388" marT="17388" marB="17388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7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</a:t>
                      </a:r>
                    </a:p>
                  </a:txBody>
                  <a:tcPr marL="23184" marR="23184" marT="23184" marB="23184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2171">
                <a:tc vMerge="1">
                  <a:txBody>
                    <a:bodyPr/>
                    <a:lstStyle/>
                    <a:p>
                      <a:pPr marL="0" marR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7388" marR="17388" marT="17388" marB="17388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제품은 한글화 되어 있거나</a:t>
                      </a:r>
                      <a:r>
                        <a:rPr lang="en-US" altLang="ko-KR" sz="7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한글 매뉴얼 및 도움말이 제공되어야 함</a:t>
                      </a:r>
                      <a:r>
                        <a:rPr lang="en-US" altLang="ko-KR" sz="7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7388" marR="17388" marT="17388" marB="17388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수용</a:t>
                      </a:r>
                    </a:p>
                  </a:txBody>
                  <a:tcPr marL="17388" marR="17388" marT="17388" marB="17388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</a:t>
                      </a:r>
                    </a:p>
                  </a:txBody>
                  <a:tcPr marL="23184" marR="23184" marT="23184" marB="23184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2171">
                <a:tc vMerge="1">
                  <a:txBody>
                    <a:bodyPr/>
                    <a:lstStyle/>
                    <a:p>
                      <a:pPr marL="0" marR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7388" marR="17388" marT="17388" marB="17388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당사 단말 사양에서 원활하게 작동할 수 있는 </a:t>
                      </a:r>
                      <a:r>
                        <a:rPr lang="en-US" altLang="ko-KR" sz="7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S/W</a:t>
                      </a: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를 제안해야 함</a:t>
                      </a:r>
                      <a:r>
                        <a:rPr lang="en-US" altLang="ko-KR" sz="7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7388" marR="17388" marT="17388" marB="17388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수용</a:t>
                      </a:r>
                    </a:p>
                  </a:txBody>
                  <a:tcPr marL="17388" marR="17388" marT="17388" marB="17388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</a:t>
                      </a:r>
                    </a:p>
                  </a:txBody>
                  <a:tcPr marL="23184" marR="23184" marT="23184" marB="23184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2171">
                <a:tc vMerge="1">
                  <a:txBody>
                    <a:bodyPr/>
                    <a:lstStyle/>
                    <a:p>
                      <a:pPr marL="0" marR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7388" marR="17388" marT="17388" marB="17388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당사는 현재 </a:t>
                      </a:r>
                      <a:r>
                        <a:rPr lang="en-US" altLang="ko-KR" sz="7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VDI</a:t>
                      </a: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도입을 계획 중으로 모든 제안은 </a:t>
                      </a:r>
                      <a:r>
                        <a:rPr lang="en-US" altLang="ko-KR" sz="7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VDI </a:t>
                      </a: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환경에서도 유효해야 함</a:t>
                      </a:r>
                      <a:r>
                        <a:rPr lang="en-US" altLang="ko-KR" sz="7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7388" marR="17388" marT="17388" marB="17388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수용</a:t>
                      </a:r>
                    </a:p>
                  </a:txBody>
                  <a:tcPr marL="17388" marR="17388" marT="17388" marB="17388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7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10, 29, 50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3184" marR="23184" marT="23184" marB="23184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2171">
                <a:tc rowSpan="7"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백업</a:t>
                      </a:r>
                    </a:p>
                  </a:txBody>
                  <a:tcPr marL="17388" marR="17388" marT="17388" marB="17388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사용자 로컬 공간에 백업이 가능해야 하며</a:t>
                      </a:r>
                      <a:r>
                        <a:rPr lang="en-US" altLang="ko-KR" sz="7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그 공간은 안전하게 관리될 수 있어야 함</a:t>
                      </a:r>
                    </a:p>
                  </a:txBody>
                  <a:tcPr marL="17388" marR="17388" marT="17388" marB="17388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수용</a:t>
                      </a:r>
                    </a:p>
                  </a:txBody>
                  <a:tcPr marL="17388" marR="17388" marT="17388" marB="17388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3184" marR="23184" marT="23184" marB="23184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2171">
                <a:tc vMerge="1">
                  <a:txBody>
                    <a:bodyPr/>
                    <a:lstStyle/>
                    <a:p>
                      <a:pPr marL="0" marR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7388" marR="17388" marT="17388" marB="17388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OS</a:t>
                      </a: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백업이 가능해야 하며 그 정합성을 보장할 수 있어야 함</a:t>
                      </a:r>
                    </a:p>
                  </a:txBody>
                  <a:tcPr marL="17388" marR="17388" marT="17388" marB="17388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수용</a:t>
                      </a:r>
                    </a:p>
                  </a:txBody>
                  <a:tcPr marL="17388" marR="17388" marT="17388" marB="17388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7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34, 42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3184" marR="23184" marT="23184" marB="23184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42171">
                <a:tc vMerge="1">
                  <a:txBody>
                    <a:bodyPr/>
                    <a:lstStyle/>
                    <a:p>
                      <a:pPr marL="0" marR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7388" marR="17388" marT="17388" marB="17388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파일</a:t>
                      </a:r>
                      <a:r>
                        <a:rPr lang="en-US" altLang="ko-KR" sz="7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폴더 단위의 백업이 가능해야 하며 관리자의 도움 없이 사용자가 직접 수행할 수 있어야 함</a:t>
                      </a:r>
                      <a:r>
                        <a:rPr lang="en-US" altLang="ko-KR" sz="7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7388" marR="17388" marT="17388" marB="17388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수용</a:t>
                      </a:r>
                    </a:p>
                  </a:txBody>
                  <a:tcPr marL="17388" marR="17388" marT="17388" marB="17388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7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29, 32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3184" marR="23184" marT="23184" marB="23184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2171">
                <a:tc vMerge="1">
                  <a:txBody>
                    <a:bodyPr/>
                    <a:lstStyle/>
                    <a:p>
                      <a:pPr marL="0" marR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7388" marR="17388" marT="17388" marB="17388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사용자 인터페이스가 이해하기 쉬워야 하며</a:t>
                      </a:r>
                      <a:r>
                        <a:rPr lang="en-US" altLang="ko-KR" sz="7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백업이나 복구 등의 진행 상태 파악이 용이해야 함</a:t>
                      </a:r>
                      <a:r>
                        <a:rPr lang="en-US" altLang="ko-KR" sz="7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7388" marR="17388" marT="17388" marB="17388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수용</a:t>
                      </a:r>
                    </a:p>
                  </a:txBody>
                  <a:tcPr marL="17388" marR="17388" marT="17388" marB="17388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3184" marR="23184" marT="23184" marB="23184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2171">
                <a:tc vMerge="1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7388" marR="17388" marT="17388" marB="17388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클라이언트 </a:t>
                      </a:r>
                      <a:r>
                        <a:rPr lang="en-US" altLang="ko-KR" sz="7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S/W</a:t>
                      </a: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는 </a:t>
                      </a:r>
                      <a:r>
                        <a:rPr lang="ko-KR" altLang="en-US" sz="7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설치∙제거가</a:t>
                      </a: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용이해야 하며 당사가 사용하는 </a:t>
                      </a:r>
                      <a:r>
                        <a:rPr lang="en-US" altLang="ko-KR" sz="7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OS</a:t>
                      </a: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에 대한 호환성을 갖춰야 함</a:t>
                      </a:r>
                    </a:p>
                  </a:txBody>
                  <a:tcPr marL="17388" marR="17388" marT="17388" marB="17388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수용</a:t>
                      </a:r>
                    </a:p>
                  </a:txBody>
                  <a:tcPr marL="17388" marR="17388" marT="17388" marB="17388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70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35, 31</a:t>
                      </a:r>
                      <a:endParaRPr lang="ko-KR" altLang="en-US" sz="700" kern="0" spc="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3184" marR="23184" marT="23184" marB="23184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2171">
                <a:tc vMerge="1">
                  <a:txBody>
                    <a:bodyPr/>
                    <a:lstStyle/>
                    <a:p>
                      <a:pPr marL="0" marR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7388" marR="17388" marT="17388" marB="17388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백업이나 복구를 시간</a:t>
                      </a:r>
                      <a:r>
                        <a:rPr lang="en-US" altLang="ko-KR" sz="7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공간</a:t>
                      </a:r>
                      <a:r>
                        <a:rPr lang="en-US" altLang="ko-KR" sz="7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네트워크 측면에서 효율적으로 수행하기 위한 기술이 제안되어야 함</a:t>
                      </a:r>
                      <a:r>
                        <a:rPr lang="en-US" altLang="ko-KR" sz="7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7388" marR="17388" marT="17388" marB="17388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수용</a:t>
                      </a:r>
                    </a:p>
                  </a:txBody>
                  <a:tcPr marL="17388" marR="17388" marT="17388" marB="17388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3184" marR="23184" marT="23184" marB="23184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42171">
                <a:tc vMerge="1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7388" marR="17388" marT="17388" marB="17388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백업 대상을 특정할 수 있는 기능이 있어야 함</a:t>
                      </a:r>
                      <a:r>
                        <a:rPr lang="en-US" altLang="ko-KR" sz="7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문서 종류만 백업</a:t>
                      </a:r>
                      <a:r>
                        <a:rPr lang="en-US" altLang="ko-KR" sz="7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특정 확장자 제외 등</a:t>
                      </a:r>
                      <a:r>
                        <a:rPr lang="en-US" altLang="ko-KR" sz="7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).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7388" marR="17388" marT="17388" marB="17388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수용</a:t>
                      </a:r>
                    </a:p>
                  </a:txBody>
                  <a:tcPr marL="17388" marR="17388" marT="17388" marB="17388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</a:t>
                      </a:r>
                      <a:endParaRPr lang="ko-KR" altLang="en-US" sz="700" kern="0" spc="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3184" marR="23184" marT="23184" marB="23184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42171">
                <a:tc rowSpan="4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복구</a:t>
                      </a:r>
                    </a:p>
                  </a:txBody>
                  <a:tcPr marL="17388" marR="17388" marT="17388" marB="17388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파일</a:t>
                      </a:r>
                      <a:r>
                        <a:rPr lang="en-US" altLang="ko-KR" sz="7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폴더 단위로 복구 가능해야 하며 사용자가 직접 수행할 수 있어야 함</a:t>
                      </a:r>
                      <a:r>
                        <a:rPr lang="en-US" altLang="ko-KR" sz="7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7388" marR="17388" marT="17388" marB="17388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수용</a:t>
                      </a:r>
                    </a:p>
                  </a:txBody>
                  <a:tcPr marL="17388" marR="17388" marT="17388" marB="17388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3184" marR="23184" marT="23184" marB="23184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42171">
                <a:tc vMerge="1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7388" marR="17388" marT="17388" marB="17388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정책적으로 설정한 기간 내에서는 특정 시점으로의 복구가 가능해야 함</a:t>
                      </a:r>
                      <a:r>
                        <a:rPr lang="en-US" altLang="ko-KR" sz="7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7388" marR="17388" marT="17388" marB="17388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0" lang="ko-KR" altLang="en-US" sz="7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수용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7388" marR="17388" marT="17388" marB="17388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3184" marR="23184" marT="23184" marB="23184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2462999"/>
                  </a:ext>
                </a:extLst>
              </a:tr>
              <a:tr h="142171">
                <a:tc vMerge="1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7388" marR="17388" marT="17388" marB="17388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7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OS </a:t>
                      </a: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백업본을 이용한 복구 절차가 간단해야 하며 시간 효율적이어야 함</a:t>
                      </a:r>
                      <a:r>
                        <a:rPr lang="en-US" altLang="ko-KR" sz="7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7388" marR="17388" marT="17388" marB="17388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0" lang="ko-KR" altLang="en-US" sz="7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수용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7388" marR="17388" marT="17388" marB="17388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3184" marR="23184" marT="23184" marB="23184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3094407"/>
                  </a:ext>
                </a:extLst>
              </a:tr>
              <a:tr h="142171">
                <a:tc vMerge="1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7388" marR="17388" marT="17388" marB="17388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복구 실패 시 문제해결 방법이 명확하게 정의되어 있어야 함</a:t>
                      </a:r>
                      <a:r>
                        <a:rPr lang="en-US" altLang="ko-KR" sz="7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7388" marR="17388" marT="17388" marB="17388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0" lang="ko-KR" altLang="en-US" sz="7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수용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7388" marR="17388" marT="17388" marB="17388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58, 59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3184" marR="23184" marT="23184" marB="23184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4935463"/>
                  </a:ext>
                </a:extLst>
              </a:tr>
              <a:tr h="142171">
                <a:tc row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구성</a:t>
                      </a:r>
                    </a:p>
                  </a:txBody>
                  <a:tcPr marL="17388" marR="17388" marT="17388" marB="17388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당사 규모에 맞는 중앙 관리 서버 스펙을 제안해야 함</a:t>
                      </a:r>
                      <a:r>
                        <a:rPr lang="en-US" altLang="ko-KR" sz="7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7388" marR="17388" marT="17388" marB="17388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0" lang="ko-KR" altLang="en-US" sz="7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수용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7388" marR="17388" marT="17388" marB="17388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3184" marR="23184" marT="23184" marB="23184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4376945"/>
                  </a:ext>
                </a:extLst>
              </a:tr>
              <a:tr h="142171">
                <a:tc vMerge="1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7388" marR="17388" marT="17388" marB="17388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스토리지는 </a:t>
                      </a:r>
                      <a:r>
                        <a:rPr lang="en-US" altLang="ko-KR" sz="7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NAS(Network Attached Storage)</a:t>
                      </a: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를 기준으로 사양과 용량을 제안해야 함</a:t>
                      </a:r>
                      <a:r>
                        <a:rPr lang="en-US" altLang="ko-KR" sz="7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7388" marR="17388" marT="17388" marB="17388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0" lang="ko-KR" altLang="en-US" sz="7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수용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7388" marR="17388" marT="17388" marB="17388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3184" marR="23184" marT="23184" marB="23184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4703290"/>
                  </a:ext>
                </a:extLst>
              </a:tr>
              <a:tr h="142171">
                <a:tc row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정책</a:t>
                      </a:r>
                    </a:p>
                  </a:txBody>
                  <a:tcPr marL="17388" marR="17388" marT="17388" marB="17388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당사 단말 대수</a:t>
                      </a:r>
                      <a:r>
                        <a:rPr lang="en-US" altLang="ko-KR" sz="7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백업 용량</a:t>
                      </a:r>
                      <a:r>
                        <a:rPr lang="en-US" altLang="ko-KR" sz="7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스토리지 용량 등을 감안하여 최적의 백업 및 복구 정책을 제안해야 함</a:t>
                      </a:r>
                      <a:r>
                        <a:rPr lang="en-US" altLang="ko-KR" sz="7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7388" marR="17388" marT="17388" marB="17388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0" lang="ko-KR" altLang="en-US" sz="7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수용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7388" marR="17388" marT="17388" marB="17388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3184" marR="23184" marT="23184" marB="23184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0713367"/>
                  </a:ext>
                </a:extLst>
              </a:tr>
              <a:tr h="142171">
                <a:tc vMerge="1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7388" marR="17388" marT="17388" marB="17388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네트워크 부담을 최소화 할 수 있는 백업 방법을 제안해야 함</a:t>
                      </a:r>
                      <a:r>
                        <a:rPr lang="en-US" altLang="ko-KR" sz="7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당사는 </a:t>
                      </a:r>
                      <a:r>
                        <a:rPr lang="en-US" altLang="ko-KR" sz="7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1G</a:t>
                      </a: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망 사용 중</a:t>
                      </a:r>
                      <a:r>
                        <a:rPr lang="en-US" altLang="ko-KR" sz="7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7388" marR="17388" marT="17388" marB="17388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0" lang="ko-KR" altLang="en-US" sz="7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수용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7388" marR="17388" marT="17388" marB="17388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47, 51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23184" marR="23184" marT="23184" marB="23184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29041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73110302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제안 제품 소개</a:t>
            </a: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/>
              <a:t>Ⅱ </a:t>
            </a:r>
            <a:r>
              <a:rPr lang="ko-KR" altLang="en-US" dirty="0"/>
              <a:t>일반 현황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287805" y="924932"/>
            <a:ext cx="6273228" cy="251999"/>
            <a:chOff x="313269" y="1590794"/>
            <a:chExt cx="6273228" cy="251999"/>
          </a:xfrm>
        </p:grpSpPr>
        <p:sp>
          <p:nvSpPr>
            <p:cNvPr id="40" name="모서리가 둥근 직사각형 96">
              <a:extLst>
                <a:ext uri="{FF2B5EF4-FFF2-40B4-BE49-F238E27FC236}">
                  <a16:creationId xmlns:a16="http://schemas.microsoft.com/office/drawing/2014/main" id="{BF544A95-378B-4E1F-8929-D5A53A6882DB}"/>
                </a:ext>
              </a:extLst>
            </p:cNvPr>
            <p:cNvSpPr/>
            <p:nvPr/>
          </p:nvSpPr>
          <p:spPr>
            <a:xfrm>
              <a:off x="313269" y="1590794"/>
              <a:ext cx="6273228" cy="251999"/>
            </a:xfrm>
            <a:prstGeom prst="roundRect">
              <a:avLst>
                <a:gd name="adj" fmla="val 18549"/>
              </a:avLst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</a:schemeClr>
                </a:gs>
                <a:gs pos="50000">
                  <a:schemeClr val="accent1">
                    <a:lumMod val="20000"/>
                    <a:lumOff val="80000"/>
                  </a:schemeClr>
                </a:gs>
                <a:gs pos="100000">
                  <a:schemeClr val="bg1"/>
                </a:gs>
              </a:gsLst>
              <a:lin ang="0" scaled="1"/>
              <a:tileRect/>
            </a:gradFill>
            <a:ln>
              <a:noFill/>
            </a:ln>
            <a:effectLst>
              <a:outerShdw dist="38100" dir="10800000" algn="r" rotWithShape="0">
                <a:srgbClr val="00B235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050" dirty="0">
                  <a:solidFill>
                    <a:prstClr val="whit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        </a:t>
              </a:r>
              <a:endParaRPr lang="ko-KR" altLang="en-US" sz="1050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1" name="Rectangle 4">
              <a:extLst>
                <a:ext uri="{FF2B5EF4-FFF2-40B4-BE49-F238E27FC236}">
                  <a16:creationId xmlns:a16="http://schemas.microsoft.com/office/drawing/2014/main" id="{DB54C79A-0A17-4D6C-9CD4-526DA1D596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1322" y="1632080"/>
              <a:ext cx="1178208" cy="15388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 lIns="0" tIns="0" rIns="0" bIns="0" anchor="ctr">
              <a:spAutoFit/>
            </a:bodyPr>
            <a:lstStyle/>
            <a:p>
              <a:r>
                <a:rPr lang="en-US" altLang="ko-KR" sz="10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4.4 </a:t>
              </a:r>
              <a:r>
                <a:rPr lang="ko-KR" altLang="en-US" sz="10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제품 기능</a:t>
              </a:r>
              <a:r>
                <a:rPr lang="en-US" altLang="ko-KR" sz="10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(</a:t>
              </a:r>
              <a:r>
                <a:rPr lang="ko-KR" altLang="en-US" sz="10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계속</a:t>
              </a:r>
              <a:r>
                <a:rPr lang="en-US" altLang="ko-KR" sz="10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  <a:r>
                <a:rPr lang="ko-KR" altLang="en-US" sz="10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FA54DEB6-A97F-453C-BE08-876FA9E73286}"/>
              </a:ext>
            </a:extLst>
          </p:cNvPr>
          <p:cNvGrpSpPr/>
          <p:nvPr/>
        </p:nvGrpSpPr>
        <p:grpSpPr>
          <a:xfrm>
            <a:off x="3503736" y="1799125"/>
            <a:ext cx="2958181" cy="2968137"/>
            <a:chOff x="4586703" y="2368536"/>
            <a:chExt cx="3877789" cy="4003254"/>
          </a:xfrm>
        </p:grpSpPr>
        <p:sp>
          <p:nvSpPr>
            <p:cNvPr id="52" name="모서리가 둥근 직사각형 90">
              <a:extLst>
                <a:ext uri="{FF2B5EF4-FFF2-40B4-BE49-F238E27FC236}">
                  <a16:creationId xmlns:a16="http://schemas.microsoft.com/office/drawing/2014/main" id="{43E7630B-18A0-4F1A-88D8-32AA8FB2C4FF}"/>
                </a:ext>
              </a:extLst>
            </p:cNvPr>
            <p:cNvSpPr/>
            <p:nvPr/>
          </p:nvSpPr>
          <p:spPr>
            <a:xfrm>
              <a:off x="4586703" y="2368536"/>
              <a:ext cx="3877789" cy="2301850"/>
            </a:xfrm>
            <a:prstGeom prst="roundRect">
              <a:avLst>
                <a:gd name="adj" fmla="val 2331"/>
              </a:avLst>
            </a:prstGeom>
            <a:noFill/>
            <a:ln w="9525" cap="flat" cmpd="sng" algn="ctr">
              <a:solidFill>
                <a:srgbClr val="FFFFFF">
                  <a:lumMod val="6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defTabSz="474779">
                <a:defRPr/>
              </a:pPr>
              <a:endParaRPr lang="ko-KR" altLang="en-US" sz="692" kern="0" spc="-48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3" name="모서리가 둥근 직사각형 94">
              <a:extLst>
                <a:ext uri="{FF2B5EF4-FFF2-40B4-BE49-F238E27FC236}">
                  <a16:creationId xmlns:a16="http://schemas.microsoft.com/office/drawing/2014/main" id="{8953E0F2-A906-4E34-9336-93036F8D73EB}"/>
                </a:ext>
              </a:extLst>
            </p:cNvPr>
            <p:cNvSpPr/>
            <p:nvPr/>
          </p:nvSpPr>
          <p:spPr>
            <a:xfrm>
              <a:off x="4586703" y="4707095"/>
              <a:ext cx="3877789" cy="1664695"/>
            </a:xfrm>
            <a:prstGeom prst="roundRect">
              <a:avLst>
                <a:gd name="adj" fmla="val 2041"/>
              </a:avLst>
            </a:prstGeom>
            <a:solidFill>
              <a:srgbClr val="FFFFFF">
                <a:lumMod val="95000"/>
              </a:srgbClr>
            </a:solidFill>
            <a:ln w="9525" algn="ctr">
              <a:solidFill>
                <a:srgbClr val="FFFFFF">
                  <a:lumMod val="65000"/>
                </a:srgbClr>
              </a:solidFill>
              <a:round/>
              <a:headEnd/>
              <a:tailEnd/>
            </a:ln>
          </p:spPr>
          <p:txBody>
            <a:bodyPr wrap="square" lIns="49846" tIns="21911" rIns="0" bIns="21911" anchor="ctr"/>
            <a:lstStyle/>
            <a:p>
              <a:pPr marL="63744" indent="-63744" defTabSz="515860" fontAlgn="ctr">
                <a:lnSpc>
                  <a:spcPct val="140000"/>
                </a:lnSpc>
                <a:spcBef>
                  <a:spcPts val="96"/>
                </a:spcBef>
                <a:buClr>
                  <a:srgbClr val="808080"/>
                </a:buClr>
                <a:buSzPct val="80000"/>
                <a:buFont typeface="Arial" pitchFamily="34" charset="0"/>
                <a:buChar char="•"/>
                <a:defRPr/>
              </a:pPr>
              <a:r>
                <a:rPr lang="ko-KR" altLang="en-US" sz="700" b="1" kern="0" spc="-48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복구 시 안정성 검증을 위한 바이러스 검색 후 복구 수행</a:t>
              </a:r>
            </a:p>
            <a:p>
              <a:pPr marL="63744" indent="-63744" defTabSz="515860" fontAlgn="ctr">
                <a:lnSpc>
                  <a:spcPct val="140000"/>
                </a:lnSpc>
                <a:spcBef>
                  <a:spcPts val="96"/>
                </a:spcBef>
                <a:buClr>
                  <a:srgbClr val="808080"/>
                </a:buClr>
                <a:buSzPct val="80000"/>
                <a:buFont typeface="Arial" pitchFamily="34" charset="0"/>
                <a:buChar char="•"/>
                <a:defRPr/>
              </a:pPr>
              <a:r>
                <a:rPr lang="ko-KR" altLang="en-US" sz="700" kern="0" spc="-48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검증 작업을 위한 운영환경과 완벽하게 분리된 가상의 검증 환경 자동 구성</a:t>
              </a:r>
            </a:p>
            <a:p>
              <a:pPr marL="63744" indent="-63744" defTabSz="515860" fontAlgn="ctr">
                <a:lnSpc>
                  <a:spcPct val="140000"/>
                </a:lnSpc>
                <a:spcBef>
                  <a:spcPts val="96"/>
                </a:spcBef>
                <a:buClr>
                  <a:srgbClr val="808080"/>
                </a:buClr>
                <a:buSzPct val="80000"/>
                <a:buFont typeface="Arial" pitchFamily="34" charset="0"/>
                <a:buChar char="•"/>
                <a:defRPr/>
              </a:pPr>
              <a:r>
                <a:rPr lang="ko-KR" altLang="en-US" sz="700" kern="0" spc="-48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위협 발견 시 네트워크 단절 후 복구 또는 복구 실패 처리</a:t>
              </a:r>
            </a:p>
            <a:p>
              <a:pPr marL="63744" indent="-63744" defTabSz="515860" fontAlgn="ctr">
                <a:lnSpc>
                  <a:spcPct val="140000"/>
                </a:lnSpc>
                <a:spcBef>
                  <a:spcPts val="96"/>
                </a:spcBef>
                <a:buClr>
                  <a:srgbClr val="808080"/>
                </a:buClr>
                <a:buSzPct val="80000"/>
                <a:buFont typeface="Arial" pitchFamily="34" charset="0"/>
                <a:buChar char="•"/>
                <a:defRPr/>
              </a:pPr>
              <a:r>
                <a:rPr lang="en-US" altLang="ko-KR" sz="700" kern="0" spc="-48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Windows Defender</a:t>
              </a:r>
              <a:r>
                <a:rPr lang="ko-KR" altLang="en-US" sz="700" kern="0" spc="-48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와 </a:t>
              </a:r>
              <a:r>
                <a:rPr lang="ko-KR" altLang="en-US" sz="700" kern="0" spc="-48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시만텍</a:t>
              </a:r>
              <a:r>
                <a:rPr lang="ko-KR" altLang="en-US" sz="700" kern="0" spc="-48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 백신과 자동 연동</a:t>
              </a:r>
            </a:p>
            <a:p>
              <a:pPr marL="63744" indent="-63744" defTabSz="515860" fontAlgn="ctr">
                <a:lnSpc>
                  <a:spcPct val="140000"/>
                </a:lnSpc>
                <a:spcBef>
                  <a:spcPts val="96"/>
                </a:spcBef>
                <a:buClr>
                  <a:srgbClr val="808080"/>
                </a:buClr>
                <a:buSzPct val="80000"/>
                <a:buFont typeface="Arial" pitchFamily="34" charset="0"/>
                <a:buChar char="•"/>
                <a:defRPr/>
              </a:pPr>
              <a:r>
                <a:rPr lang="ko-KR" altLang="en-US" sz="700" kern="0" spc="-48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다른 </a:t>
              </a:r>
              <a:r>
                <a:rPr lang="en-US" altLang="ko-KR" sz="700" kern="0" spc="-48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AV </a:t>
              </a:r>
              <a:r>
                <a:rPr lang="ko-KR" altLang="en-US" sz="700" kern="0" spc="-48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제품과 통합하기위한 간단한 구성 파일 제공</a:t>
              </a:r>
            </a:p>
            <a:p>
              <a:pPr marL="63744" indent="-63744" defTabSz="515860" fontAlgn="ctr">
                <a:lnSpc>
                  <a:spcPct val="140000"/>
                </a:lnSpc>
                <a:spcBef>
                  <a:spcPts val="96"/>
                </a:spcBef>
                <a:buClr>
                  <a:srgbClr val="808080"/>
                </a:buClr>
                <a:buSzPct val="80000"/>
                <a:buFont typeface="Arial" pitchFamily="34" charset="0"/>
                <a:buChar char="•"/>
                <a:defRPr/>
              </a:pPr>
              <a:r>
                <a:rPr lang="ko-KR" altLang="en-US" sz="700" kern="0" spc="-48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검증 과정을 위한 별도의 인프라 불필요</a:t>
              </a:r>
            </a:p>
            <a:p>
              <a:pPr marL="63744" indent="-63744" defTabSz="515860" fontAlgn="ctr">
                <a:lnSpc>
                  <a:spcPct val="140000"/>
                </a:lnSpc>
                <a:spcBef>
                  <a:spcPts val="96"/>
                </a:spcBef>
                <a:buClr>
                  <a:srgbClr val="808080"/>
                </a:buClr>
                <a:buSzPct val="80000"/>
                <a:buFont typeface="Arial" pitchFamily="34" charset="0"/>
                <a:buChar char="•"/>
                <a:defRPr/>
              </a:pPr>
              <a:r>
                <a:rPr lang="ko-KR" altLang="en-US" sz="700" kern="0" spc="-48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가상화</a:t>
              </a:r>
              <a:r>
                <a:rPr lang="en-US" altLang="ko-KR" sz="700" kern="0" spc="-48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/</a:t>
              </a:r>
              <a:r>
                <a:rPr lang="ko-KR" altLang="en-US" sz="700" kern="0" spc="-48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물리 윈도우 시스템 지원</a:t>
              </a:r>
            </a:p>
          </p:txBody>
        </p:sp>
      </p:grpSp>
      <p:sp>
        <p:nvSpPr>
          <p:cNvPr id="39" name="모서리가 둥근 직사각형 90">
            <a:extLst>
              <a:ext uri="{FF2B5EF4-FFF2-40B4-BE49-F238E27FC236}">
                <a16:creationId xmlns:a16="http://schemas.microsoft.com/office/drawing/2014/main" id="{582E14E4-4A2E-4F73-A762-1294FD814F75}"/>
              </a:ext>
            </a:extLst>
          </p:cNvPr>
          <p:cNvSpPr/>
          <p:nvPr/>
        </p:nvSpPr>
        <p:spPr bwMode="auto">
          <a:xfrm>
            <a:off x="385774" y="1799125"/>
            <a:ext cx="2968491" cy="1706199"/>
          </a:xfrm>
          <a:prstGeom prst="roundRect">
            <a:avLst>
              <a:gd name="adj" fmla="val 2331"/>
            </a:avLst>
          </a:prstGeom>
          <a:noFill/>
          <a:ln w="9525" cap="flat" cmpd="sng" algn="ctr">
            <a:solidFill>
              <a:srgbClr val="FFFFFF">
                <a:lumMod val="65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b="0" i="0" u="none" strike="noStrike" kern="0" cap="none" spc="-69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Tahoma" panose="020B0604030504040204" pitchFamily="34" charset="0"/>
            </a:endParaRPr>
          </a:p>
        </p:txBody>
      </p:sp>
      <p:sp>
        <p:nvSpPr>
          <p:cNvPr id="42" name="모서리가 둥근 직사각형 94">
            <a:extLst>
              <a:ext uri="{FF2B5EF4-FFF2-40B4-BE49-F238E27FC236}">
                <a16:creationId xmlns:a16="http://schemas.microsoft.com/office/drawing/2014/main" id="{E22EB62D-BC92-43FE-84EC-883A2D9B7B10}"/>
              </a:ext>
            </a:extLst>
          </p:cNvPr>
          <p:cNvSpPr/>
          <p:nvPr/>
        </p:nvSpPr>
        <p:spPr bwMode="auto">
          <a:xfrm>
            <a:off x="385774" y="3532939"/>
            <a:ext cx="2968491" cy="1234323"/>
          </a:xfrm>
          <a:prstGeom prst="roundRect">
            <a:avLst>
              <a:gd name="adj" fmla="val 2041"/>
            </a:avLst>
          </a:prstGeom>
          <a:solidFill>
            <a:srgbClr val="FFFFFF">
              <a:lumMod val="95000"/>
            </a:srgbClr>
          </a:solidFill>
          <a:ln w="9525" algn="ctr">
            <a:solidFill>
              <a:srgbClr val="FFFFFF">
                <a:lumMod val="65000"/>
              </a:srgbClr>
            </a:solidFill>
            <a:round/>
            <a:headEnd/>
            <a:tailEnd/>
          </a:ln>
        </p:spPr>
        <p:txBody>
          <a:bodyPr lIns="72000" tIns="31649" rIns="0" bIns="31649" anchor="ctr"/>
          <a:lstStyle/>
          <a:p>
            <a:pPr marL="79133" marR="0" lvl="0" indent="-79133" defTabSz="993556" eaLnBrk="1" fontAlgn="ctr" latinLnBrk="1" hangingPunct="1">
              <a:lnSpc>
                <a:spcPct val="140000"/>
              </a:lnSpc>
              <a:spcBef>
                <a:spcPts val="185"/>
              </a:spcBef>
              <a:spcAft>
                <a:spcPts val="0"/>
              </a:spcAft>
              <a:buClr>
                <a:prstClr val="black">
                  <a:lumMod val="65000"/>
                  <a:lumOff val="35000"/>
                </a:prstClr>
              </a:buClr>
              <a:buSzPct val="80000"/>
              <a:buFont typeface="Arial" pitchFamily="34" charset="0"/>
              <a:buChar char="•"/>
              <a:tabLst/>
              <a:defRPr/>
            </a:pPr>
            <a:r>
              <a:rPr kumimoji="0" lang="ko-KR" altLang="en-US" sz="900" b="0" i="0" u="none" strike="noStrike" kern="0" cap="none" spc="-69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ahoma" panose="020B0604030504040204" pitchFamily="34" charset="0"/>
              </a:rPr>
              <a:t>사용자 데스크탑</a:t>
            </a:r>
            <a:r>
              <a:rPr kumimoji="0" lang="en-US" altLang="ko-KR" sz="900" b="0" i="0" u="none" strike="noStrike" kern="0" cap="none" spc="-69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ahoma" panose="020B0604030504040204" pitchFamily="34" charset="0"/>
              </a:rPr>
              <a:t>/</a:t>
            </a:r>
            <a:r>
              <a:rPr kumimoji="0" lang="ko-KR" altLang="en-US" sz="900" b="0" i="0" u="none" strike="noStrike" kern="0" cap="none" spc="-69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ahoma" panose="020B0604030504040204" pitchFamily="34" charset="0"/>
              </a:rPr>
              <a:t>랩탑</a:t>
            </a:r>
            <a:r>
              <a:rPr kumimoji="0" lang="ko-KR" altLang="en-US" sz="900" b="0" i="0" u="none" strike="noStrike" kern="0" cap="none" spc="-69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ahoma" panose="020B0604030504040204" pitchFamily="34" charset="0"/>
              </a:rPr>
              <a:t> 환경과 동일한 환경 제공</a:t>
            </a:r>
            <a:endParaRPr kumimoji="0" lang="en-US" altLang="ko-KR" sz="900" b="0" i="0" u="none" strike="noStrike" kern="0" cap="none" spc="-69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Tahoma" panose="020B0604030504040204" pitchFamily="34" charset="0"/>
            </a:endParaRPr>
          </a:p>
          <a:p>
            <a:pPr marL="79133" marR="0" lvl="0" indent="-79133" defTabSz="993556" eaLnBrk="1" fontAlgn="ctr" latinLnBrk="1" hangingPunct="1">
              <a:lnSpc>
                <a:spcPct val="140000"/>
              </a:lnSpc>
              <a:spcBef>
                <a:spcPts val="185"/>
              </a:spcBef>
              <a:spcAft>
                <a:spcPts val="0"/>
              </a:spcAft>
              <a:buClr>
                <a:prstClr val="black">
                  <a:lumMod val="65000"/>
                  <a:lumOff val="35000"/>
                </a:prstClr>
              </a:buClr>
              <a:buSzPct val="80000"/>
              <a:buFont typeface="Arial" pitchFamily="34" charset="0"/>
              <a:buChar char="•"/>
              <a:tabLst/>
              <a:defRPr/>
            </a:pPr>
            <a:r>
              <a:rPr kumimoji="0" lang="ko-KR" altLang="en-US" sz="900" b="0" i="0" u="none" strike="noStrike" kern="0" cap="none" spc="-69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ahoma" panose="020B0604030504040204" pitchFamily="34" charset="0"/>
              </a:rPr>
              <a:t>격리된 네트워크에 </a:t>
            </a:r>
            <a:r>
              <a:rPr lang="ko-KR" altLang="en-US" sz="9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anose="020B0604030504040204" pitchFamily="34" charset="0"/>
              </a:rPr>
              <a:t>사용자 </a:t>
            </a:r>
            <a:r>
              <a:rPr kumimoji="0" lang="ko-KR" altLang="en-US" sz="900" b="0" i="0" u="none" strike="noStrike" kern="0" cap="none" spc="-69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ahoma" panose="020B0604030504040204" pitchFamily="34" charset="0"/>
              </a:rPr>
              <a:t>환경과 동일한  테스트 </a:t>
            </a:r>
            <a:r>
              <a:rPr kumimoji="0" lang="en-US" altLang="ko-KR" sz="900" b="0" i="0" u="none" strike="noStrike" kern="0" cap="none" spc="-69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ahoma" panose="020B0604030504040204" pitchFamily="34" charset="0"/>
              </a:rPr>
              <a:t>VM </a:t>
            </a:r>
            <a:r>
              <a:rPr kumimoji="0" lang="ko-KR" altLang="en-US" sz="900" b="0" i="0" u="none" strike="noStrike" kern="0" cap="none" spc="-69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ahoma" panose="020B0604030504040204" pitchFamily="34" charset="0"/>
              </a:rPr>
              <a:t>기동</a:t>
            </a:r>
          </a:p>
          <a:p>
            <a:pPr marL="79133" marR="0" lvl="0" indent="-79133" defTabSz="993556" eaLnBrk="1" fontAlgn="ctr" latinLnBrk="1" hangingPunct="1">
              <a:lnSpc>
                <a:spcPct val="140000"/>
              </a:lnSpc>
              <a:spcBef>
                <a:spcPts val="185"/>
              </a:spcBef>
              <a:spcAft>
                <a:spcPts val="0"/>
              </a:spcAft>
              <a:buClr>
                <a:prstClr val="black">
                  <a:lumMod val="65000"/>
                  <a:lumOff val="35000"/>
                </a:prstClr>
              </a:buClr>
              <a:buSzPct val="80000"/>
              <a:buFont typeface="Arial" pitchFamily="34" charset="0"/>
              <a:buChar char="•"/>
              <a:tabLst/>
              <a:defRPr/>
            </a:pPr>
            <a:r>
              <a:rPr lang="ko-KR" altLang="en-US" sz="900" b="1" kern="0" spc="-69" dirty="0">
                <a:latin typeface="맑은 고딕" panose="020B0503020000020004" pitchFamily="50" charset="-127"/>
                <a:ea typeface="맑은 고딕" panose="020B0503020000020004" pitchFamily="50" charset="-127"/>
                <a:cs typeface="Tahoma" panose="020B0604030504040204" pitchFamily="34" charset="0"/>
              </a:rPr>
              <a:t>복구 오류 사전 검증</a:t>
            </a:r>
            <a:endParaRPr lang="en-US" altLang="ko-KR" sz="900" b="1" kern="0" spc="-69" dirty="0">
              <a:latin typeface="맑은 고딕" panose="020B0503020000020004" pitchFamily="50" charset="-127"/>
              <a:ea typeface="맑은 고딕" panose="020B0503020000020004" pitchFamily="50" charset="-127"/>
              <a:cs typeface="Tahoma" panose="020B0604030504040204" pitchFamily="34" charset="0"/>
            </a:endParaRPr>
          </a:p>
          <a:p>
            <a:pPr marL="79133" marR="0" lvl="0" indent="-79133" defTabSz="993556" eaLnBrk="1" fontAlgn="ctr" latinLnBrk="1" hangingPunct="1">
              <a:lnSpc>
                <a:spcPct val="140000"/>
              </a:lnSpc>
              <a:spcBef>
                <a:spcPts val="185"/>
              </a:spcBef>
              <a:spcAft>
                <a:spcPts val="0"/>
              </a:spcAft>
              <a:buClr>
                <a:prstClr val="black">
                  <a:lumMod val="65000"/>
                  <a:lumOff val="35000"/>
                </a:prstClr>
              </a:buClr>
              <a:buSzPct val="80000"/>
              <a:buFont typeface="Arial" pitchFamily="34" charset="0"/>
              <a:buChar char="•"/>
              <a:tabLst/>
              <a:defRPr/>
            </a:pPr>
            <a:r>
              <a:rPr kumimoji="0" lang="ko-KR" altLang="en-US" sz="900" b="0" i="0" u="none" strike="noStrike" kern="0" cap="none" spc="-69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ahoma" panose="020B0604030504040204" pitchFamily="34" charset="0"/>
              </a:rPr>
              <a:t>별도의 디스크공간</a:t>
            </a:r>
            <a:r>
              <a:rPr kumimoji="0" lang="en-US" altLang="ko-KR" sz="900" b="0" i="0" u="none" strike="noStrike" kern="0" cap="none" spc="-69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ahoma" panose="020B0604030504040204" pitchFamily="34" charset="0"/>
              </a:rPr>
              <a:t>, </a:t>
            </a:r>
            <a:r>
              <a:rPr kumimoji="0" lang="ko-KR" altLang="en-US" sz="900" b="0" i="0" u="none" strike="noStrike" kern="0" cap="none" spc="-69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ahoma" panose="020B0604030504040204" pitchFamily="34" charset="0"/>
              </a:rPr>
              <a:t>전용 호스트 불필요</a:t>
            </a:r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60FA7307-3F3A-4881-9A87-C4D8ACCDEC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439" y="1902625"/>
            <a:ext cx="2619159" cy="149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6917992F-5F5F-4B97-A460-082DD1533804}"/>
              </a:ext>
            </a:extLst>
          </p:cNvPr>
          <p:cNvSpPr txBox="1"/>
          <p:nvPr/>
        </p:nvSpPr>
        <p:spPr bwMode="auto">
          <a:xfrm>
            <a:off x="650856" y="3268515"/>
            <a:ext cx="753391" cy="165036"/>
          </a:xfrm>
          <a:prstGeom prst="rect">
            <a:avLst/>
          </a:prstGeom>
          <a:solidFill>
            <a:sysClr val="window" lastClr="FFFFFF"/>
          </a:solidFill>
        </p:spPr>
        <p:txBody>
          <a:bodyPr lIns="36000" tIns="36000" rIns="36000" bIns="3600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운영 스토리지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DEE1F13-B2D0-4C41-BAA7-39EF50259F63}"/>
              </a:ext>
            </a:extLst>
          </p:cNvPr>
          <p:cNvSpPr txBox="1"/>
          <p:nvPr/>
        </p:nvSpPr>
        <p:spPr bwMode="auto">
          <a:xfrm>
            <a:off x="2421648" y="3268515"/>
            <a:ext cx="753391" cy="165036"/>
          </a:xfrm>
          <a:prstGeom prst="rect">
            <a:avLst/>
          </a:prstGeom>
          <a:solidFill>
            <a:sysClr val="window" lastClr="FFFFFF"/>
          </a:solidFill>
        </p:spPr>
        <p:txBody>
          <a:bodyPr lIns="36000" tIns="36000" rIns="36000" bIns="3600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백업 스토리지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99E5086F-3D44-4B38-A0AB-5A6C7388FD4B}"/>
              </a:ext>
            </a:extLst>
          </p:cNvPr>
          <p:cNvSpPr/>
          <p:nvPr/>
        </p:nvSpPr>
        <p:spPr bwMode="auto">
          <a:xfrm>
            <a:off x="2553653" y="1904787"/>
            <a:ext cx="566857" cy="515102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패치</a:t>
            </a:r>
            <a:endParaRPr kumimoji="0" lang="en-US" altLang="ko-KR" sz="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업그레이드</a:t>
            </a:r>
            <a:endParaRPr kumimoji="0" lang="en-US" altLang="ko-KR" sz="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테스트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65DAA47B-99FF-485A-B378-526EE043CDA4}"/>
              </a:ext>
            </a:extLst>
          </p:cNvPr>
          <p:cNvSpPr txBox="1"/>
          <p:nvPr/>
        </p:nvSpPr>
        <p:spPr bwMode="auto">
          <a:xfrm>
            <a:off x="1668256" y="2604527"/>
            <a:ext cx="753391" cy="165036"/>
          </a:xfrm>
          <a:prstGeom prst="rect">
            <a:avLst/>
          </a:prstGeom>
          <a:solidFill>
            <a:sysClr val="window" lastClr="FFFFFF"/>
          </a:solidFill>
        </p:spPr>
        <p:txBody>
          <a:bodyPr lIns="36000" tIns="36000" rIns="36000" bIns="3600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가상 검증 환경</a:t>
            </a: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2FB73325-9AB7-4BBB-B567-BE9972E36B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5433" y="1893901"/>
            <a:ext cx="2854786" cy="1546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407904"/>
      </p:ext>
    </p:extLst>
  </p:cSld>
  <p:clrMapOvr>
    <a:masterClrMapping/>
  </p:clrMapOvr>
  <p:transition spd="slow">
    <p:wipe dir="r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제안 제품 소개</a:t>
            </a:r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/>
              <a:t>Ⅱ </a:t>
            </a:r>
            <a:r>
              <a:rPr lang="ko-KR" altLang="en-US" dirty="0"/>
              <a:t>일반 현황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287805" y="924932"/>
            <a:ext cx="6273228" cy="251999"/>
            <a:chOff x="313269" y="1590794"/>
            <a:chExt cx="6273228" cy="251999"/>
          </a:xfrm>
        </p:grpSpPr>
        <p:sp>
          <p:nvSpPr>
            <p:cNvPr id="40" name="모서리가 둥근 직사각형 96">
              <a:extLst>
                <a:ext uri="{FF2B5EF4-FFF2-40B4-BE49-F238E27FC236}">
                  <a16:creationId xmlns:a16="http://schemas.microsoft.com/office/drawing/2014/main" id="{BF544A95-378B-4E1F-8929-D5A53A6882DB}"/>
                </a:ext>
              </a:extLst>
            </p:cNvPr>
            <p:cNvSpPr/>
            <p:nvPr/>
          </p:nvSpPr>
          <p:spPr>
            <a:xfrm>
              <a:off x="313269" y="1590794"/>
              <a:ext cx="6273228" cy="251999"/>
            </a:xfrm>
            <a:prstGeom prst="roundRect">
              <a:avLst>
                <a:gd name="adj" fmla="val 18549"/>
              </a:avLst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</a:schemeClr>
                </a:gs>
                <a:gs pos="50000">
                  <a:schemeClr val="accent1">
                    <a:lumMod val="20000"/>
                    <a:lumOff val="80000"/>
                  </a:schemeClr>
                </a:gs>
                <a:gs pos="100000">
                  <a:schemeClr val="bg1"/>
                </a:gs>
              </a:gsLst>
              <a:lin ang="0" scaled="1"/>
              <a:tileRect/>
            </a:gradFill>
            <a:ln>
              <a:noFill/>
            </a:ln>
            <a:effectLst>
              <a:outerShdw dist="38100" dir="10800000" algn="r" rotWithShape="0">
                <a:srgbClr val="00B235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050" dirty="0">
                  <a:solidFill>
                    <a:prstClr val="whit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        </a:t>
              </a:r>
              <a:endParaRPr lang="ko-KR" altLang="en-US" sz="1050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1" name="Rectangle 4">
              <a:extLst>
                <a:ext uri="{FF2B5EF4-FFF2-40B4-BE49-F238E27FC236}">
                  <a16:creationId xmlns:a16="http://schemas.microsoft.com/office/drawing/2014/main" id="{DB54C79A-0A17-4D6C-9CD4-526DA1D596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1322" y="1632080"/>
              <a:ext cx="1178208" cy="15388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 lIns="0" tIns="0" rIns="0" bIns="0" anchor="ctr">
              <a:spAutoFit/>
            </a:bodyPr>
            <a:lstStyle/>
            <a:p>
              <a:r>
                <a:rPr lang="en-US" altLang="ko-KR" sz="10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4.4 </a:t>
              </a:r>
              <a:r>
                <a:rPr lang="ko-KR" altLang="en-US" sz="10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제품 기능</a:t>
              </a:r>
              <a:r>
                <a:rPr lang="en-US" altLang="ko-KR" sz="10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(</a:t>
              </a:r>
              <a:r>
                <a:rPr lang="ko-KR" altLang="en-US" sz="10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계속</a:t>
              </a:r>
              <a:r>
                <a:rPr lang="en-US" altLang="ko-KR" sz="10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  <a:r>
                <a:rPr lang="ko-KR" altLang="en-US" sz="10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FA54DEB6-A97F-453C-BE08-876FA9E73286}"/>
              </a:ext>
            </a:extLst>
          </p:cNvPr>
          <p:cNvGrpSpPr/>
          <p:nvPr/>
        </p:nvGrpSpPr>
        <p:grpSpPr>
          <a:xfrm>
            <a:off x="3503736" y="1799125"/>
            <a:ext cx="2958181" cy="2968137"/>
            <a:chOff x="4586703" y="2368536"/>
            <a:chExt cx="3877789" cy="4003254"/>
          </a:xfrm>
        </p:grpSpPr>
        <p:sp>
          <p:nvSpPr>
            <p:cNvPr id="52" name="모서리가 둥근 직사각형 90">
              <a:extLst>
                <a:ext uri="{FF2B5EF4-FFF2-40B4-BE49-F238E27FC236}">
                  <a16:creationId xmlns:a16="http://schemas.microsoft.com/office/drawing/2014/main" id="{43E7630B-18A0-4F1A-88D8-32AA8FB2C4FF}"/>
                </a:ext>
              </a:extLst>
            </p:cNvPr>
            <p:cNvSpPr/>
            <p:nvPr/>
          </p:nvSpPr>
          <p:spPr>
            <a:xfrm>
              <a:off x="4586703" y="2368536"/>
              <a:ext cx="3877789" cy="2301850"/>
            </a:xfrm>
            <a:prstGeom prst="roundRect">
              <a:avLst>
                <a:gd name="adj" fmla="val 2331"/>
              </a:avLst>
            </a:prstGeom>
            <a:noFill/>
            <a:ln w="9525" cap="flat" cmpd="sng" algn="ctr">
              <a:solidFill>
                <a:srgbClr val="FFFFFF">
                  <a:lumMod val="6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defTabSz="474779">
                <a:defRPr/>
              </a:pPr>
              <a:endParaRPr lang="ko-KR" altLang="en-US" sz="692" kern="0" spc="-48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3" name="모서리가 둥근 직사각형 94">
              <a:extLst>
                <a:ext uri="{FF2B5EF4-FFF2-40B4-BE49-F238E27FC236}">
                  <a16:creationId xmlns:a16="http://schemas.microsoft.com/office/drawing/2014/main" id="{8953E0F2-A906-4E34-9336-93036F8D73EB}"/>
                </a:ext>
              </a:extLst>
            </p:cNvPr>
            <p:cNvSpPr/>
            <p:nvPr/>
          </p:nvSpPr>
          <p:spPr>
            <a:xfrm>
              <a:off x="4586703" y="4707095"/>
              <a:ext cx="3877789" cy="1664695"/>
            </a:xfrm>
            <a:prstGeom prst="roundRect">
              <a:avLst>
                <a:gd name="adj" fmla="val 2041"/>
              </a:avLst>
            </a:prstGeom>
            <a:solidFill>
              <a:srgbClr val="FFFFFF">
                <a:lumMod val="95000"/>
              </a:srgbClr>
            </a:solidFill>
            <a:ln w="9525" algn="ctr">
              <a:solidFill>
                <a:srgbClr val="FFFFFF">
                  <a:lumMod val="65000"/>
                </a:srgbClr>
              </a:solidFill>
              <a:round/>
              <a:headEnd/>
              <a:tailEnd/>
            </a:ln>
          </p:spPr>
          <p:txBody>
            <a:bodyPr wrap="square" lIns="49846" tIns="21911" rIns="0" bIns="21911" anchor="ctr"/>
            <a:lstStyle/>
            <a:p>
              <a:pPr marL="63744" indent="-63744" defTabSz="515860" fontAlgn="ctr">
                <a:lnSpc>
                  <a:spcPct val="140000"/>
                </a:lnSpc>
                <a:spcBef>
                  <a:spcPts val="96"/>
                </a:spcBef>
                <a:buClr>
                  <a:srgbClr val="808080"/>
                </a:buClr>
                <a:buSzPct val="80000"/>
                <a:buFont typeface="Arial" pitchFamily="34" charset="0"/>
                <a:buChar char="•"/>
                <a:defRPr/>
              </a:pPr>
              <a:r>
                <a:rPr lang="ko-KR" altLang="en-US" sz="800" kern="0" spc="-48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관리자에 의한 중앙 배포 정책 수립</a:t>
              </a:r>
              <a:endParaRPr lang="en-US" altLang="ko-KR" sz="800" kern="0" spc="-48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endParaRPr>
            </a:p>
            <a:p>
              <a:pPr marL="63744" indent="-63744" defTabSz="515860" fontAlgn="ctr">
                <a:lnSpc>
                  <a:spcPct val="140000"/>
                </a:lnSpc>
                <a:spcBef>
                  <a:spcPts val="96"/>
                </a:spcBef>
                <a:buClr>
                  <a:srgbClr val="808080"/>
                </a:buClr>
                <a:buSzPct val="80000"/>
                <a:buFont typeface="Arial" pitchFamily="34" charset="0"/>
                <a:buChar char="•"/>
                <a:defRPr/>
              </a:pPr>
              <a:r>
                <a:rPr lang="ko-KR" altLang="en-US" sz="800" kern="0" spc="-48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다양한 백업 스케줄 옵션 제공</a:t>
              </a:r>
              <a:endParaRPr lang="en-US" altLang="ko-KR" sz="800" kern="0" spc="-48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endParaRPr>
            </a:p>
            <a:p>
              <a:pPr marL="182563" lvl="1" indent="-90488" defTabSz="515860" fontAlgn="ctr">
                <a:lnSpc>
                  <a:spcPct val="140000"/>
                </a:lnSpc>
                <a:spcBef>
                  <a:spcPts val="96"/>
                </a:spcBef>
                <a:buClr>
                  <a:srgbClr val="808080"/>
                </a:buClr>
                <a:buSzPct val="80000"/>
                <a:buFont typeface="Arial" pitchFamily="34" charset="0"/>
                <a:buChar char="•"/>
                <a:defRPr/>
              </a:pPr>
              <a:r>
                <a:rPr lang="en-US" altLang="ko-KR" sz="800" kern="0" spc="-48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Lock : </a:t>
              </a:r>
              <a:r>
                <a:rPr lang="ko-KR" altLang="en-US" sz="800" kern="0" spc="-48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사용자가 컴퓨터를 </a:t>
              </a:r>
              <a:r>
                <a:rPr lang="en-US" altLang="ko-KR" sz="800" kern="0" spc="-48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Lock </a:t>
              </a:r>
              <a:r>
                <a:rPr lang="ko-KR" altLang="en-US" sz="800" kern="0" spc="-48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시 자동 백업</a:t>
              </a:r>
              <a:endParaRPr lang="en-US" altLang="ko-KR" sz="800" kern="0" spc="-48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endParaRPr>
            </a:p>
            <a:p>
              <a:pPr marL="182563" lvl="1" indent="-90488" defTabSz="515860" fontAlgn="ctr">
                <a:lnSpc>
                  <a:spcPct val="140000"/>
                </a:lnSpc>
                <a:spcBef>
                  <a:spcPts val="96"/>
                </a:spcBef>
                <a:buClr>
                  <a:srgbClr val="808080"/>
                </a:buClr>
                <a:buSzPct val="80000"/>
                <a:buFont typeface="Arial" pitchFamily="34" charset="0"/>
                <a:buChar char="•"/>
                <a:defRPr/>
              </a:pPr>
              <a:r>
                <a:rPr lang="en-US" altLang="ko-KR" sz="800" kern="0" spc="-48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Log Off : </a:t>
              </a:r>
              <a:r>
                <a:rPr lang="ko-KR" altLang="en-US" sz="800" kern="0" spc="-48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사용자가 컴퓨터를 </a:t>
              </a:r>
              <a:r>
                <a:rPr lang="en-US" altLang="ko-KR" sz="800" kern="0" spc="-48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Log Off </a:t>
              </a:r>
              <a:r>
                <a:rPr lang="ko-KR" altLang="en-US" sz="800" kern="0" spc="-48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시 자동 백업</a:t>
              </a:r>
              <a:endParaRPr lang="en-US" altLang="ko-KR" sz="800" kern="0" spc="-48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endParaRPr>
            </a:p>
            <a:p>
              <a:pPr marL="182563" lvl="1" indent="-90488" defTabSz="515860" fontAlgn="ctr">
                <a:lnSpc>
                  <a:spcPct val="140000"/>
                </a:lnSpc>
                <a:spcBef>
                  <a:spcPts val="96"/>
                </a:spcBef>
                <a:buClr>
                  <a:srgbClr val="808080"/>
                </a:buClr>
                <a:buSzPct val="80000"/>
                <a:buFont typeface="Arial" pitchFamily="34" charset="0"/>
                <a:buChar char="•"/>
                <a:defRPr/>
              </a:pPr>
              <a:r>
                <a:rPr lang="en-US" altLang="ko-KR" sz="800" kern="0" spc="-48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When backup target is connected : </a:t>
              </a:r>
              <a:r>
                <a:rPr lang="ko-KR" altLang="en-US" sz="800" kern="0" spc="-48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백업 장치 연결 시 자동 백업</a:t>
              </a:r>
              <a:endParaRPr lang="en-US" altLang="ko-KR" sz="800" kern="0" spc="-48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endParaRPr>
            </a:p>
            <a:p>
              <a:pPr marL="182563" lvl="1" indent="-90488" defTabSz="515860" fontAlgn="ctr">
                <a:lnSpc>
                  <a:spcPct val="140000"/>
                </a:lnSpc>
                <a:spcBef>
                  <a:spcPts val="96"/>
                </a:spcBef>
                <a:buClr>
                  <a:srgbClr val="808080"/>
                </a:buClr>
                <a:buSzPct val="80000"/>
                <a:buFont typeface="Arial" pitchFamily="34" charset="0"/>
                <a:buChar char="•"/>
                <a:defRPr/>
              </a:pPr>
              <a:r>
                <a:rPr lang="ko-KR" altLang="en-US" sz="800" kern="0" spc="-48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시간 기반 </a:t>
              </a:r>
              <a:r>
                <a:rPr lang="en-US" altLang="ko-KR" sz="800" kern="0" spc="-48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: </a:t>
              </a:r>
              <a:r>
                <a:rPr lang="ko-KR" altLang="en-US" sz="800" kern="0" spc="-48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특정 시간에 백업 수행</a:t>
              </a:r>
              <a:endParaRPr lang="en-US" altLang="ko-KR" sz="800" kern="0" spc="-48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</p:grpSp>
      <p:grpSp>
        <p:nvGrpSpPr>
          <p:cNvPr id="22" name="그룹 5">
            <a:extLst>
              <a:ext uri="{FF2B5EF4-FFF2-40B4-BE49-F238E27FC236}">
                <a16:creationId xmlns:a16="http://schemas.microsoft.com/office/drawing/2014/main" id="{FC5AAA3C-AFBB-4886-89ED-FF423B45DA98}"/>
              </a:ext>
            </a:extLst>
          </p:cNvPr>
          <p:cNvGrpSpPr>
            <a:grpSpLocks/>
          </p:cNvGrpSpPr>
          <p:nvPr/>
        </p:nvGrpSpPr>
        <p:grpSpPr bwMode="auto">
          <a:xfrm>
            <a:off x="396083" y="1740816"/>
            <a:ext cx="2958182" cy="3026447"/>
            <a:chOff x="371838" y="2368535"/>
            <a:chExt cx="4018708" cy="4003255"/>
          </a:xfrm>
        </p:grpSpPr>
        <p:sp>
          <p:nvSpPr>
            <p:cNvPr id="23" name="모서리가 둥근 직사각형 91">
              <a:extLst>
                <a:ext uri="{FF2B5EF4-FFF2-40B4-BE49-F238E27FC236}">
                  <a16:creationId xmlns:a16="http://schemas.microsoft.com/office/drawing/2014/main" id="{84B84ED2-57C9-4749-8D73-655456D50A8E}"/>
                </a:ext>
              </a:extLst>
            </p:cNvPr>
            <p:cNvSpPr/>
            <p:nvPr/>
          </p:nvSpPr>
          <p:spPr>
            <a:xfrm>
              <a:off x="371838" y="2368535"/>
              <a:ext cx="4018708" cy="2301224"/>
            </a:xfrm>
            <a:prstGeom prst="roundRect">
              <a:avLst>
                <a:gd name="adj" fmla="val 2331"/>
              </a:avLst>
            </a:prstGeom>
            <a:noFill/>
            <a:ln w="9525" cap="flat" cmpd="sng" algn="ctr">
              <a:solidFill>
                <a:srgbClr val="FFFFFF">
                  <a:lumMod val="65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>
                <a:defRPr/>
              </a:pPr>
              <a:endParaRPr lang="ko-KR" altLang="en-US" sz="800" kern="0" spc="-69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" name="모서리가 둥근 직사각형 92">
              <a:extLst>
                <a:ext uri="{FF2B5EF4-FFF2-40B4-BE49-F238E27FC236}">
                  <a16:creationId xmlns:a16="http://schemas.microsoft.com/office/drawing/2014/main" id="{22397B57-74B5-4F0C-BA62-B39A1038DBB5}"/>
                </a:ext>
              </a:extLst>
            </p:cNvPr>
            <p:cNvSpPr/>
            <p:nvPr/>
          </p:nvSpPr>
          <p:spPr>
            <a:xfrm>
              <a:off x="371838" y="4707006"/>
              <a:ext cx="4018708" cy="1664784"/>
            </a:xfrm>
            <a:prstGeom prst="roundRect">
              <a:avLst>
                <a:gd name="adj" fmla="val 2041"/>
              </a:avLst>
            </a:prstGeom>
            <a:solidFill>
              <a:srgbClr val="FFFFFF">
                <a:lumMod val="95000"/>
              </a:srgbClr>
            </a:solidFill>
            <a:ln w="9525" algn="ctr">
              <a:solidFill>
                <a:srgbClr val="FFFFFF">
                  <a:lumMod val="65000"/>
                </a:srgbClr>
              </a:solidFill>
              <a:round/>
              <a:headEnd/>
              <a:tailEnd/>
            </a:ln>
          </p:spPr>
          <p:txBody>
            <a:bodyPr lIns="72000" tIns="31649" rIns="0" bIns="31649" anchor="ctr"/>
            <a:lstStyle/>
            <a:p>
              <a:pPr marL="92075" indent="-92075" defTabSz="745140" fontAlgn="ctr">
                <a:lnSpc>
                  <a:spcPct val="140000"/>
                </a:lnSpc>
                <a:spcBef>
                  <a:spcPts val="138"/>
                </a:spcBef>
                <a:buClr>
                  <a:prstClr val="black">
                    <a:lumMod val="65000"/>
                    <a:lumOff val="35000"/>
                  </a:prstClr>
                </a:buClr>
                <a:buSzPct val="80000"/>
                <a:buFont typeface="Arial" pitchFamily="34" charset="0"/>
                <a:buChar char="•"/>
                <a:defRPr/>
              </a:pPr>
              <a:r>
                <a:rPr lang="ko-KR" altLang="en-US" sz="9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ahoma" panose="020B0604030504040204" pitchFamily="34" charset="0"/>
                </a:rPr>
                <a:t>데이터를 수신하는 서버에서 대역폭 조절 기능 제공</a:t>
              </a:r>
              <a:endParaRPr lang="en-US" altLang="ko-KR" sz="9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anose="020B0604030504040204" pitchFamily="34" charset="0"/>
              </a:endParaRPr>
            </a:p>
            <a:p>
              <a:pPr marL="92075" indent="-92075" defTabSz="745140" fontAlgn="ctr">
                <a:lnSpc>
                  <a:spcPct val="140000"/>
                </a:lnSpc>
                <a:spcBef>
                  <a:spcPts val="138"/>
                </a:spcBef>
                <a:buClr>
                  <a:prstClr val="black">
                    <a:lumMod val="65000"/>
                    <a:lumOff val="35000"/>
                  </a:prstClr>
                </a:buClr>
                <a:buSzPct val="80000"/>
                <a:buFont typeface="Arial" pitchFamily="34" charset="0"/>
                <a:buChar char="•"/>
                <a:defRPr/>
              </a:pPr>
              <a:r>
                <a:rPr lang="en-US" altLang="ko-KR" sz="9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ahoma" panose="020B0604030504040204" pitchFamily="34" charset="0"/>
                </a:rPr>
                <a:t>IP </a:t>
              </a:r>
              <a:r>
                <a:rPr lang="ko-KR" altLang="en-US" sz="9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ahoma" panose="020B0604030504040204" pitchFamily="34" charset="0"/>
                </a:rPr>
                <a:t>대역 사이에서 대역폭 조절 기능 제공</a:t>
              </a:r>
              <a:endParaRPr lang="en-US" altLang="ko-KR" sz="9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anose="020B0604030504040204" pitchFamily="34" charset="0"/>
              </a:endParaRPr>
            </a:p>
            <a:p>
              <a:pPr marL="92075" indent="-92075" defTabSz="745140" fontAlgn="ctr">
                <a:lnSpc>
                  <a:spcPct val="140000"/>
                </a:lnSpc>
                <a:spcBef>
                  <a:spcPts val="138"/>
                </a:spcBef>
                <a:buClr>
                  <a:prstClr val="black">
                    <a:lumMod val="65000"/>
                    <a:lumOff val="35000"/>
                  </a:prstClr>
                </a:buClr>
                <a:buSzPct val="80000"/>
                <a:buFont typeface="Arial" pitchFamily="34" charset="0"/>
                <a:buChar char="•"/>
                <a:defRPr/>
              </a:pPr>
              <a:r>
                <a:rPr lang="ko-KR" altLang="en-US" sz="9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ahoma" panose="020B0604030504040204" pitchFamily="34" charset="0"/>
                </a:rPr>
                <a:t>대역폭 조절을 통한 운영 서비스 성능 보장</a:t>
              </a:r>
              <a:endParaRPr lang="en-US" altLang="ko-KR" sz="9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anose="020B0604030504040204" pitchFamily="34" charset="0"/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9971B4A4-FE0B-4E4E-AB0A-92033B42F8C7}"/>
              </a:ext>
            </a:extLst>
          </p:cNvPr>
          <p:cNvGrpSpPr/>
          <p:nvPr/>
        </p:nvGrpSpPr>
        <p:grpSpPr>
          <a:xfrm>
            <a:off x="471989" y="1822844"/>
            <a:ext cx="2855749" cy="1591578"/>
            <a:chOff x="471989" y="1822844"/>
            <a:chExt cx="2855749" cy="1591578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03CB5C8E-59A8-4AA1-B7DB-2171F43C5D75}"/>
                </a:ext>
              </a:extLst>
            </p:cNvPr>
            <p:cNvSpPr txBox="1"/>
            <p:nvPr/>
          </p:nvSpPr>
          <p:spPr>
            <a:xfrm>
              <a:off x="2662146" y="2377968"/>
              <a:ext cx="335641" cy="11188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24923" tIns="24923" rIns="24923" bIns="24923" rtlCol="0" anchor="ctr" anchorCtr="0">
              <a:spAutoFit/>
            </a:bodyPr>
            <a:lstStyle/>
            <a:p>
              <a:pPr algn="ctr">
                <a:spcAft>
                  <a:spcPts val="138"/>
                </a:spcAft>
              </a:pPr>
              <a:r>
                <a:rPr lang="ko-KR" altLang="en-US" sz="4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운영 데이터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808A8FA9-F889-44F3-9414-2986066CA849}"/>
                </a:ext>
              </a:extLst>
            </p:cNvPr>
            <p:cNvSpPr txBox="1"/>
            <p:nvPr/>
          </p:nvSpPr>
          <p:spPr>
            <a:xfrm>
              <a:off x="2992097" y="2764926"/>
              <a:ext cx="335641" cy="11188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24923" tIns="24923" rIns="24923" bIns="24923" rtlCol="0" anchor="ctr" anchorCtr="0">
              <a:spAutoFit/>
            </a:bodyPr>
            <a:lstStyle/>
            <a:p>
              <a:pPr algn="ctr">
                <a:spcAft>
                  <a:spcPts val="138"/>
                </a:spcAft>
              </a:pPr>
              <a:r>
                <a:rPr lang="ko-KR" altLang="en-US" sz="4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암호 키</a:t>
              </a:r>
              <a:endParaRPr lang="ko-KR" altLang="en-US" sz="4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26" name="그림 1">
              <a:extLst>
                <a:ext uri="{FF2B5EF4-FFF2-40B4-BE49-F238E27FC236}">
                  <a16:creationId xmlns:a16="http://schemas.microsoft.com/office/drawing/2014/main" id="{1BC384F3-F0AC-4778-A45E-808EC0ADAF8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1989" y="1822844"/>
              <a:ext cx="2740086" cy="7615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A494DE9B-A3E5-4F6C-84BC-FCFF10F65DAE}"/>
                </a:ext>
              </a:extLst>
            </p:cNvPr>
            <p:cNvSpPr/>
            <p:nvPr/>
          </p:nvSpPr>
          <p:spPr>
            <a:xfrm>
              <a:off x="571414" y="2294195"/>
              <a:ext cx="1567291" cy="214251"/>
            </a:xfrm>
            <a:prstGeom prst="rect">
              <a:avLst/>
            </a:prstGeom>
            <a:noFill/>
            <a:ln w="28575" cap="flat" cmpd="sng" algn="ctr">
              <a:solidFill>
                <a:srgbClr val="FF0000"/>
              </a:solidFill>
              <a:prstDash val="dash"/>
              <a:miter lim="800000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20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8" name="TextBox 7">
              <a:extLst>
                <a:ext uri="{FF2B5EF4-FFF2-40B4-BE49-F238E27FC236}">
                  <a16:creationId xmlns:a16="http://schemas.microsoft.com/office/drawing/2014/main" id="{FCEF828C-89C6-4327-A48A-E44EF171B5B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34924" y="2241859"/>
              <a:ext cx="977151" cy="3189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36000" tIns="36000" rIns="36000" bIns="36000" anchor="ctr">
              <a:spAutoFit/>
            </a:bodyPr>
            <a:lstStyle>
              <a:lvl1pPr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백업 서버 레벨 설정</a:t>
              </a:r>
            </a:p>
          </p:txBody>
        </p:sp>
        <p:pic>
          <p:nvPicPr>
            <p:cNvPr id="29" name="그림 9">
              <a:extLst>
                <a:ext uri="{FF2B5EF4-FFF2-40B4-BE49-F238E27FC236}">
                  <a16:creationId xmlns:a16="http://schemas.microsoft.com/office/drawing/2014/main" id="{934FA23E-58D9-4E40-B837-448579F612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4127" y="2652913"/>
              <a:ext cx="2737948" cy="7615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0" name="TextBox 27">
              <a:extLst>
                <a:ext uri="{FF2B5EF4-FFF2-40B4-BE49-F238E27FC236}">
                  <a16:creationId xmlns:a16="http://schemas.microsoft.com/office/drawing/2014/main" id="{B50DF4B7-63F7-4F31-B6D2-51CE9360123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38705" y="3127973"/>
              <a:ext cx="977151" cy="1958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36000" tIns="36000" rIns="36000" bIns="36000" anchor="ctr">
              <a:spAutoFit/>
            </a:bodyPr>
            <a:lstStyle>
              <a:lvl1pPr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IP </a:t>
              </a:r>
              <a:r>
                <a:rPr kumimoji="0" lang="ko-KR" altLang="en-US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대역으로 조절</a:t>
              </a: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C4DD2807-0FBA-4353-9E11-15780F1C7F11}"/>
                </a:ext>
              </a:extLst>
            </p:cNvPr>
            <p:cNvSpPr/>
            <p:nvPr/>
          </p:nvSpPr>
          <p:spPr>
            <a:xfrm>
              <a:off x="507269" y="2785136"/>
              <a:ext cx="2663112" cy="265671"/>
            </a:xfrm>
            <a:prstGeom prst="rect">
              <a:avLst/>
            </a:prstGeom>
            <a:noFill/>
            <a:ln w="28575" cap="flat" cmpd="sng" algn="ctr">
              <a:solidFill>
                <a:srgbClr val="FF0000"/>
              </a:solidFill>
              <a:prstDash val="dash"/>
              <a:miter lim="800000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20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8037A56E-B954-4A60-8259-7A6A06DB3A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61373" y="1839889"/>
            <a:ext cx="2822500" cy="1622553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5CA83C9F-D38B-414E-AE15-161D9B0D7273}"/>
              </a:ext>
            </a:extLst>
          </p:cNvPr>
          <p:cNvSpPr/>
          <p:nvPr/>
        </p:nvSpPr>
        <p:spPr bwMode="auto">
          <a:xfrm>
            <a:off x="4746625" y="2714625"/>
            <a:ext cx="615950" cy="257175"/>
          </a:xfrm>
          <a:prstGeom prst="rect">
            <a:avLst/>
          </a:prstGeom>
          <a:noFill/>
          <a:ln w="12700">
            <a:solidFill>
              <a:srgbClr val="FF0000"/>
            </a:solidFill>
            <a:prstDash val="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ko-KR" alt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2CFFA1F-AFD0-494A-8CEB-743519C5BB53}"/>
              </a:ext>
            </a:extLst>
          </p:cNvPr>
          <p:cNvSpPr/>
          <p:nvPr/>
        </p:nvSpPr>
        <p:spPr bwMode="auto">
          <a:xfrm>
            <a:off x="3561373" y="2687408"/>
            <a:ext cx="528027" cy="77518"/>
          </a:xfrm>
          <a:prstGeom prst="rect">
            <a:avLst/>
          </a:prstGeom>
          <a:noFill/>
          <a:ln w="12700">
            <a:solidFill>
              <a:srgbClr val="FF0000"/>
            </a:solidFill>
            <a:prstDash val="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ko-KR" alt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5898413"/>
      </p:ext>
    </p:extLst>
  </p:cSld>
  <p:clrMapOvr>
    <a:masterClrMapping/>
  </p:clrMapOvr>
  <p:transition spd="slow">
    <p:wipe dir="r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제안 제품 소개</a:t>
            </a:r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/>
              <a:t>Ⅱ </a:t>
            </a:r>
            <a:r>
              <a:rPr lang="ko-KR" altLang="en-US" dirty="0"/>
              <a:t>일반 현황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287805" y="924932"/>
            <a:ext cx="6273228" cy="251999"/>
            <a:chOff x="313269" y="1590794"/>
            <a:chExt cx="6273228" cy="251999"/>
          </a:xfrm>
        </p:grpSpPr>
        <p:sp>
          <p:nvSpPr>
            <p:cNvPr id="40" name="모서리가 둥근 직사각형 96">
              <a:extLst>
                <a:ext uri="{FF2B5EF4-FFF2-40B4-BE49-F238E27FC236}">
                  <a16:creationId xmlns:a16="http://schemas.microsoft.com/office/drawing/2014/main" id="{BF544A95-378B-4E1F-8929-D5A53A6882DB}"/>
                </a:ext>
              </a:extLst>
            </p:cNvPr>
            <p:cNvSpPr/>
            <p:nvPr/>
          </p:nvSpPr>
          <p:spPr>
            <a:xfrm>
              <a:off x="313269" y="1590794"/>
              <a:ext cx="6273228" cy="251999"/>
            </a:xfrm>
            <a:prstGeom prst="roundRect">
              <a:avLst>
                <a:gd name="adj" fmla="val 18549"/>
              </a:avLst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</a:schemeClr>
                </a:gs>
                <a:gs pos="50000">
                  <a:schemeClr val="accent1">
                    <a:lumMod val="20000"/>
                    <a:lumOff val="80000"/>
                  </a:schemeClr>
                </a:gs>
                <a:gs pos="100000">
                  <a:schemeClr val="bg1"/>
                </a:gs>
              </a:gsLst>
              <a:lin ang="0" scaled="1"/>
              <a:tileRect/>
            </a:gradFill>
            <a:ln>
              <a:noFill/>
            </a:ln>
            <a:effectLst>
              <a:outerShdw dist="38100" dir="10800000" algn="r" rotWithShape="0">
                <a:srgbClr val="00B235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050" dirty="0">
                  <a:solidFill>
                    <a:prstClr val="whit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        </a:t>
              </a:r>
              <a:endParaRPr lang="ko-KR" altLang="en-US" sz="1050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1" name="Rectangle 4">
              <a:extLst>
                <a:ext uri="{FF2B5EF4-FFF2-40B4-BE49-F238E27FC236}">
                  <a16:creationId xmlns:a16="http://schemas.microsoft.com/office/drawing/2014/main" id="{DB54C79A-0A17-4D6C-9CD4-526DA1D596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1322" y="1632080"/>
              <a:ext cx="1178208" cy="15388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 lIns="0" tIns="0" rIns="0" bIns="0" anchor="ctr">
              <a:spAutoFit/>
            </a:bodyPr>
            <a:lstStyle/>
            <a:p>
              <a:r>
                <a:rPr lang="en-US" altLang="ko-KR" sz="10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4.4 </a:t>
              </a:r>
              <a:r>
                <a:rPr lang="ko-KR" altLang="en-US" sz="10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제품 기능</a:t>
              </a:r>
              <a:r>
                <a:rPr lang="en-US" altLang="ko-KR" sz="10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(</a:t>
              </a:r>
              <a:r>
                <a:rPr lang="ko-KR" altLang="en-US" sz="10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계속</a:t>
              </a:r>
              <a:r>
                <a:rPr lang="en-US" altLang="ko-KR" sz="10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  <a:r>
                <a:rPr lang="ko-KR" altLang="en-US" sz="10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FA54DEB6-A97F-453C-BE08-876FA9E73286}"/>
              </a:ext>
            </a:extLst>
          </p:cNvPr>
          <p:cNvGrpSpPr/>
          <p:nvPr/>
        </p:nvGrpSpPr>
        <p:grpSpPr>
          <a:xfrm>
            <a:off x="3503736" y="1799125"/>
            <a:ext cx="2958181" cy="2968137"/>
            <a:chOff x="4586703" y="2368536"/>
            <a:chExt cx="3877789" cy="4003254"/>
          </a:xfrm>
        </p:grpSpPr>
        <p:sp>
          <p:nvSpPr>
            <p:cNvPr id="52" name="모서리가 둥근 직사각형 90">
              <a:extLst>
                <a:ext uri="{FF2B5EF4-FFF2-40B4-BE49-F238E27FC236}">
                  <a16:creationId xmlns:a16="http://schemas.microsoft.com/office/drawing/2014/main" id="{43E7630B-18A0-4F1A-88D8-32AA8FB2C4FF}"/>
                </a:ext>
              </a:extLst>
            </p:cNvPr>
            <p:cNvSpPr/>
            <p:nvPr/>
          </p:nvSpPr>
          <p:spPr>
            <a:xfrm>
              <a:off x="4586703" y="2368536"/>
              <a:ext cx="3877789" cy="2301850"/>
            </a:xfrm>
            <a:prstGeom prst="roundRect">
              <a:avLst>
                <a:gd name="adj" fmla="val 2331"/>
              </a:avLst>
            </a:prstGeom>
            <a:noFill/>
            <a:ln w="9525" cap="flat" cmpd="sng" algn="ctr">
              <a:solidFill>
                <a:srgbClr val="FFFFFF">
                  <a:lumMod val="6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defTabSz="474779">
                <a:defRPr/>
              </a:pPr>
              <a:endParaRPr lang="ko-KR" altLang="en-US" sz="692" kern="0" spc="-48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3" name="모서리가 둥근 직사각형 94">
              <a:extLst>
                <a:ext uri="{FF2B5EF4-FFF2-40B4-BE49-F238E27FC236}">
                  <a16:creationId xmlns:a16="http://schemas.microsoft.com/office/drawing/2014/main" id="{8953E0F2-A906-4E34-9336-93036F8D73EB}"/>
                </a:ext>
              </a:extLst>
            </p:cNvPr>
            <p:cNvSpPr/>
            <p:nvPr/>
          </p:nvSpPr>
          <p:spPr>
            <a:xfrm>
              <a:off x="4586703" y="4707095"/>
              <a:ext cx="3877789" cy="1664695"/>
            </a:xfrm>
            <a:prstGeom prst="roundRect">
              <a:avLst>
                <a:gd name="adj" fmla="val 2041"/>
              </a:avLst>
            </a:prstGeom>
            <a:solidFill>
              <a:srgbClr val="FFFFFF">
                <a:lumMod val="95000"/>
              </a:srgbClr>
            </a:solidFill>
            <a:ln w="9525" algn="ctr">
              <a:solidFill>
                <a:srgbClr val="FFFFFF">
                  <a:lumMod val="65000"/>
                </a:srgbClr>
              </a:solidFill>
              <a:round/>
              <a:headEnd/>
              <a:tailEnd/>
            </a:ln>
          </p:spPr>
          <p:txBody>
            <a:bodyPr wrap="square" lIns="49846" tIns="21911" rIns="0" bIns="21911" anchor="ctr"/>
            <a:lstStyle/>
            <a:p>
              <a:pPr marL="63744" indent="-63744" defTabSz="515860" fontAlgn="ctr">
                <a:lnSpc>
                  <a:spcPct val="140000"/>
                </a:lnSpc>
                <a:spcBef>
                  <a:spcPts val="96"/>
                </a:spcBef>
                <a:buClr>
                  <a:srgbClr val="808080"/>
                </a:buClr>
                <a:buSzPct val="80000"/>
                <a:buFont typeface="Arial" pitchFamily="34" charset="0"/>
                <a:buChar char="•"/>
                <a:defRPr/>
              </a:pPr>
              <a:r>
                <a:rPr lang="ko-KR" altLang="en-US" sz="900" kern="0" spc="-48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사용자 데스크탑</a:t>
              </a:r>
              <a:r>
                <a:rPr lang="en-US" altLang="ko-KR" sz="900" kern="0" spc="-48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/</a:t>
              </a:r>
              <a:r>
                <a:rPr lang="ko-KR" altLang="en-US" sz="900" kern="0" spc="-48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랩탑에서 직접 복구 설정 및 수행</a:t>
              </a:r>
              <a:endParaRPr lang="en-US" altLang="ko-KR" sz="900" kern="0" spc="-48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endParaRPr>
            </a:p>
            <a:p>
              <a:pPr marL="63744" indent="-63744" defTabSz="515860" fontAlgn="ctr">
                <a:lnSpc>
                  <a:spcPct val="140000"/>
                </a:lnSpc>
                <a:spcBef>
                  <a:spcPts val="96"/>
                </a:spcBef>
                <a:buClr>
                  <a:srgbClr val="808080"/>
                </a:buClr>
                <a:buSzPct val="80000"/>
                <a:buFont typeface="Arial" pitchFamily="34" charset="0"/>
                <a:buChar char="•"/>
                <a:defRPr/>
              </a:pPr>
              <a:r>
                <a:rPr lang="ko-KR" altLang="en-US" sz="900" kern="0" spc="-48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사용자가 원하는 날짜의 백업 버전 선택</a:t>
              </a:r>
              <a:endParaRPr lang="en-US" altLang="ko-KR" sz="900" kern="0" spc="-48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endParaRPr>
            </a:p>
            <a:p>
              <a:pPr marL="63744" indent="-63744" defTabSz="515860" fontAlgn="ctr">
                <a:lnSpc>
                  <a:spcPct val="140000"/>
                </a:lnSpc>
                <a:spcBef>
                  <a:spcPts val="96"/>
                </a:spcBef>
                <a:buClr>
                  <a:srgbClr val="808080"/>
                </a:buClr>
                <a:buSzPct val="80000"/>
                <a:buFont typeface="Arial" pitchFamily="34" charset="0"/>
                <a:buChar char="•"/>
                <a:defRPr/>
              </a:pPr>
              <a:r>
                <a:rPr lang="ko-KR" altLang="en-US" sz="900" kern="0" spc="-48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특정 파일 및 폴더 단위 복구</a:t>
              </a:r>
              <a:endParaRPr lang="en-US" altLang="ko-KR" sz="900" kern="0" spc="-48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</p:grpSp>
      <p:grpSp>
        <p:nvGrpSpPr>
          <p:cNvPr id="22" name="그룹 5">
            <a:extLst>
              <a:ext uri="{FF2B5EF4-FFF2-40B4-BE49-F238E27FC236}">
                <a16:creationId xmlns:a16="http://schemas.microsoft.com/office/drawing/2014/main" id="{FC5AAA3C-AFBB-4886-89ED-FF423B45DA98}"/>
              </a:ext>
            </a:extLst>
          </p:cNvPr>
          <p:cNvGrpSpPr>
            <a:grpSpLocks/>
          </p:cNvGrpSpPr>
          <p:nvPr/>
        </p:nvGrpSpPr>
        <p:grpSpPr bwMode="auto">
          <a:xfrm>
            <a:off x="396083" y="1740816"/>
            <a:ext cx="2958182" cy="3026447"/>
            <a:chOff x="371838" y="2368535"/>
            <a:chExt cx="4018708" cy="4003255"/>
          </a:xfrm>
        </p:grpSpPr>
        <p:sp>
          <p:nvSpPr>
            <p:cNvPr id="23" name="모서리가 둥근 직사각형 91">
              <a:extLst>
                <a:ext uri="{FF2B5EF4-FFF2-40B4-BE49-F238E27FC236}">
                  <a16:creationId xmlns:a16="http://schemas.microsoft.com/office/drawing/2014/main" id="{84B84ED2-57C9-4749-8D73-655456D50A8E}"/>
                </a:ext>
              </a:extLst>
            </p:cNvPr>
            <p:cNvSpPr/>
            <p:nvPr/>
          </p:nvSpPr>
          <p:spPr>
            <a:xfrm>
              <a:off x="371838" y="2368535"/>
              <a:ext cx="4018708" cy="2301224"/>
            </a:xfrm>
            <a:prstGeom prst="roundRect">
              <a:avLst>
                <a:gd name="adj" fmla="val 2331"/>
              </a:avLst>
            </a:prstGeom>
            <a:noFill/>
            <a:ln w="9525" cap="flat" cmpd="sng" algn="ctr">
              <a:solidFill>
                <a:srgbClr val="FFFFFF">
                  <a:lumMod val="65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>
                <a:defRPr/>
              </a:pPr>
              <a:endParaRPr lang="ko-KR" altLang="en-US" sz="800" kern="0" spc="-69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" name="모서리가 둥근 직사각형 92">
              <a:extLst>
                <a:ext uri="{FF2B5EF4-FFF2-40B4-BE49-F238E27FC236}">
                  <a16:creationId xmlns:a16="http://schemas.microsoft.com/office/drawing/2014/main" id="{22397B57-74B5-4F0C-BA62-B39A1038DBB5}"/>
                </a:ext>
              </a:extLst>
            </p:cNvPr>
            <p:cNvSpPr/>
            <p:nvPr/>
          </p:nvSpPr>
          <p:spPr>
            <a:xfrm>
              <a:off x="371838" y="4707006"/>
              <a:ext cx="4018708" cy="1664784"/>
            </a:xfrm>
            <a:prstGeom prst="roundRect">
              <a:avLst>
                <a:gd name="adj" fmla="val 2041"/>
              </a:avLst>
            </a:prstGeom>
            <a:solidFill>
              <a:srgbClr val="FFFFFF">
                <a:lumMod val="95000"/>
              </a:srgbClr>
            </a:solidFill>
            <a:ln w="9525" algn="ctr">
              <a:solidFill>
                <a:srgbClr val="FFFFFF">
                  <a:lumMod val="65000"/>
                </a:srgbClr>
              </a:solidFill>
              <a:round/>
              <a:headEnd/>
              <a:tailEnd/>
            </a:ln>
          </p:spPr>
          <p:txBody>
            <a:bodyPr lIns="72000" tIns="31649" rIns="0" bIns="31649" anchor="ctr"/>
            <a:lstStyle/>
            <a:p>
              <a:pPr marL="92075" indent="-92075" defTabSz="745140" fontAlgn="ctr">
                <a:lnSpc>
                  <a:spcPct val="140000"/>
                </a:lnSpc>
                <a:spcBef>
                  <a:spcPts val="138"/>
                </a:spcBef>
                <a:buClr>
                  <a:prstClr val="black">
                    <a:lumMod val="65000"/>
                    <a:lumOff val="35000"/>
                  </a:prstClr>
                </a:buClr>
                <a:buSzPct val="80000"/>
                <a:buFont typeface="Arial" pitchFamily="34" charset="0"/>
                <a:buChar char="•"/>
                <a:defRPr/>
              </a:pPr>
              <a:r>
                <a:rPr lang="ko-KR" altLang="en-US" sz="9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ahoma" panose="020B0604030504040204" pitchFamily="34" charset="0"/>
                </a:rPr>
                <a:t>사용자 데스크탑</a:t>
              </a:r>
              <a:r>
                <a:rPr lang="en-US" altLang="ko-KR" sz="9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ahoma" panose="020B0604030504040204" pitchFamily="34" charset="0"/>
                </a:rPr>
                <a:t>/</a:t>
              </a:r>
              <a:r>
                <a:rPr lang="ko-KR" altLang="en-US" sz="9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ahoma" panose="020B0604030504040204" pitchFamily="34" charset="0"/>
                </a:rPr>
                <a:t>랩탑에서 직접 백업 설정 및 수행</a:t>
              </a:r>
              <a:endParaRPr lang="en-US" altLang="ko-KR" sz="9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anose="020B0604030504040204" pitchFamily="34" charset="0"/>
              </a:endParaRPr>
            </a:p>
            <a:p>
              <a:pPr marL="92075" indent="-92075" defTabSz="745140" fontAlgn="ctr">
                <a:lnSpc>
                  <a:spcPct val="140000"/>
                </a:lnSpc>
                <a:spcBef>
                  <a:spcPts val="138"/>
                </a:spcBef>
                <a:buClr>
                  <a:prstClr val="black">
                    <a:lumMod val="65000"/>
                    <a:lumOff val="35000"/>
                  </a:prstClr>
                </a:buClr>
                <a:buSzPct val="80000"/>
                <a:buFont typeface="Arial" pitchFamily="34" charset="0"/>
                <a:buChar char="•"/>
                <a:defRPr/>
              </a:pPr>
              <a:r>
                <a:rPr lang="ko-KR" altLang="en-US" sz="9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ahoma" panose="020B0604030504040204" pitchFamily="34" charset="0"/>
                </a:rPr>
                <a:t>폴더</a:t>
              </a:r>
              <a:r>
                <a:rPr lang="en-US" altLang="ko-KR" sz="9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ahoma" panose="020B0604030504040204" pitchFamily="34" charset="0"/>
                </a:rPr>
                <a:t>, </a:t>
              </a:r>
              <a:r>
                <a:rPr lang="ko-KR" altLang="en-US" sz="9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ahoma" panose="020B0604030504040204" pitchFamily="34" charset="0"/>
                </a:rPr>
                <a:t>볼륨 단위 백업 설정</a:t>
              </a:r>
              <a:endParaRPr lang="en-US" altLang="ko-KR" sz="9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anose="020B0604030504040204" pitchFamily="34" charset="0"/>
              </a:endParaRPr>
            </a:p>
            <a:p>
              <a:pPr marL="92075" indent="-92075" defTabSz="745140" fontAlgn="ctr">
                <a:lnSpc>
                  <a:spcPct val="140000"/>
                </a:lnSpc>
                <a:spcBef>
                  <a:spcPts val="138"/>
                </a:spcBef>
                <a:buClr>
                  <a:prstClr val="black">
                    <a:lumMod val="65000"/>
                    <a:lumOff val="35000"/>
                  </a:prstClr>
                </a:buClr>
                <a:buSzPct val="80000"/>
                <a:buFont typeface="Arial" pitchFamily="34" charset="0"/>
                <a:buChar char="•"/>
                <a:defRPr/>
              </a:pPr>
              <a:r>
                <a:rPr lang="ko-KR" altLang="en-US" sz="9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ahoma" panose="020B0604030504040204" pitchFamily="34" charset="0"/>
                </a:rPr>
                <a:t>백업 스케줄 지원</a:t>
              </a:r>
              <a:endParaRPr lang="en-US" altLang="ko-KR" sz="9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anose="020B0604030504040204" pitchFamily="34" charset="0"/>
              </a:endParaRPr>
            </a:p>
            <a:p>
              <a:pPr marL="92075" indent="-92075" defTabSz="745140" fontAlgn="ctr">
                <a:lnSpc>
                  <a:spcPct val="140000"/>
                </a:lnSpc>
                <a:spcBef>
                  <a:spcPts val="138"/>
                </a:spcBef>
                <a:buClr>
                  <a:prstClr val="black">
                    <a:lumMod val="65000"/>
                    <a:lumOff val="35000"/>
                  </a:prstClr>
                </a:buClr>
                <a:buSzPct val="80000"/>
                <a:buFont typeface="Arial" pitchFamily="34" charset="0"/>
                <a:buChar char="•"/>
                <a:defRPr/>
              </a:pPr>
              <a:r>
                <a:rPr lang="ko-KR" altLang="en-US" sz="9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ahoma" panose="020B0604030504040204" pitchFamily="34" charset="0"/>
                </a:rPr>
                <a:t>로컬</a:t>
              </a:r>
              <a:r>
                <a:rPr lang="en-US" altLang="ko-KR" sz="9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ahoma" panose="020B0604030504040204" pitchFamily="34" charset="0"/>
                </a:rPr>
                <a:t>, NAS, USB </a:t>
              </a:r>
              <a:r>
                <a:rPr lang="ko-KR" altLang="en-US" sz="9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ahoma" panose="020B0604030504040204" pitchFamily="34" charset="0"/>
                </a:rPr>
                <a:t>등 다양한 백업 장치 지원</a:t>
              </a:r>
              <a:endParaRPr lang="en-US" altLang="ko-KR" sz="9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anose="020B0604030504040204" pitchFamily="34" charset="0"/>
              </a:endParaRPr>
            </a:p>
            <a:p>
              <a:pPr marL="92075" indent="-92075" defTabSz="745140" fontAlgn="ctr">
                <a:lnSpc>
                  <a:spcPct val="140000"/>
                </a:lnSpc>
                <a:spcBef>
                  <a:spcPts val="138"/>
                </a:spcBef>
                <a:buClr>
                  <a:prstClr val="black">
                    <a:lumMod val="65000"/>
                    <a:lumOff val="35000"/>
                  </a:prstClr>
                </a:buClr>
                <a:buSzPct val="80000"/>
                <a:buFont typeface="Arial" pitchFamily="34" charset="0"/>
                <a:buChar char="•"/>
                <a:defRPr/>
              </a:pPr>
              <a:r>
                <a:rPr lang="ko-KR" altLang="en-US" sz="900" b="1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ahoma" panose="020B0604030504040204" pitchFamily="34" charset="0"/>
                </a:rPr>
                <a:t>특정 파일 확장자 선택 및 지원</a:t>
              </a:r>
              <a:endParaRPr lang="en-US" altLang="ko-KR" sz="900" b="1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anose="020B0604030504040204" pitchFamily="34" charset="0"/>
              </a:endParaRPr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FC6565F5-E7BF-49FC-95B2-4F4C5FC705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559" y="1760814"/>
            <a:ext cx="1976601" cy="1282749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67EBEB0A-84C6-43E1-BC64-21CD2B2ACD30}"/>
              </a:ext>
            </a:extLst>
          </p:cNvPr>
          <p:cNvSpPr/>
          <p:nvPr/>
        </p:nvSpPr>
        <p:spPr bwMode="auto">
          <a:xfrm>
            <a:off x="446559" y="1839889"/>
            <a:ext cx="490701" cy="133691"/>
          </a:xfrm>
          <a:prstGeom prst="rect">
            <a:avLst/>
          </a:prstGeom>
          <a:noFill/>
          <a:ln w="12700">
            <a:solidFill>
              <a:srgbClr val="FF0000"/>
            </a:solidFill>
            <a:prstDash val="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ko-KR" alt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2" name="TextBox 7">
            <a:extLst>
              <a:ext uri="{FF2B5EF4-FFF2-40B4-BE49-F238E27FC236}">
                <a16:creationId xmlns:a16="http://schemas.microsoft.com/office/drawing/2014/main" id="{7B72CEBD-7350-460A-AB6A-8645D81CFC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1634" y="1809248"/>
            <a:ext cx="977151" cy="1958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6000" tIns="36000" rIns="36000" bIns="36000" anchor="ctr">
            <a:spAutoFit/>
          </a:bodyPr>
          <a:lstStyle>
            <a:lvl1pPr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20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신규 작업 추가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8AB12C5-A0F8-4447-8771-5BAABACE62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583" y="2013483"/>
            <a:ext cx="2439297" cy="1381524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9A7027D9-E539-4C28-BFDE-B3699F8CA5F2}"/>
              </a:ext>
            </a:extLst>
          </p:cNvPr>
          <p:cNvSpPr/>
          <p:nvPr/>
        </p:nvSpPr>
        <p:spPr bwMode="auto">
          <a:xfrm>
            <a:off x="1402080" y="2377440"/>
            <a:ext cx="693420" cy="784860"/>
          </a:xfrm>
          <a:prstGeom prst="rect">
            <a:avLst/>
          </a:prstGeom>
          <a:noFill/>
          <a:ln w="12700">
            <a:solidFill>
              <a:srgbClr val="FF0000"/>
            </a:solidFill>
            <a:prstDash val="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ko-KR" alt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3" name="TextBox 7">
            <a:extLst>
              <a:ext uri="{FF2B5EF4-FFF2-40B4-BE49-F238E27FC236}">
                <a16:creationId xmlns:a16="http://schemas.microsoft.com/office/drawing/2014/main" id="{B3345A61-D5BD-4E63-BC20-C381CA8E91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85780" y="3165820"/>
            <a:ext cx="977151" cy="3189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6000" tIns="36000" rIns="36000" bIns="36000" anchor="ctr">
            <a:spAutoFit/>
          </a:bodyPr>
          <a:lstStyle>
            <a:lvl1pPr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20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800" kern="0" dirty="0">
                <a:solidFill>
                  <a:srgbClr val="FF0000"/>
                </a:solidFill>
              </a:rPr>
              <a:t>폴더</a:t>
            </a:r>
            <a:r>
              <a:rPr lang="en-US" altLang="ko-KR" sz="800" kern="0" dirty="0">
                <a:solidFill>
                  <a:srgbClr val="FF0000"/>
                </a:solidFill>
              </a:rPr>
              <a:t>, </a:t>
            </a:r>
            <a:r>
              <a:rPr lang="ko-KR" altLang="en-US" sz="800" kern="0" dirty="0">
                <a:solidFill>
                  <a:srgbClr val="FF0000"/>
                </a:solidFill>
              </a:rPr>
              <a:t>볼륨 단위 백업 설정</a:t>
            </a:r>
            <a:endParaRPr kumimoji="0" lang="ko-KR" altLang="en-US" sz="800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6F1D019C-05F2-42EE-A171-4DDD26F011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70651" y="1860160"/>
            <a:ext cx="2495766" cy="1604947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1A1DC801-B273-4D8F-81C0-C4ADA65D124F}"/>
              </a:ext>
            </a:extLst>
          </p:cNvPr>
          <p:cNvSpPr/>
          <p:nvPr/>
        </p:nvSpPr>
        <p:spPr bwMode="auto">
          <a:xfrm>
            <a:off x="3626380" y="3276600"/>
            <a:ext cx="968480" cy="133647"/>
          </a:xfrm>
          <a:prstGeom prst="rect">
            <a:avLst/>
          </a:prstGeom>
          <a:noFill/>
          <a:ln w="12700">
            <a:solidFill>
              <a:srgbClr val="FF0000"/>
            </a:solidFill>
            <a:prstDash val="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ko-KR" alt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8" name="TextBox 7">
            <a:extLst>
              <a:ext uri="{FF2B5EF4-FFF2-40B4-BE49-F238E27FC236}">
                <a16:creationId xmlns:a16="http://schemas.microsoft.com/office/drawing/2014/main" id="{B2582355-D718-4429-8BED-8B20DFD49F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61775" y="3262028"/>
            <a:ext cx="1685685" cy="1958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36000" tIns="36000" rIns="36000" bIns="36000" anchor="ctr">
            <a:spAutoFit/>
          </a:bodyPr>
          <a:lstStyle>
            <a:lvl1pPr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20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800" kern="0" dirty="0">
                <a:solidFill>
                  <a:srgbClr val="FF0000"/>
                </a:solidFill>
              </a:rPr>
              <a:t>파일</a:t>
            </a:r>
            <a:r>
              <a:rPr lang="en-US" altLang="ko-KR" sz="800" kern="0" dirty="0">
                <a:solidFill>
                  <a:srgbClr val="FF0000"/>
                </a:solidFill>
              </a:rPr>
              <a:t>, </a:t>
            </a:r>
            <a:r>
              <a:rPr lang="ko-KR" altLang="en-US" sz="800" kern="0" dirty="0">
                <a:solidFill>
                  <a:srgbClr val="FF0000"/>
                </a:solidFill>
              </a:rPr>
              <a:t>폴더</a:t>
            </a:r>
            <a:r>
              <a:rPr lang="en-US" altLang="ko-KR" sz="800" kern="0" dirty="0">
                <a:solidFill>
                  <a:srgbClr val="FF0000"/>
                </a:solidFill>
              </a:rPr>
              <a:t>, </a:t>
            </a:r>
            <a:r>
              <a:rPr lang="ko-KR" altLang="en-US" sz="800" kern="0" dirty="0">
                <a:solidFill>
                  <a:srgbClr val="FF0000"/>
                </a:solidFill>
              </a:rPr>
              <a:t>볼륨 단위 복구 설정</a:t>
            </a:r>
            <a:endParaRPr kumimoji="0" lang="ko-KR" altLang="en-US" sz="800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7BA04DDB-23D5-4FA9-A2E3-0995212463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59216" y="1869270"/>
            <a:ext cx="1972757" cy="1218001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8436D081-D8B3-4D07-B8BD-2E707A245E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56142" y="2363304"/>
            <a:ext cx="1476505" cy="905369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29052404-14CC-4A10-B74C-7CCC9B28E6B5}"/>
              </a:ext>
            </a:extLst>
          </p:cNvPr>
          <p:cNvSpPr/>
          <p:nvPr/>
        </p:nvSpPr>
        <p:spPr bwMode="auto">
          <a:xfrm>
            <a:off x="4232647" y="2354580"/>
            <a:ext cx="807315" cy="297180"/>
          </a:xfrm>
          <a:prstGeom prst="rect">
            <a:avLst/>
          </a:prstGeom>
          <a:noFill/>
          <a:ln w="12700">
            <a:solidFill>
              <a:srgbClr val="FF0000"/>
            </a:solidFill>
            <a:prstDash val="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ko-KR" alt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3" name="TextBox 7">
            <a:extLst>
              <a:ext uri="{FF2B5EF4-FFF2-40B4-BE49-F238E27FC236}">
                <a16:creationId xmlns:a16="http://schemas.microsoft.com/office/drawing/2014/main" id="{50A825ED-C60E-4F83-94D4-9310547641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38997" y="2637244"/>
            <a:ext cx="807315" cy="1958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36000" tIns="36000" rIns="36000" bIns="36000" anchor="ctr">
            <a:spAutoFit/>
          </a:bodyPr>
          <a:lstStyle>
            <a:lvl1pPr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20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800" kern="0" dirty="0">
                <a:solidFill>
                  <a:srgbClr val="FF0000"/>
                </a:solidFill>
              </a:rPr>
              <a:t>복구 날짜 선택</a:t>
            </a:r>
            <a:endParaRPr kumimoji="0" lang="ko-KR" altLang="en-US" sz="800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146213C-CD6F-4377-A7A2-8F69AAE9F1E3}"/>
              </a:ext>
            </a:extLst>
          </p:cNvPr>
          <p:cNvSpPr/>
          <p:nvPr/>
        </p:nvSpPr>
        <p:spPr bwMode="auto">
          <a:xfrm>
            <a:off x="5280660" y="2640330"/>
            <a:ext cx="1130781" cy="471813"/>
          </a:xfrm>
          <a:prstGeom prst="rect">
            <a:avLst/>
          </a:prstGeom>
          <a:noFill/>
          <a:ln w="12700">
            <a:solidFill>
              <a:srgbClr val="FF0000"/>
            </a:solidFill>
            <a:prstDash val="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ko-KR" alt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20227FE6-F1F6-4FCE-8804-F26C75710B4F}"/>
              </a:ext>
            </a:extLst>
          </p:cNvPr>
          <p:cNvCxnSpPr>
            <a:cxnSpLocks/>
            <a:endCxn id="16" idx="1"/>
          </p:cNvCxnSpPr>
          <p:nvPr/>
        </p:nvCxnSpPr>
        <p:spPr>
          <a:xfrm rot="5400000" flipH="1" flipV="1">
            <a:off x="3798528" y="2815265"/>
            <a:ext cx="746213" cy="122025"/>
          </a:xfrm>
          <a:prstGeom prst="bentConnector2">
            <a:avLst/>
          </a:prstGeom>
          <a:ln w="952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연결선: 꺾임 34">
            <a:extLst>
              <a:ext uri="{FF2B5EF4-FFF2-40B4-BE49-F238E27FC236}">
                <a16:creationId xmlns:a16="http://schemas.microsoft.com/office/drawing/2014/main" id="{70DE9F48-FE91-46CC-B02A-8177AA73A1CD}"/>
              </a:ext>
            </a:extLst>
          </p:cNvPr>
          <p:cNvCxnSpPr>
            <a:stCxn id="16" idx="3"/>
            <a:endCxn id="19" idx="0"/>
          </p:cNvCxnSpPr>
          <p:nvPr/>
        </p:nvCxnSpPr>
        <p:spPr>
          <a:xfrm>
            <a:off x="5039962" y="2503170"/>
            <a:ext cx="806089" cy="137160"/>
          </a:xfrm>
          <a:prstGeom prst="bentConnector2">
            <a:avLst/>
          </a:prstGeom>
          <a:ln w="952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7">
            <a:extLst>
              <a:ext uri="{FF2B5EF4-FFF2-40B4-BE49-F238E27FC236}">
                <a16:creationId xmlns:a16="http://schemas.microsoft.com/office/drawing/2014/main" id="{9A5FC372-A263-4D4D-B225-16BB8A7EEE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63603" y="2772342"/>
            <a:ext cx="807315" cy="1958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36000" tIns="36000" rIns="36000" bIns="36000" anchor="ctr">
            <a:spAutoFit/>
          </a:bodyPr>
          <a:lstStyle>
            <a:lvl1pPr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20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800" kern="0" dirty="0">
                <a:solidFill>
                  <a:srgbClr val="FF0000"/>
                </a:solidFill>
              </a:rPr>
              <a:t>파일</a:t>
            </a:r>
            <a:r>
              <a:rPr lang="en-US" altLang="ko-KR" sz="800" kern="0" dirty="0">
                <a:solidFill>
                  <a:srgbClr val="FF0000"/>
                </a:solidFill>
              </a:rPr>
              <a:t>, </a:t>
            </a:r>
            <a:r>
              <a:rPr lang="ko-KR" altLang="en-US" sz="800" kern="0" dirty="0">
                <a:solidFill>
                  <a:srgbClr val="FF0000"/>
                </a:solidFill>
              </a:rPr>
              <a:t>폴더 선택</a:t>
            </a:r>
            <a:endParaRPr kumimoji="0" lang="ko-KR" altLang="en-US" sz="800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09B763E-FBD8-48A1-8272-40B8BE2D6D5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92986" y="1985535"/>
            <a:ext cx="1107680" cy="121816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5AAD0B27-F180-4284-BD38-3F71FC7F0766}"/>
              </a:ext>
            </a:extLst>
          </p:cNvPr>
          <p:cNvSpPr/>
          <p:nvPr/>
        </p:nvSpPr>
        <p:spPr bwMode="auto">
          <a:xfrm>
            <a:off x="2219881" y="2196353"/>
            <a:ext cx="413117" cy="692633"/>
          </a:xfrm>
          <a:prstGeom prst="rect">
            <a:avLst/>
          </a:prstGeom>
          <a:noFill/>
          <a:ln w="12700">
            <a:solidFill>
              <a:srgbClr val="FF0000"/>
            </a:solidFill>
            <a:prstDash val="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ko-KR" alt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4" name="TextBox 7">
            <a:extLst>
              <a:ext uri="{FF2B5EF4-FFF2-40B4-BE49-F238E27FC236}">
                <a16:creationId xmlns:a16="http://schemas.microsoft.com/office/drawing/2014/main" id="{0D0DE7F2-C681-4697-BFC1-001EC0252C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58080" y="2254524"/>
            <a:ext cx="666788" cy="4420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36000" tIns="36000" rIns="36000" bIns="36000" anchor="ctr">
            <a:spAutoFit/>
          </a:bodyPr>
          <a:lstStyle>
            <a:lvl1pPr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20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800" kern="0">
                <a:solidFill>
                  <a:srgbClr val="FF0000"/>
                </a:solidFill>
              </a:rPr>
              <a:t>특정 파일 포함 및 제거 필터링</a:t>
            </a:r>
            <a:endParaRPr kumimoji="0" lang="ko-KR" altLang="en-US" sz="800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41544547"/>
      </p:ext>
    </p:extLst>
  </p:cSld>
  <p:clrMapOvr>
    <a:masterClrMapping/>
  </p:clrMapOvr>
  <p:transition spd="slow">
    <p:wipe dir="r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제안 제품 소개</a:t>
            </a: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/>
              <a:t>Ⅱ </a:t>
            </a:r>
            <a:r>
              <a:rPr lang="ko-KR" altLang="en-US" dirty="0"/>
              <a:t>일반 현황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287805" y="924932"/>
            <a:ext cx="6273228" cy="251999"/>
            <a:chOff x="313269" y="1590794"/>
            <a:chExt cx="6273228" cy="251999"/>
          </a:xfrm>
        </p:grpSpPr>
        <p:sp>
          <p:nvSpPr>
            <p:cNvPr id="40" name="모서리가 둥근 직사각형 96">
              <a:extLst>
                <a:ext uri="{FF2B5EF4-FFF2-40B4-BE49-F238E27FC236}">
                  <a16:creationId xmlns:a16="http://schemas.microsoft.com/office/drawing/2014/main" id="{BF544A95-378B-4E1F-8929-D5A53A6882DB}"/>
                </a:ext>
              </a:extLst>
            </p:cNvPr>
            <p:cNvSpPr/>
            <p:nvPr/>
          </p:nvSpPr>
          <p:spPr>
            <a:xfrm>
              <a:off x="313269" y="1590794"/>
              <a:ext cx="6273228" cy="251999"/>
            </a:xfrm>
            <a:prstGeom prst="roundRect">
              <a:avLst>
                <a:gd name="adj" fmla="val 18549"/>
              </a:avLst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</a:schemeClr>
                </a:gs>
                <a:gs pos="50000">
                  <a:schemeClr val="accent1">
                    <a:lumMod val="20000"/>
                    <a:lumOff val="80000"/>
                  </a:schemeClr>
                </a:gs>
                <a:gs pos="100000">
                  <a:schemeClr val="bg1"/>
                </a:gs>
              </a:gsLst>
              <a:lin ang="0" scaled="1"/>
              <a:tileRect/>
            </a:gradFill>
            <a:ln>
              <a:noFill/>
            </a:ln>
            <a:effectLst>
              <a:outerShdw dist="38100" dir="10800000" algn="r" rotWithShape="0">
                <a:srgbClr val="00B235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050" dirty="0">
                  <a:solidFill>
                    <a:prstClr val="whit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        </a:t>
              </a:r>
              <a:endParaRPr lang="ko-KR" altLang="en-US" sz="1050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1" name="Rectangle 4">
              <a:extLst>
                <a:ext uri="{FF2B5EF4-FFF2-40B4-BE49-F238E27FC236}">
                  <a16:creationId xmlns:a16="http://schemas.microsoft.com/office/drawing/2014/main" id="{DB54C79A-0A17-4D6C-9CD4-526DA1D596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1322" y="1632080"/>
              <a:ext cx="1178208" cy="15388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 lIns="0" tIns="0" rIns="0" bIns="0" anchor="ctr">
              <a:spAutoFit/>
            </a:bodyPr>
            <a:lstStyle/>
            <a:p>
              <a:r>
                <a:rPr lang="en-US" altLang="ko-KR" sz="10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4.4 </a:t>
              </a:r>
              <a:r>
                <a:rPr lang="ko-KR" altLang="en-US" sz="10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제품 기능</a:t>
              </a:r>
              <a:r>
                <a:rPr lang="en-US" altLang="ko-KR" sz="10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(</a:t>
              </a:r>
              <a:r>
                <a:rPr lang="ko-KR" altLang="en-US" sz="10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계속</a:t>
              </a:r>
              <a:r>
                <a:rPr lang="en-US" altLang="ko-KR" sz="10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  <a:r>
                <a:rPr lang="ko-KR" altLang="en-US" sz="10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</a:p>
          </p:txBody>
        </p:sp>
      </p:grpSp>
      <p:grpSp>
        <p:nvGrpSpPr>
          <p:cNvPr id="22" name="그룹 5">
            <a:extLst>
              <a:ext uri="{FF2B5EF4-FFF2-40B4-BE49-F238E27FC236}">
                <a16:creationId xmlns:a16="http://schemas.microsoft.com/office/drawing/2014/main" id="{FC5AAA3C-AFBB-4886-89ED-FF423B45DA98}"/>
              </a:ext>
            </a:extLst>
          </p:cNvPr>
          <p:cNvGrpSpPr>
            <a:grpSpLocks/>
          </p:cNvGrpSpPr>
          <p:nvPr/>
        </p:nvGrpSpPr>
        <p:grpSpPr bwMode="auto">
          <a:xfrm>
            <a:off x="396082" y="1740816"/>
            <a:ext cx="6080917" cy="3026447"/>
            <a:chOff x="371838" y="2368535"/>
            <a:chExt cx="4018708" cy="4003255"/>
          </a:xfrm>
        </p:grpSpPr>
        <p:sp>
          <p:nvSpPr>
            <p:cNvPr id="23" name="모서리가 둥근 직사각형 91">
              <a:extLst>
                <a:ext uri="{FF2B5EF4-FFF2-40B4-BE49-F238E27FC236}">
                  <a16:creationId xmlns:a16="http://schemas.microsoft.com/office/drawing/2014/main" id="{84B84ED2-57C9-4749-8D73-655456D50A8E}"/>
                </a:ext>
              </a:extLst>
            </p:cNvPr>
            <p:cNvSpPr/>
            <p:nvPr/>
          </p:nvSpPr>
          <p:spPr>
            <a:xfrm>
              <a:off x="371838" y="2368535"/>
              <a:ext cx="4018708" cy="2301224"/>
            </a:xfrm>
            <a:prstGeom prst="roundRect">
              <a:avLst>
                <a:gd name="adj" fmla="val 2331"/>
              </a:avLst>
            </a:prstGeom>
            <a:noFill/>
            <a:ln w="9525" cap="flat" cmpd="sng" algn="ctr">
              <a:solidFill>
                <a:srgbClr val="FFFFFF">
                  <a:lumMod val="65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>
                <a:defRPr/>
              </a:pPr>
              <a:endParaRPr lang="ko-KR" altLang="en-US" sz="800" kern="0" spc="-69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" name="모서리가 둥근 직사각형 92">
              <a:extLst>
                <a:ext uri="{FF2B5EF4-FFF2-40B4-BE49-F238E27FC236}">
                  <a16:creationId xmlns:a16="http://schemas.microsoft.com/office/drawing/2014/main" id="{22397B57-74B5-4F0C-BA62-B39A1038DBB5}"/>
                </a:ext>
              </a:extLst>
            </p:cNvPr>
            <p:cNvSpPr/>
            <p:nvPr/>
          </p:nvSpPr>
          <p:spPr>
            <a:xfrm>
              <a:off x="371838" y="4707006"/>
              <a:ext cx="4018708" cy="1664784"/>
            </a:xfrm>
            <a:prstGeom prst="roundRect">
              <a:avLst>
                <a:gd name="adj" fmla="val 2041"/>
              </a:avLst>
            </a:prstGeom>
            <a:solidFill>
              <a:srgbClr val="FFFFFF">
                <a:lumMod val="95000"/>
              </a:srgbClr>
            </a:solidFill>
            <a:ln w="9525" algn="ctr">
              <a:solidFill>
                <a:srgbClr val="FFFFFF">
                  <a:lumMod val="65000"/>
                </a:srgbClr>
              </a:solidFill>
              <a:round/>
              <a:headEnd/>
              <a:tailEnd/>
            </a:ln>
          </p:spPr>
          <p:txBody>
            <a:bodyPr lIns="72000" tIns="31649" rIns="0" bIns="31649" anchor="ctr"/>
            <a:lstStyle/>
            <a:p>
              <a:pPr marL="92075" indent="-92075" defTabSz="745140" fontAlgn="ctr">
                <a:lnSpc>
                  <a:spcPct val="140000"/>
                </a:lnSpc>
                <a:spcBef>
                  <a:spcPts val="138"/>
                </a:spcBef>
                <a:buClr>
                  <a:prstClr val="black">
                    <a:lumMod val="65000"/>
                    <a:lumOff val="35000"/>
                  </a:prstClr>
                </a:buClr>
                <a:buSzPct val="80000"/>
                <a:buFont typeface="Arial" pitchFamily="34" charset="0"/>
                <a:buChar char="•"/>
                <a:defRPr/>
              </a:pPr>
              <a:r>
                <a:rPr lang="ko-KR" altLang="en-US" sz="9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ahoma" panose="020B0604030504040204" pitchFamily="34" charset="0"/>
                </a:rPr>
                <a:t>복구 시 다양한 복구 툴 제공</a:t>
              </a:r>
              <a:endParaRPr lang="en-US" altLang="ko-KR" sz="9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anose="020B0604030504040204" pitchFamily="34" charset="0"/>
              </a:endParaRPr>
            </a:p>
            <a:p>
              <a:pPr marL="92075" indent="-92075" defTabSz="745140" fontAlgn="ctr">
                <a:lnSpc>
                  <a:spcPct val="140000"/>
                </a:lnSpc>
                <a:spcBef>
                  <a:spcPts val="138"/>
                </a:spcBef>
                <a:buClr>
                  <a:prstClr val="black">
                    <a:lumMod val="65000"/>
                    <a:lumOff val="35000"/>
                  </a:prstClr>
                </a:buClr>
                <a:buSzPct val="80000"/>
                <a:buFont typeface="Arial" pitchFamily="34" charset="0"/>
                <a:buChar char="•"/>
                <a:defRPr/>
              </a:pPr>
              <a:r>
                <a:rPr lang="ko-KR" altLang="en-US" sz="9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ahoma" panose="020B0604030504040204" pitchFamily="34" charset="0"/>
                </a:rPr>
                <a:t>특정 날짜의 </a:t>
              </a:r>
              <a:r>
                <a:rPr lang="en-US" altLang="ko-KR" sz="9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ahoma" panose="020B0604030504040204" pitchFamily="34" charset="0"/>
                </a:rPr>
                <a:t>OS </a:t>
              </a:r>
              <a:r>
                <a:rPr lang="ko-KR" altLang="en-US" sz="9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ahoma" panose="020B0604030504040204" pitchFamily="34" charset="0"/>
                </a:rPr>
                <a:t>이미지 복구 지원</a:t>
              </a:r>
              <a:endParaRPr lang="en-US" altLang="ko-KR" sz="9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anose="020B0604030504040204" pitchFamily="34" charset="0"/>
              </a:endParaRPr>
            </a:p>
            <a:p>
              <a:pPr marL="82550" indent="-82550" defTabSz="745140" fontAlgn="ctr" latinLnBrk="1">
                <a:lnSpc>
                  <a:spcPct val="140000"/>
                </a:lnSpc>
                <a:spcBef>
                  <a:spcPts val="138"/>
                </a:spcBef>
                <a:buClr>
                  <a:schemeClr val="tx1">
                    <a:lumMod val="65000"/>
                    <a:lumOff val="35000"/>
                  </a:schemeClr>
                </a:buClr>
                <a:buSzPct val="80000"/>
                <a:buFont typeface="Arial" pitchFamily="34" charset="0"/>
                <a:buChar char="•"/>
                <a:defRPr/>
              </a:pPr>
              <a:r>
                <a:rPr lang="ko-KR" altLang="en-US" sz="9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Tahoma" panose="020B0604030504040204" pitchFamily="34" charset="0"/>
                </a:rPr>
                <a:t>이기종 서버 및 상이 용량 디스크 복구</a:t>
              </a:r>
              <a:endParaRPr lang="en-US" altLang="ko-KR" sz="9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Tahoma" panose="020B0604030504040204" pitchFamily="34" charset="0"/>
              </a:endParaRPr>
            </a:p>
            <a:p>
              <a:pPr marL="82550" indent="-82550" defTabSz="745140" fontAlgn="ctr" latinLnBrk="1">
                <a:lnSpc>
                  <a:spcPct val="140000"/>
                </a:lnSpc>
                <a:spcBef>
                  <a:spcPts val="138"/>
                </a:spcBef>
                <a:buClr>
                  <a:schemeClr val="tx1">
                    <a:lumMod val="65000"/>
                    <a:lumOff val="35000"/>
                  </a:schemeClr>
                </a:buClr>
                <a:buSzPct val="80000"/>
                <a:buFont typeface="Arial" pitchFamily="34" charset="0"/>
                <a:buChar char="•"/>
                <a:defRPr/>
              </a:pPr>
              <a:r>
                <a:rPr lang="ko-KR" altLang="en-US" sz="900" kern="0" spc="-69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Tahoma" panose="020B0604030504040204" pitchFamily="34" charset="0"/>
                </a:rPr>
                <a:t>무중단</a:t>
              </a:r>
              <a:r>
                <a:rPr lang="ko-KR" altLang="en-US" sz="9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Tahoma" panose="020B0604030504040204" pitchFamily="34" charset="0"/>
                </a:rPr>
                <a:t> 설치 지원</a:t>
              </a:r>
              <a:endParaRPr lang="en-US" altLang="ko-KR" sz="9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Tahoma" panose="020B0604030504040204" pitchFamily="34" charset="0"/>
              </a:endParaRPr>
            </a:p>
            <a:p>
              <a:pPr marL="82550" indent="-82550" defTabSz="745140" fontAlgn="ctr" latinLnBrk="1">
                <a:lnSpc>
                  <a:spcPct val="140000"/>
                </a:lnSpc>
                <a:spcBef>
                  <a:spcPts val="138"/>
                </a:spcBef>
                <a:buClr>
                  <a:schemeClr val="tx1">
                    <a:lumMod val="65000"/>
                    <a:lumOff val="35000"/>
                  </a:schemeClr>
                </a:buClr>
                <a:buSzPct val="80000"/>
                <a:buFont typeface="Arial" pitchFamily="34" charset="0"/>
                <a:buChar char="•"/>
                <a:defRPr/>
              </a:pPr>
              <a:r>
                <a:rPr lang="en-US" altLang="ko-KR" sz="9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Tahoma" panose="020B0604030504040204" pitchFamily="34" charset="0"/>
                </a:rPr>
                <a:t>P2V, V2V </a:t>
              </a:r>
              <a:r>
                <a:rPr lang="ko-KR" altLang="en-US" sz="9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Tahoma" panose="020B0604030504040204" pitchFamily="34" charset="0"/>
                </a:rPr>
                <a:t>지원</a:t>
              </a:r>
              <a:endParaRPr lang="en-US" altLang="ko-KR" sz="9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Tahoma" panose="020B0604030504040204" pitchFamily="34" charset="0"/>
              </a:endParaRPr>
            </a:p>
            <a:p>
              <a:pPr marL="82550" indent="-82550" defTabSz="745140" fontAlgn="ctr" latinLnBrk="1">
                <a:lnSpc>
                  <a:spcPct val="140000"/>
                </a:lnSpc>
                <a:spcBef>
                  <a:spcPts val="138"/>
                </a:spcBef>
                <a:buClr>
                  <a:schemeClr val="tx1">
                    <a:lumMod val="65000"/>
                    <a:lumOff val="35000"/>
                  </a:schemeClr>
                </a:buClr>
                <a:buSzPct val="80000"/>
                <a:buFont typeface="Arial" pitchFamily="34" charset="0"/>
                <a:buChar char="•"/>
                <a:defRPr/>
              </a:pPr>
              <a:r>
                <a:rPr lang="ko-KR" altLang="en-US" sz="9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Tahoma" panose="020B0604030504040204" pitchFamily="34" charset="0"/>
                </a:rPr>
                <a:t>분실 패스워드 복구</a:t>
              </a:r>
              <a:endParaRPr lang="en-US" altLang="ko-KR" sz="9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Tahoma" panose="020B0604030504040204" pitchFamily="34" charset="0"/>
              </a:endParaRPr>
            </a:p>
          </p:txBody>
        </p:sp>
      </p:grp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470EF33C-B843-40B5-BB7C-78EC547F9175}"/>
              </a:ext>
            </a:extLst>
          </p:cNvPr>
          <p:cNvSpPr/>
          <p:nvPr/>
        </p:nvSpPr>
        <p:spPr>
          <a:xfrm>
            <a:off x="2190302" y="1421600"/>
            <a:ext cx="2492308" cy="24923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138"/>
              </a:spcAft>
            </a:pPr>
            <a:r>
              <a:rPr lang="ko-KR" altLang="en-US" sz="831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손쉬운 </a:t>
            </a:r>
            <a:r>
              <a:rPr lang="en-US" altLang="ko-KR" sz="831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OS </a:t>
            </a:r>
            <a:r>
              <a:rPr lang="ko-KR" altLang="en-US" sz="831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복구</a:t>
            </a:r>
            <a:endParaRPr lang="en-US" altLang="ko-KR" sz="831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4" name="그림 88">
            <a:extLst>
              <a:ext uri="{FF2B5EF4-FFF2-40B4-BE49-F238E27FC236}">
                <a16:creationId xmlns:a16="http://schemas.microsoft.com/office/drawing/2014/main" id="{49136AE1-9E8A-4C12-BCAE-9223C827A4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564" y="2083249"/>
            <a:ext cx="2449447" cy="1291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" name="그림 89">
            <a:extLst>
              <a:ext uri="{FF2B5EF4-FFF2-40B4-BE49-F238E27FC236}">
                <a16:creationId xmlns:a16="http://schemas.microsoft.com/office/drawing/2014/main" id="{C389CAA4-09B8-4476-AD93-72A9E4AA39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104"/>
          <a:stretch>
            <a:fillRect/>
          </a:stretch>
        </p:blipFill>
        <p:spPr bwMode="auto">
          <a:xfrm>
            <a:off x="4685391" y="2579166"/>
            <a:ext cx="1673680" cy="84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" name="그림 90">
            <a:extLst>
              <a:ext uri="{FF2B5EF4-FFF2-40B4-BE49-F238E27FC236}">
                <a16:creationId xmlns:a16="http://schemas.microsoft.com/office/drawing/2014/main" id="{AC512D64-E481-4BC9-9F57-F4C2256B0D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093" b="21838"/>
          <a:stretch>
            <a:fillRect/>
          </a:stretch>
        </p:blipFill>
        <p:spPr bwMode="auto">
          <a:xfrm>
            <a:off x="3510251" y="2062459"/>
            <a:ext cx="1332440" cy="1140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" name="직사각형 46">
            <a:extLst>
              <a:ext uri="{FF2B5EF4-FFF2-40B4-BE49-F238E27FC236}">
                <a16:creationId xmlns:a16="http://schemas.microsoft.com/office/drawing/2014/main" id="{7822348C-03FC-4783-B0B4-11BE0EBF7DA7}"/>
              </a:ext>
            </a:extLst>
          </p:cNvPr>
          <p:cNvSpPr/>
          <p:nvPr/>
        </p:nvSpPr>
        <p:spPr bwMode="auto">
          <a:xfrm>
            <a:off x="1584918" y="1834727"/>
            <a:ext cx="57887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0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복구 툴</a:t>
            </a:r>
            <a:endParaRPr lang="ko-KR" altLang="en-US" sz="1000" dirty="0">
              <a:latin typeface="+mn-ea"/>
              <a:ea typeface="+mn-ea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8DEA4071-902B-4F2D-B2D3-ACDF3F7F3B6A}"/>
              </a:ext>
            </a:extLst>
          </p:cNvPr>
          <p:cNvSpPr/>
          <p:nvPr/>
        </p:nvSpPr>
        <p:spPr bwMode="auto">
          <a:xfrm>
            <a:off x="4174086" y="1822694"/>
            <a:ext cx="176150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0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부트 이미지를 통한 복구 과정</a:t>
            </a:r>
            <a:endParaRPr lang="ko-KR" altLang="en-US" sz="10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60829478"/>
      </p:ext>
    </p:extLst>
  </p:cSld>
  <p:clrMapOvr>
    <a:masterClrMapping/>
  </p:clrMapOvr>
  <p:transition spd="slow">
    <p:wipe dir="r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제안 제품 소개</a:t>
            </a:r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/>
              <a:t>Ⅱ </a:t>
            </a:r>
            <a:r>
              <a:rPr lang="ko-KR" altLang="en-US" dirty="0"/>
              <a:t>일반 현황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287805" y="924932"/>
            <a:ext cx="6273228" cy="251999"/>
            <a:chOff x="313269" y="1590794"/>
            <a:chExt cx="6273228" cy="251999"/>
          </a:xfrm>
        </p:grpSpPr>
        <p:sp>
          <p:nvSpPr>
            <p:cNvPr id="40" name="모서리가 둥근 직사각형 96">
              <a:extLst>
                <a:ext uri="{FF2B5EF4-FFF2-40B4-BE49-F238E27FC236}">
                  <a16:creationId xmlns:a16="http://schemas.microsoft.com/office/drawing/2014/main" id="{BF544A95-378B-4E1F-8929-D5A53A6882DB}"/>
                </a:ext>
              </a:extLst>
            </p:cNvPr>
            <p:cNvSpPr/>
            <p:nvPr/>
          </p:nvSpPr>
          <p:spPr>
            <a:xfrm>
              <a:off x="313269" y="1590794"/>
              <a:ext cx="6273228" cy="251999"/>
            </a:xfrm>
            <a:prstGeom prst="roundRect">
              <a:avLst>
                <a:gd name="adj" fmla="val 18549"/>
              </a:avLst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</a:schemeClr>
                </a:gs>
                <a:gs pos="50000">
                  <a:schemeClr val="accent1">
                    <a:lumMod val="20000"/>
                    <a:lumOff val="80000"/>
                  </a:schemeClr>
                </a:gs>
                <a:gs pos="100000">
                  <a:schemeClr val="bg1"/>
                </a:gs>
              </a:gsLst>
              <a:lin ang="0" scaled="1"/>
              <a:tileRect/>
            </a:gradFill>
            <a:ln>
              <a:noFill/>
            </a:ln>
            <a:effectLst>
              <a:outerShdw dist="38100" dir="10800000" algn="r" rotWithShape="0">
                <a:srgbClr val="00B235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050" dirty="0">
                  <a:solidFill>
                    <a:prstClr val="whit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        </a:t>
              </a:r>
              <a:endParaRPr lang="ko-KR" altLang="en-US" sz="1050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1" name="Rectangle 4">
              <a:extLst>
                <a:ext uri="{FF2B5EF4-FFF2-40B4-BE49-F238E27FC236}">
                  <a16:creationId xmlns:a16="http://schemas.microsoft.com/office/drawing/2014/main" id="{DB54C79A-0A17-4D6C-9CD4-526DA1D596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1322" y="1632080"/>
              <a:ext cx="1178208" cy="15388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 lIns="0" tIns="0" rIns="0" bIns="0" anchor="ctr">
              <a:spAutoFit/>
            </a:bodyPr>
            <a:lstStyle/>
            <a:p>
              <a:r>
                <a:rPr lang="en-US" altLang="ko-KR" sz="10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4.4 </a:t>
              </a:r>
              <a:r>
                <a:rPr lang="ko-KR" altLang="en-US" sz="10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제품 기능</a:t>
              </a:r>
              <a:r>
                <a:rPr lang="en-US" altLang="ko-KR" sz="10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(</a:t>
              </a:r>
              <a:r>
                <a:rPr lang="ko-KR" altLang="en-US" sz="10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계속</a:t>
              </a:r>
              <a:r>
                <a:rPr lang="en-US" altLang="ko-KR" sz="10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  <a:r>
                <a:rPr lang="ko-KR" altLang="en-US" sz="10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</a:p>
          </p:txBody>
        </p:sp>
      </p:grpSp>
      <p:grpSp>
        <p:nvGrpSpPr>
          <p:cNvPr id="22" name="그룹 5">
            <a:extLst>
              <a:ext uri="{FF2B5EF4-FFF2-40B4-BE49-F238E27FC236}">
                <a16:creationId xmlns:a16="http://schemas.microsoft.com/office/drawing/2014/main" id="{FC5AAA3C-AFBB-4886-89ED-FF423B45DA98}"/>
              </a:ext>
            </a:extLst>
          </p:cNvPr>
          <p:cNvGrpSpPr>
            <a:grpSpLocks/>
          </p:cNvGrpSpPr>
          <p:nvPr/>
        </p:nvGrpSpPr>
        <p:grpSpPr bwMode="auto">
          <a:xfrm>
            <a:off x="396082" y="1740816"/>
            <a:ext cx="6080917" cy="3026447"/>
            <a:chOff x="371838" y="2368535"/>
            <a:chExt cx="4018708" cy="4003255"/>
          </a:xfrm>
        </p:grpSpPr>
        <p:sp>
          <p:nvSpPr>
            <p:cNvPr id="23" name="모서리가 둥근 직사각형 91">
              <a:extLst>
                <a:ext uri="{FF2B5EF4-FFF2-40B4-BE49-F238E27FC236}">
                  <a16:creationId xmlns:a16="http://schemas.microsoft.com/office/drawing/2014/main" id="{84B84ED2-57C9-4749-8D73-655456D50A8E}"/>
                </a:ext>
              </a:extLst>
            </p:cNvPr>
            <p:cNvSpPr/>
            <p:nvPr/>
          </p:nvSpPr>
          <p:spPr>
            <a:xfrm>
              <a:off x="371838" y="2368535"/>
              <a:ext cx="4018708" cy="2301224"/>
            </a:xfrm>
            <a:prstGeom prst="roundRect">
              <a:avLst>
                <a:gd name="adj" fmla="val 2331"/>
              </a:avLst>
            </a:prstGeom>
            <a:noFill/>
            <a:ln w="9525" cap="flat" cmpd="sng" algn="ctr">
              <a:solidFill>
                <a:srgbClr val="FFFFFF">
                  <a:lumMod val="65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>
                <a:defRPr/>
              </a:pPr>
              <a:endParaRPr lang="ko-KR" altLang="en-US" sz="800" kern="0" spc="-69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" name="모서리가 둥근 직사각형 92">
              <a:extLst>
                <a:ext uri="{FF2B5EF4-FFF2-40B4-BE49-F238E27FC236}">
                  <a16:creationId xmlns:a16="http://schemas.microsoft.com/office/drawing/2014/main" id="{22397B57-74B5-4F0C-BA62-B39A1038DBB5}"/>
                </a:ext>
              </a:extLst>
            </p:cNvPr>
            <p:cNvSpPr/>
            <p:nvPr/>
          </p:nvSpPr>
          <p:spPr>
            <a:xfrm>
              <a:off x="371838" y="4707006"/>
              <a:ext cx="4018708" cy="1664784"/>
            </a:xfrm>
            <a:prstGeom prst="roundRect">
              <a:avLst>
                <a:gd name="adj" fmla="val 2041"/>
              </a:avLst>
            </a:prstGeom>
            <a:solidFill>
              <a:srgbClr val="FFFFFF">
                <a:lumMod val="95000"/>
              </a:srgbClr>
            </a:solidFill>
            <a:ln w="9525" algn="ctr">
              <a:solidFill>
                <a:srgbClr val="FFFFFF">
                  <a:lumMod val="65000"/>
                </a:srgbClr>
              </a:solidFill>
              <a:round/>
              <a:headEnd/>
              <a:tailEnd/>
            </a:ln>
          </p:spPr>
          <p:txBody>
            <a:bodyPr lIns="72000" tIns="31649" rIns="0" bIns="31649" anchor="ctr"/>
            <a:lstStyle/>
            <a:p>
              <a:pPr marL="92075" indent="-92075" defTabSz="745140" fontAlgn="ctr">
                <a:lnSpc>
                  <a:spcPct val="140000"/>
                </a:lnSpc>
                <a:spcBef>
                  <a:spcPts val="138"/>
                </a:spcBef>
                <a:buClr>
                  <a:prstClr val="black">
                    <a:lumMod val="65000"/>
                    <a:lumOff val="35000"/>
                  </a:prstClr>
                </a:buClr>
                <a:buSzPct val="80000"/>
                <a:buFont typeface="Arial" pitchFamily="34" charset="0"/>
                <a:buChar char="•"/>
                <a:defRPr/>
              </a:pPr>
              <a:r>
                <a:rPr lang="en-US" altLang="ko-KR" sz="9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ahoma" panose="020B0604030504040204" pitchFamily="34" charset="0"/>
                </a:rPr>
                <a:t>NAS,</a:t>
              </a:r>
              <a:r>
                <a:rPr lang="ko-KR" altLang="en-US" sz="9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ahoma" panose="020B0604030504040204" pitchFamily="34" charset="0"/>
                </a:rPr>
                <a:t> </a:t>
              </a:r>
              <a:r>
                <a:rPr lang="en-US" altLang="ko-KR" sz="9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ahoma" panose="020B0604030504040204" pitchFamily="34" charset="0"/>
                </a:rPr>
                <a:t>SAN, DAS </a:t>
              </a:r>
              <a:r>
                <a:rPr lang="ko-KR" altLang="en-US" sz="9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ahoma" panose="020B0604030504040204" pitchFamily="34" charset="0"/>
                </a:rPr>
                <a:t>스토리지 등 다양한 스토리지 지원</a:t>
              </a:r>
              <a:endParaRPr lang="en-US" altLang="ko-KR" sz="9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anose="020B0604030504040204" pitchFamily="34" charset="0"/>
              </a:endParaRPr>
            </a:p>
            <a:p>
              <a:pPr marL="82550" indent="-82550" defTabSz="745140" fontAlgn="ctr" latinLnBrk="1">
                <a:lnSpc>
                  <a:spcPct val="140000"/>
                </a:lnSpc>
                <a:spcBef>
                  <a:spcPts val="138"/>
                </a:spcBef>
                <a:buClr>
                  <a:schemeClr val="tx1">
                    <a:lumMod val="65000"/>
                    <a:lumOff val="35000"/>
                  </a:schemeClr>
                </a:buClr>
                <a:buSzPct val="80000"/>
                <a:buFont typeface="Arial" pitchFamily="34" charset="0"/>
                <a:buChar char="•"/>
                <a:defRPr/>
              </a:pPr>
              <a:r>
                <a:rPr lang="ko-KR" altLang="en-US" sz="9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Tahoma" panose="020B0604030504040204" pitchFamily="34" charset="0"/>
                </a:rPr>
                <a:t>사용자 컴퓨터의 로컬 스토리지에 백업 지원</a:t>
              </a:r>
              <a:endParaRPr lang="en-US" altLang="ko-KR" sz="9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Tahoma" panose="020B0604030504040204" pitchFamily="34" charset="0"/>
              </a:endParaRPr>
            </a:p>
            <a:p>
              <a:pPr marL="82550" indent="-82550" defTabSz="745140" fontAlgn="ctr" latinLnBrk="1">
                <a:lnSpc>
                  <a:spcPct val="140000"/>
                </a:lnSpc>
                <a:spcBef>
                  <a:spcPts val="138"/>
                </a:spcBef>
                <a:buClr>
                  <a:schemeClr val="tx1">
                    <a:lumMod val="65000"/>
                    <a:lumOff val="35000"/>
                  </a:schemeClr>
                </a:buClr>
                <a:buSzPct val="80000"/>
                <a:buFont typeface="Arial" pitchFamily="34" charset="0"/>
                <a:buChar char="•"/>
                <a:defRPr/>
              </a:pPr>
              <a:r>
                <a:rPr lang="ko-KR" altLang="en-US" sz="9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Tahoma" panose="020B0604030504040204" pitchFamily="34" charset="0"/>
                </a:rPr>
                <a:t>마이크로소프트 원드라이브에 백업 지원 </a:t>
              </a:r>
              <a:endParaRPr lang="en-US" altLang="ko-KR" sz="9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Tahoma" panose="020B0604030504040204" pitchFamily="34" charset="0"/>
              </a:endParaRPr>
            </a:p>
            <a:p>
              <a:pPr marL="82550" indent="-82550" defTabSz="745140" fontAlgn="ctr" latinLnBrk="1">
                <a:lnSpc>
                  <a:spcPct val="140000"/>
                </a:lnSpc>
                <a:spcBef>
                  <a:spcPts val="138"/>
                </a:spcBef>
                <a:buClr>
                  <a:schemeClr val="tx1">
                    <a:lumMod val="65000"/>
                    <a:lumOff val="35000"/>
                  </a:schemeClr>
                </a:buClr>
                <a:buSzPct val="80000"/>
                <a:buFont typeface="Arial" pitchFamily="34" charset="0"/>
                <a:buChar char="•"/>
                <a:defRPr/>
              </a:pPr>
              <a:r>
                <a:rPr lang="en-US" altLang="ko-KR" sz="9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Tahoma" panose="020B0604030504040204" pitchFamily="34" charset="0"/>
                </a:rPr>
                <a:t>2</a:t>
              </a:r>
              <a:r>
                <a:rPr lang="ko-KR" altLang="en-US" sz="9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Tahoma" panose="020B0604030504040204" pitchFamily="34" charset="0"/>
                </a:rPr>
                <a:t>차 소산을 위한 테이프</a:t>
              </a:r>
              <a:r>
                <a:rPr lang="en-US" altLang="ko-KR" sz="9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Tahoma" panose="020B0604030504040204" pitchFamily="34" charset="0"/>
                </a:rPr>
                <a:t>, VTL </a:t>
              </a:r>
              <a:r>
                <a:rPr lang="ko-KR" altLang="en-US" sz="9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Tahoma" panose="020B0604030504040204" pitchFamily="34" charset="0"/>
                </a:rPr>
                <a:t>지원</a:t>
              </a:r>
              <a:endParaRPr lang="en-US" altLang="ko-KR" sz="9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Tahoma" panose="020B0604030504040204" pitchFamily="34" charset="0"/>
              </a:endParaRPr>
            </a:p>
            <a:p>
              <a:pPr marL="82550" indent="-82550" defTabSz="745140" fontAlgn="ctr" latinLnBrk="1">
                <a:lnSpc>
                  <a:spcPct val="140000"/>
                </a:lnSpc>
                <a:spcBef>
                  <a:spcPts val="138"/>
                </a:spcBef>
                <a:buClr>
                  <a:schemeClr val="tx1">
                    <a:lumMod val="65000"/>
                    <a:lumOff val="35000"/>
                  </a:schemeClr>
                </a:buClr>
                <a:buSzPct val="80000"/>
                <a:buFont typeface="Arial" pitchFamily="34" charset="0"/>
                <a:buChar char="•"/>
                <a:defRPr/>
              </a:pPr>
              <a:r>
                <a:rPr lang="ko-KR" altLang="en-US" sz="9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Tahoma" panose="020B0604030504040204" pitchFamily="34" charset="0"/>
                </a:rPr>
                <a:t>클라우드 오브젝트 스토리지 지원</a:t>
              </a:r>
              <a:endParaRPr lang="en-US" altLang="ko-KR" sz="9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Tahoma" panose="020B0604030504040204" pitchFamily="34" charset="0"/>
              </a:endParaRPr>
            </a:p>
          </p:txBody>
        </p:sp>
      </p:grp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470EF33C-B843-40B5-BB7C-78EC547F9175}"/>
              </a:ext>
            </a:extLst>
          </p:cNvPr>
          <p:cNvSpPr/>
          <p:nvPr/>
        </p:nvSpPr>
        <p:spPr>
          <a:xfrm>
            <a:off x="2190302" y="1421600"/>
            <a:ext cx="2492308" cy="24923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138"/>
              </a:spcAft>
            </a:pPr>
            <a:r>
              <a:rPr lang="ko-KR" altLang="en-US" sz="831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다양한 백업 장치 지원</a:t>
            </a:r>
            <a:endParaRPr lang="en-US" altLang="ko-KR" sz="831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8331A7E8-3E70-41DB-A63C-22E4BCD153EA}"/>
              </a:ext>
            </a:extLst>
          </p:cNvPr>
          <p:cNvGrpSpPr/>
          <p:nvPr/>
        </p:nvGrpSpPr>
        <p:grpSpPr>
          <a:xfrm>
            <a:off x="457915" y="1846972"/>
            <a:ext cx="3042591" cy="1527404"/>
            <a:chOff x="1134962" y="1870220"/>
            <a:chExt cx="4849906" cy="1527404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3F55392D-0F72-4E87-AD0F-1A3D067917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34962" y="1870220"/>
              <a:ext cx="4849906" cy="1527404"/>
            </a:xfrm>
            <a:prstGeom prst="rect">
              <a:avLst/>
            </a:prstGeom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066DEE2D-B50B-49AE-B6F1-028CF0A6A396}"/>
                </a:ext>
              </a:extLst>
            </p:cNvPr>
            <p:cNvSpPr/>
            <p:nvPr/>
          </p:nvSpPr>
          <p:spPr bwMode="auto">
            <a:xfrm>
              <a:off x="2330824" y="2169459"/>
              <a:ext cx="3612776" cy="950259"/>
            </a:xfrm>
            <a:prstGeom prst="rect">
              <a:avLst/>
            </a:prstGeom>
            <a:noFill/>
            <a:ln w="12700">
              <a:solidFill>
                <a:srgbClr val="FF0000"/>
              </a:solidFill>
              <a:prstDash val="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ko-KR" altLang="en-US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F6CC8DE0-DFF3-429A-9459-668D0D9166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1059" y="1949453"/>
            <a:ext cx="2433638" cy="1343774"/>
          </a:xfrm>
          <a:prstGeom prst="rect">
            <a:avLst/>
          </a:pr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85C4E424-6450-46DD-8BBA-7DE06F328E94}"/>
              </a:ext>
            </a:extLst>
          </p:cNvPr>
          <p:cNvGrpSpPr/>
          <p:nvPr/>
        </p:nvGrpSpPr>
        <p:grpSpPr>
          <a:xfrm>
            <a:off x="610315" y="1999372"/>
            <a:ext cx="3042591" cy="1527404"/>
            <a:chOff x="1134962" y="1870220"/>
            <a:chExt cx="4849906" cy="1527404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FFFA7D4B-A9FE-46A7-B397-C458D1E35F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34962" y="1870220"/>
              <a:ext cx="4849906" cy="1527404"/>
            </a:xfrm>
            <a:prstGeom prst="rect">
              <a:avLst/>
            </a:prstGeom>
          </p:spPr>
        </p:pic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0EA0B46-A626-4703-ABA4-E4E53CEEA3CB}"/>
                </a:ext>
              </a:extLst>
            </p:cNvPr>
            <p:cNvSpPr/>
            <p:nvPr/>
          </p:nvSpPr>
          <p:spPr bwMode="auto">
            <a:xfrm>
              <a:off x="2330824" y="2169459"/>
              <a:ext cx="3612776" cy="950259"/>
            </a:xfrm>
            <a:prstGeom prst="rect">
              <a:avLst/>
            </a:prstGeom>
            <a:noFill/>
            <a:ln w="12700">
              <a:solidFill>
                <a:srgbClr val="FF0000"/>
              </a:solidFill>
              <a:prstDash val="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ko-KR" altLang="en-US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30767722"/>
      </p:ext>
    </p:extLst>
  </p:cSld>
  <p:clrMapOvr>
    <a:masterClrMapping/>
  </p:clrMapOvr>
  <p:transition spd="slow">
    <p:wipe dir="r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제안 제품 소개</a:t>
            </a:r>
          </a:p>
        </p:txBody>
      </p:sp>
      <p:sp>
        <p:nvSpPr>
          <p:cNvPr id="22" name="텍스트 개체 틀 4">
            <a:extLst>
              <a:ext uri="{FF2B5EF4-FFF2-40B4-BE49-F238E27FC236}">
                <a16:creationId xmlns:a16="http://schemas.microsoft.com/office/drawing/2014/main" id="{06235AD8-2175-4108-AAA2-27D8E54E722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 marL="0" indent="0" eaLnBrk="0" hangingPunct="0">
              <a:spcAft>
                <a:spcPts val="551"/>
              </a:spcAft>
              <a:buNone/>
              <a:defRPr/>
            </a:pP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제안사는 고객사에서 제안 제품을 관리자의 도움 없이 사용자가 직접 백업 및 복구를 수행하기 위해 고객사에 최적화된 한글 매뉴얼을 제공합니다</a:t>
            </a:r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</a:rPr>
              <a:t>.</a:t>
            </a:r>
            <a:endParaRPr lang="ko-KR" alt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/>
              <a:t>Ⅱ </a:t>
            </a:r>
            <a:r>
              <a:rPr lang="ko-KR" altLang="en-US" dirty="0"/>
              <a:t>일반 현황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82F51BA9-2551-452A-AF28-7038FC4215E2}"/>
              </a:ext>
            </a:extLst>
          </p:cNvPr>
          <p:cNvGrpSpPr/>
          <p:nvPr/>
        </p:nvGrpSpPr>
        <p:grpSpPr>
          <a:xfrm>
            <a:off x="313269" y="1499352"/>
            <a:ext cx="6273228" cy="251999"/>
            <a:chOff x="313269" y="1590794"/>
            <a:chExt cx="6273228" cy="251999"/>
          </a:xfrm>
        </p:grpSpPr>
        <p:sp>
          <p:nvSpPr>
            <p:cNvPr id="24" name="모서리가 둥근 직사각형 96">
              <a:extLst>
                <a:ext uri="{FF2B5EF4-FFF2-40B4-BE49-F238E27FC236}">
                  <a16:creationId xmlns:a16="http://schemas.microsoft.com/office/drawing/2014/main" id="{1713E724-8C78-477D-8348-ED6F2C8687CE}"/>
                </a:ext>
              </a:extLst>
            </p:cNvPr>
            <p:cNvSpPr/>
            <p:nvPr/>
          </p:nvSpPr>
          <p:spPr>
            <a:xfrm>
              <a:off x="313269" y="1590794"/>
              <a:ext cx="6273228" cy="251999"/>
            </a:xfrm>
            <a:prstGeom prst="roundRect">
              <a:avLst>
                <a:gd name="adj" fmla="val 18549"/>
              </a:avLst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</a:schemeClr>
                </a:gs>
                <a:gs pos="50000">
                  <a:schemeClr val="accent1">
                    <a:lumMod val="20000"/>
                    <a:lumOff val="80000"/>
                  </a:schemeClr>
                </a:gs>
                <a:gs pos="100000">
                  <a:schemeClr val="bg1"/>
                </a:gs>
              </a:gsLst>
              <a:lin ang="0" scaled="1"/>
              <a:tileRect/>
            </a:gradFill>
            <a:ln>
              <a:noFill/>
            </a:ln>
            <a:effectLst>
              <a:outerShdw dist="38100" dir="10800000" algn="r" rotWithShape="0">
                <a:srgbClr val="00B235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050" dirty="0">
                  <a:solidFill>
                    <a:prstClr val="whit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        </a:t>
              </a:r>
              <a:endParaRPr lang="ko-KR" altLang="en-US" sz="1050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" name="Rectangle 4">
              <a:extLst>
                <a:ext uri="{FF2B5EF4-FFF2-40B4-BE49-F238E27FC236}">
                  <a16:creationId xmlns:a16="http://schemas.microsoft.com/office/drawing/2014/main" id="{76B9F4C9-CD8A-4ACC-967C-571E46F322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1322" y="1632080"/>
              <a:ext cx="1178208" cy="15388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 lIns="0" tIns="0" rIns="0" bIns="0" anchor="ctr">
              <a:spAutoFit/>
            </a:bodyPr>
            <a:lstStyle/>
            <a:p>
              <a:r>
                <a:rPr lang="en-US" altLang="ko-KR" sz="10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4.4 </a:t>
              </a:r>
              <a:r>
                <a:rPr lang="ko-KR" altLang="en-US" sz="10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제품 기능</a:t>
              </a:r>
              <a:r>
                <a:rPr lang="en-US" altLang="ko-KR" sz="10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(</a:t>
              </a:r>
              <a:r>
                <a:rPr lang="ko-KR" altLang="en-US" sz="10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계속</a:t>
              </a:r>
              <a:r>
                <a:rPr lang="en-US" altLang="ko-KR" sz="10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  <a:r>
                <a:rPr lang="ko-KR" altLang="en-US" sz="10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</a:p>
          </p:txBody>
        </p:sp>
      </p:grp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1DCD54E-291F-4667-B66C-43757B58262B}"/>
              </a:ext>
            </a:extLst>
          </p:cNvPr>
          <p:cNvSpPr/>
          <p:nvPr/>
        </p:nvSpPr>
        <p:spPr>
          <a:xfrm>
            <a:off x="2533426" y="1825150"/>
            <a:ext cx="1795924" cy="24923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138"/>
              </a:spcAft>
            </a:pPr>
            <a:r>
              <a:rPr lang="ko-KR" altLang="en-US" sz="831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한글 메뉴얼</a:t>
            </a:r>
            <a:endParaRPr lang="ko-KR" altLang="en-US" sz="831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D9BAB34-EB26-4D2E-BCD9-8CAA8BBDCB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269" y="2155733"/>
            <a:ext cx="3716338" cy="212134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803783B-ED8B-404B-8FA2-E36E98DC37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8982" y="2438837"/>
            <a:ext cx="3720036" cy="2121343"/>
          </a:xfrm>
          <a:prstGeom prst="rect">
            <a:avLst/>
          </a:prstGeom>
          <a:effectLst>
            <a:outerShdw blurRad="50800" dist="50800" dir="5400000" algn="ctr" rotWithShape="0">
              <a:schemeClr val="bg1">
                <a:lumMod val="50000"/>
              </a:schemeClr>
            </a:outerShdw>
          </a:effec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55BC95E-6D98-4A16-846E-7E13E2B30C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73350" y="2712726"/>
            <a:ext cx="3924300" cy="2103505"/>
          </a:xfrm>
          <a:prstGeom prst="rect">
            <a:avLst/>
          </a:prstGeom>
          <a:effectLst>
            <a:outerShdw blurRad="50800" dist="50800" dir="5400000" algn="ctr" rotWithShape="0">
              <a:schemeClr val="bg1">
                <a:lumMod val="5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87635783"/>
      </p:ext>
    </p:extLst>
  </p:cSld>
  <p:clrMapOvr>
    <a:masterClrMapping/>
  </p:clrMapOvr>
  <p:transition spd="slow">
    <p:wipe dir="r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제안 제품 소개</a:t>
            </a:r>
          </a:p>
        </p:txBody>
      </p:sp>
      <p:sp>
        <p:nvSpPr>
          <p:cNvPr id="22" name="텍스트 개체 틀 4">
            <a:extLst>
              <a:ext uri="{FF2B5EF4-FFF2-40B4-BE49-F238E27FC236}">
                <a16:creationId xmlns:a16="http://schemas.microsoft.com/office/drawing/2014/main" id="{06235AD8-2175-4108-AAA2-27D8E54E722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 marL="0" indent="0" eaLnBrk="0" hangingPunct="0">
              <a:spcAft>
                <a:spcPts val="551"/>
              </a:spcAft>
              <a:buNone/>
              <a:defRPr/>
            </a:pP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제안사는 다양한 버전의 호환성을 지원하는 백업 소프트웨어인 빔 소프트웨어를 제안 드립니다</a:t>
            </a:r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</a:rPr>
              <a:t>.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/>
              <a:t>Ⅱ </a:t>
            </a:r>
            <a:r>
              <a:rPr lang="ko-KR" altLang="en-US" dirty="0"/>
              <a:t>일반 현황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82F51BA9-2551-452A-AF28-7038FC4215E2}"/>
              </a:ext>
            </a:extLst>
          </p:cNvPr>
          <p:cNvGrpSpPr/>
          <p:nvPr/>
        </p:nvGrpSpPr>
        <p:grpSpPr>
          <a:xfrm>
            <a:off x="313269" y="1325409"/>
            <a:ext cx="6273228" cy="251999"/>
            <a:chOff x="313269" y="1590794"/>
            <a:chExt cx="6273228" cy="251999"/>
          </a:xfrm>
        </p:grpSpPr>
        <p:sp>
          <p:nvSpPr>
            <p:cNvPr id="24" name="모서리가 둥근 직사각형 96">
              <a:extLst>
                <a:ext uri="{FF2B5EF4-FFF2-40B4-BE49-F238E27FC236}">
                  <a16:creationId xmlns:a16="http://schemas.microsoft.com/office/drawing/2014/main" id="{1713E724-8C78-477D-8348-ED6F2C8687CE}"/>
                </a:ext>
              </a:extLst>
            </p:cNvPr>
            <p:cNvSpPr/>
            <p:nvPr/>
          </p:nvSpPr>
          <p:spPr>
            <a:xfrm>
              <a:off x="313269" y="1590794"/>
              <a:ext cx="6273228" cy="251999"/>
            </a:xfrm>
            <a:prstGeom prst="roundRect">
              <a:avLst>
                <a:gd name="adj" fmla="val 18549"/>
              </a:avLst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</a:schemeClr>
                </a:gs>
                <a:gs pos="50000">
                  <a:schemeClr val="accent1">
                    <a:lumMod val="20000"/>
                    <a:lumOff val="80000"/>
                  </a:schemeClr>
                </a:gs>
                <a:gs pos="100000">
                  <a:schemeClr val="bg1"/>
                </a:gs>
              </a:gsLst>
              <a:lin ang="0" scaled="1"/>
              <a:tileRect/>
            </a:gradFill>
            <a:ln>
              <a:noFill/>
            </a:ln>
            <a:effectLst>
              <a:outerShdw dist="38100" dir="10800000" algn="r" rotWithShape="0">
                <a:srgbClr val="00B235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050" dirty="0">
                  <a:solidFill>
                    <a:prstClr val="whit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        </a:t>
              </a:r>
              <a:endParaRPr lang="ko-KR" altLang="en-US" sz="1050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" name="Rectangle 4">
              <a:extLst>
                <a:ext uri="{FF2B5EF4-FFF2-40B4-BE49-F238E27FC236}">
                  <a16:creationId xmlns:a16="http://schemas.microsoft.com/office/drawing/2014/main" id="{76B9F4C9-CD8A-4ACC-967C-571E46F322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1322" y="1632080"/>
              <a:ext cx="956993" cy="15388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 lIns="0" tIns="0" rIns="0" bIns="0" anchor="ctr">
              <a:spAutoFit/>
            </a:bodyPr>
            <a:lstStyle/>
            <a:p>
              <a:r>
                <a:rPr lang="en-US" altLang="ko-KR" sz="10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4.5 </a:t>
              </a:r>
              <a:r>
                <a:rPr lang="ko-KR" altLang="en-US" sz="10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제품 호환성 </a:t>
              </a:r>
            </a:p>
          </p:txBody>
        </p:sp>
      </p:grp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91A6FA4C-938E-4BBD-BCE7-F96E45EB02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6333523"/>
              </p:ext>
            </p:extLst>
          </p:nvPr>
        </p:nvGraphicFramePr>
        <p:xfrm>
          <a:off x="313269" y="1792638"/>
          <a:ext cx="6247869" cy="2969680"/>
        </p:xfrm>
        <a:graphic>
          <a:graphicData uri="http://schemas.openxmlformats.org/drawingml/2006/table">
            <a:tbl>
              <a:tblPr firstRow="1" bandRow="1"/>
              <a:tblGrid>
                <a:gridCol w="10347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130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6788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헤움고딕362"/>
                          <a:ea typeface="헤움고딕362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헤움고딕362"/>
                          <a:ea typeface="헤움고딕362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헤움고딕362"/>
                          <a:ea typeface="헤움고딕362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헤움고딕362"/>
                          <a:ea typeface="헤움고딕362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헤움고딕362"/>
                          <a:ea typeface="헤움고딕362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헤움고딕362"/>
                          <a:ea typeface="헤움고딕362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헤움고딕362"/>
                          <a:ea typeface="헤움고딕362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헤움고딕362"/>
                          <a:ea typeface="헤움고딕362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헤움고딕362"/>
                          <a:ea typeface="헤움고딕362"/>
                          <a:cs typeface="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</a:p>
                  </a:txBody>
                  <a:tcPr marL="68573" marR="68573" marT="18000" marB="18000" anchor="ctr">
                    <a:lnL w="952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헤움고딕362"/>
                          <a:ea typeface="헤움고딕362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헤움고딕362"/>
                          <a:ea typeface="헤움고딕362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헤움고딕362"/>
                          <a:ea typeface="헤움고딕362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헤움고딕362"/>
                          <a:ea typeface="헤움고딕362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헤움고딕362"/>
                          <a:ea typeface="헤움고딕362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헤움고딕362"/>
                          <a:ea typeface="헤움고딕362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헤움고딕362"/>
                          <a:ea typeface="헤움고딕362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헤움고딕362"/>
                          <a:ea typeface="헤움고딕362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헤움고딕362"/>
                          <a:ea typeface="헤움고딕362"/>
                          <a:cs typeface="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 </a:t>
                      </a:r>
                      <a:r>
                        <a:rPr lang="ko-KR" altLang="en-US" sz="900" b="1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요구 사항</a:t>
                      </a:r>
                    </a:p>
                  </a:txBody>
                  <a:tcPr marL="68573" marR="68573" marT="18000" marB="18000" anchor="ctr">
                    <a:lnL w="952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0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8377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헤움고딕362"/>
                          <a:ea typeface="헤움고딕362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헤움고딕362"/>
                          <a:ea typeface="헤움고딕362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헤움고딕362"/>
                          <a:ea typeface="헤움고딕362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헤움고딕362"/>
                          <a:ea typeface="헤움고딕362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헤움고딕362"/>
                          <a:ea typeface="헤움고딕362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헤움고딕362"/>
                          <a:ea typeface="헤움고딕362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헤움고딕362"/>
                          <a:ea typeface="헤움고딕362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헤움고딕362"/>
                          <a:ea typeface="헤움고딕362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헤움고딕362"/>
                          <a:ea typeface="헤움고딕362"/>
                          <a:cs typeface=""/>
                        </a:defRPr>
                      </a:lvl9pPr>
                    </a:lstStyle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Hardware</a:t>
                      </a:r>
                    </a:p>
                  </a:txBody>
                  <a:tcPr marL="5714" marR="5714" marT="18000" marB="18000" anchor="ctr">
                    <a:lnL w="952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헤움고딕362"/>
                          <a:ea typeface="헤움고딕362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헤움고딕362"/>
                          <a:ea typeface="헤움고딕362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헤움고딕362"/>
                          <a:ea typeface="헤움고딕362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헤움고딕362"/>
                          <a:ea typeface="헤움고딕362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헤움고딕362"/>
                          <a:ea typeface="헤움고딕362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헤움고딕362"/>
                          <a:ea typeface="헤움고딕362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헤움고딕362"/>
                          <a:ea typeface="헤움고딕362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헤움고딕362"/>
                          <a:ea typeface="헤움고딕362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헤움고딕362"/>
                          <a:ea typeface="헤움고딕362"/>
                          <a:cs typeface=""/>
                        </a:defRPr>
                      </a:lvl9pPr>
                    </a:lstStyle>
                    <a:p>
                      <a:pPr marL="171450" indent="-171450" algn="l" latinLnBrk="1">
                        <a:buClr>
                          <a:schemeClr val="tx1">
                            <a:lumMod val="65000"/>
                            <a:lumOff val="35000"/>
                          </a:schemeClr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700" dirty="0">
                          <a:latin typeface="맑은 고딕" pitchFamily="50" charset="-127"/>
                          <a:ea typeface="맑은 고딕" pitchFamily="50" charset="-127"/>
                        </a:rPr>
                        <a:t>CPU : x86-64 </a:t>
                      </a:r>
                      <a:r>
                        <a:rPr lang="ko-KR" altLang="en-US" sz="700" dirty="0">
                          <a:latin typeface="맑은 고딕" pitchFamily="50" charset="-127"/>
                          <a:ea typeface="맑은 고딕" pitchFamily="50" charset="-127"/>
                        </a:rPr>
                        <a:t>프로세서</a:t>
                      </a:r>
                      <a:endParaRPr lang="en-US" altLang="ko-KR" sz="700" dirty="0"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171450" indent="-171450" algn="l" latinLnBrk="1">
                        <a:buClr>
                          <a:schemeClr val="tx1">
                            <a:lumMod val="65000"/>
                            <a:lumOff val="35000"/>
                          </a:schemeClr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700" dirty="0">
                          <a:latin typeface="맑은 고딕" pitchFamily="50" charset="-127"/>
                          <a:ea typeface="맑은 고딕" pitchFamily="50" charset="-127"/>
                        </a:rPr>
                        <a:t>Memory</a:t>
                      </a:r>
                      <a:r>
                        <a:rPr lang="ko-KR" altLang="en-US" sz="700" dirty="0"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en-US" altLang="ko-KR" sz="700" dirty="0">
                          <a:latin typeface="맑은 고딕" pitchFamily="50" charset="-127"/>
                          <a:ea typeface="맑은 고딕" pitchFamily="50" charset="-127"/>
                        </a:rPr>
                        <a:t>:</a:t>
                      </a:r>
                      <a:r>
                        <a:rPr lang="ko-KR" altLang="en-US" sz="700" dirty="0"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en-US" altLang="ko-KR" sz="700" dirty="0">
                          <a:latin typeface="맑은 고딕" pitchFamily="50" charset="-127"/>
                          <a:ea typeface="맑은 고딕" pitchFamily="50" charset="-127"/>
                        </a:rPr>
                        <a:t>2GB</a:t>
                      </a:r>
                      <a:r>
                        <a:rPr lang="ko-KR" altLang="en-US" sz="700" dirty="0"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en-US" altLang="ko-KR" sz="700" dirty="0">
                          <a:latin typeface="맑은 고딕" pitchFamily="50" charset="-127"/>
                          <a:ea typeface="맑은 고딕" pitchFamily="50" charset="-127"/>
                        </a:rPr>
                        <a:t>RAM</a:t>
                      </a:r>
                    </a:p>
                    <a:p>
                      <a:pPr marL="171450" indent="-171450" algn="l" latinLnBrk="1">
                        <a:buClr>
                          <a:schemeClr val="tx1">
                            <a:lumMod val="65000"/>
                            <a:lumOff val="35000"/>
                          </a:schemeClr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700" dirty="0">
                          <a:latin typeface="맑은 고딕" pitchFamily="50" charset="-127"/>
                          <a:ea typeface="맑은 고딕" pitchFamily="50" charset="-127"/>
                        </a:rPr>
                        <a:t>Disk Space : 150MB(</a:t>
                      </a:r>
                      <a:r>
                        <a:rPr lang="ko-KR" altLang="en-US" sz="700" dirty="0">
                          <a:latin typeface="맑은 고딕" pitchFamily="50" charset="-127"/>
                          <a:ea typeface="맑은 고딕" pitchFamily="50" charset="-127"/>
                        </a:rPr>
                        <a:t>제품 설치</a:t>
                      </a:r>
                      <a:r>
                        <a:rPr lang="en-US" altLang="ko-KR" sz="700" dirty="0"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</a:p>
                    <a:p>
                      <a:pPr marL="171450" indent="-171450" algn="l" latinLnBrk="1">
                        <a:buClr>
                          <a:schemeClr val="tx1">
                            <a:lumMod val="65000"/>
                            <a:lumOff val="35000"/>
                          </a:schemeClr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700" dirty="0">
                          <a:latin typeface="맑은 고딕" pitchFamily="50" charset="-127"/>
                          <a:ea typeface="맑은 고딕" pitchFamily="50" charset="-127"/>
                        </a:rPr>
                        <a:t>Network : 1Mbps </a:t>
                      </a:r>
                      <a:r>
                        <a:rPr lang="ko-KR" altLang="en-US" sz="700" dirty="0">
                          <a:latin typeface="맑은 고딕" pitchFamily="50" charset="-127"/>
                          <a:ea typeface="맑은 고딕" pitchFamily="50" charset="-127"/>
                        </a:rPr>
                        <a:t>또는 그 이상</a:t>
                      </a:r>
                      <a:r>
                        <a:rPr lang="en-US" altLang="ko-KR" sz="700" dirty="0">
                          <a:latin typeface="맑은 고딕" pitchFamily="50" charset="-127"/>
                          <a:ea typeface="맑은 고딕" pitchFamily="50" charset="-127"/>
                        </a:rPr>
                        <a:t>(High latency and reasonably unstable WAN links are supported)</a:t>
                      </a:r>
                    </a:p>
                    <a:p>
                      <a:pPr marL="171450" indent="-171450" algn="l" latinLnBrk="1">
                        <a:buClr>
                          <a:schemeClr val="tx1">
                            <a:lumMod val="65000"/>
                            <a:lumOff val="35000"/>
                          </a:schemeClr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700" dirty="0">
                          <a:latin typeface="맑은 고딕" pitchFamily="50" charset="-127"/>
                          <a:ea typeface="맑은 고딕" pitchFamily="50" charset="-127"/>
                        </a:rPr>
                        <a:t>System firmware : BIOS </a:t>
                      </a:r>
                      <a:r>
                        <a:rPr lang="ko-KR" altLang="en-US" sz="700" dirty="0">
                          <a:latin typeface="맑은 고딕" pitchFamily="50" charset="-127"/>
                          <a:ea typeface="맑은 고딕" pitchFamily="50" charset="-127"/>
                        </a:rPr>
                        <a:t>또는 </a:t>
                      </a:r>
                      <a:r>
                        <a:rPr lang="en-US" altLang="ko-KR" sz="700" dirty="0">
                          <a:latin typeface="맑은 고딕" pitchFamily="50" charset="-127"/>
                          <a:ea typeface="맑은 고딕" pitchFamily="50" charset="-127"/>
                        </a:rPr>
                        <a:t>UEFI</a:t>
                      </a:r>
                    </a:p>
                    <a:p>
                      <a:pPr marL="171450" indent="-171450" algn="l" latinLnBrk="1">
                        <a:buClr>
                          <a:schemeClr val="tx1">
                            <a:lumMod val="65000"/>
                            <a:lumOff val="35000"/>
                          </a:schemeClr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700" dirty="0">
                          <a:latin typeface="맑은 고딕" pitchFamily="50" charset="-127"/>
                          <a:ea typeface="맑은 고딕" pitchFamily="50" charset="-127"/>
                        </a:rPr>
                        <a:t>Drive encryption : Microsoft BitLocker(</a:t>
                      </a:r>
                      <a:r>
                        <a:rPr lang="ko-KR" altLang="en-US" sz="700" dirty="0">
                          <a:latin typeface="맑은 고딕" pitchFamily="50" charset="-127"/>
                          <a:ea typeface="맑은 고딕" pitchFamily="50" charset="-127"/>
                        </a:rPr>
                        <a:t>선택사항</a:t>
                      </a:r>
                      <a:r>
                        <a:rPr lang="en-US" altLang="ko-KR" sz="700" dirty="0"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</a:p>
                  </a:txBody>
                  <a:tcPr marL="68573" marR="68573" marT="18000" marB="18000" anchor="ctr">
                    <a:lnL w="952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59027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헤움고딕362"/>
                          <a:ea typeface="헤움고딕362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헤움고딕362"/>
                          <a:ea typeface="헤움고딕362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헤움고딕362"/>
                          <a:ea typeface="헤움고딕362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헤움고딕362"/>
                          <a:ea typeface="헤움고딕362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헤움고딕362"/>
                          <a:ea typeface="헤움고딕362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헤움고딕362"/>
                          <a:ea typeface="헤움고딕362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헤움고딕362"/>
                          <a:ea typeface="헤움고딕362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헤움고딕362"/>
                          <a:ea typeface="헤움고딕362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헤움고딕362"/>
                          <a:ea typeface="헤움고딕362"/>
                          <a:cs typeface=""/>
                        </a:defRPr>
                      </a:lvl9pPr>
                    </a:lstStyle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OS</a:t>
                      </a:r>
                    </a:p>
                  </a:txBody>
                  <a:tcPr marL="5714" marR="5714" marT="18000" marB="18000" anchor="ctr">
                    <a:lnL w="952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헤움고딕362"/>
                          <a:ea typeface="헤움고딕362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헤움고딕362"/>
                          <a:ea typeface="헤움고딕362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헤움고딕362"/>
                          <a:ea typeface="헤움고딕362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헤움고딕362"/>
                          <a:ea typeface="헤움고딕362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헤움고딕362"/>
                          <a:ea typeface="헤움고딕362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헤움고딕362"/>
                          <a:ea typeface="헤움고딕362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헤움고딕362"/>
                          <a:ea typeface="헤움고딕362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헤움고딕362"/>
                          <a:ea typeface="헤움고딕362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헤움고딕362"/>
                          <a:ea typeface="헤움고딕362"/>
                          <a:cs typeface=""/>
                        </a:defRPr>
                      </a:lvl9pPr>
                    </a:lstStyle>
                    <a:p>
                      <a:pPr marL="171450" marR="0" lvl="0" indent="-171450" algn="l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>
                            <a:lumMod val="65000"/>
                            <a:lumOff val="35000"/>
                          </a:schemeClr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7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64-bit,</a:t>
                      </a:r>
                      <a:r>
                        <a:rPr kumimoji="0" lang="ko-KR" altLang="en-US" sz="7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7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32-bit </a:t>
                      </a:r>
                      <a:r>
                        <a:rPr kumimoji="0" lang="ko-KR" altLang="en-US" sz="7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버전 모두 지원</a:t>
                      </a:r>
                      <a:endParaRPr kumimoji="0" lang="en-US" altLang="ko-KR" sz="700" b="0" i="0" u="none" strike="noStrike" kern="0" cap="none" spc="0" normalizeH="0" baseline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171450" marR="0" lvl="0" indent="-171450" algn="l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>
                            <a:lumMod val="65000"/>
                            <a:lumOff val="35000"/>
                          </a:schemeClr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7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Veeam Backup &amp; Replication</a:t>
                      </a:r>
                      <a:r>
                        <a:rPr kumimoji="0" lang="ko-KR" altLang="en-US" sz="7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에 설치된 라이선스를 사용하는 각 </a:t>
                      </a:r>
                      <a:r>
                        <a:rPr kumimoji="0" lang="en-US" altLang="ko-KR" sz="7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Veeam Agent </a:t>
                      </a:r>
                      <a:r>
                        <a:rPr kumimoji="0" lang="ko-KR" altLang="en-US" sz="7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컴퓨터에는 고유한 </a:t>
                      </a:r>
                      <a:r>
                        <a:rPr kumimoji="0" lang="en-US" altLang="ko-KR" sz="7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UUID</a:t>
                      </a:r>
                      <a:r>
                        <a:rPr kumimoji="0" lang="ko-KR" altLang="en-US" sz="7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가 있어야 함</a:t>
                      </a:r>
                      <a:endParaRPr kumimoji="0" lang="en-US" altLang="ko-KR" sz="700" b="0" i="0" u="none" strike="noStrike" kern="0" cap="none" spc="0" normalizeH="0" baseline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171450" marR="0" lvl="0" indent="-171450" algn="l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>
                            <a:lumMod val="65000"/>
                            <a:lumOff val="35000"/>
                          </a:schemeClr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700" b="1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Microsoft Windows 7 SP1</a:t>
                      </a:r>
                    </a:p>
                    <a:p>
                      <a:pPr marL="171450" marR="0" lvl="0" indent="-171450" algn="l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>
                            <a:lumMod val="65000"/>
                            <a:lumOff val="35000"/>
                          </a:schemeClr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7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Microsoft Windows 8.x</a:t>
                      </a:r>
                    </a:p>
                    <a:p>
                      <a:pPr marL="171450" marR="0" lvl="0" indent="-171450" algn="l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>
                            <a:lumMod val="65000"/>
                            <a:lumOff val="35000"/>
                          </a:schemeClr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700" b="1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Microsoft Windows 10 (including version 1809)</a:t>
                      </a:r>
                      <a:r>
                        <a:rPr kumimoji="0" lang="en-US" altLang="ko-KR" sz="600" b="1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0" lang="en-US" altLang="ko-KR" sz="500" b="1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- Microsoft Windows 10 Education</a:t>
                      </a:r>
                      <a:r>
                        <a:rPr kumimoji="0" lang="ko-KR" altLang="en-US" sz="500" b="1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은 </a:t>
                      </a:r>
                      <a:r>
                        <a:rPr kumimoji="0" lang="en-US" altLang="ko-KR" sz="500" b="1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build 10586 </a:t>
                      </a:r>
                      <a:r>
                        <a:rPr kumimoji="0" lang="ko-KR" altLang="en-US" sz="500" b="1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이상 부터 지원</a:t>
                      </a:r>
                      <a:endParaRPr kumimoji="0" lang="en-US" altLang="ko-KR" sz="500" b="1" i="0" u="none" strike="noStrike" kern="0" cap="none" spc="0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171450" marR="0" lvl="0" indent="-171450" algn="l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>
                            <a:lumMod val="65000"/>
                            <a:lumOff val="35000"/>
                          </a:schemeClr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7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Microsoft Windows Server 2008 R2 SP1 </a:t>
                      </a:r>
                      <a:r>
                        <a:rPr kumimoji="0" lang="en-US" altLang="ko-KR" sz="5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- Veeam CBT diver</a:t>
                      </a:r>
                      <a:r>
                        <a:rPr kumimoji="0" lang="ko-KR" altLang="en-US" sz="5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는 </a:t>
                      </a:r>
                      <a:r>
                        <a:rPr kumimoji="0" lang="en-US" altLang="ko-KR" sz="5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Microsoft Windows update KB3033929</a:t>
                      </a:r>
                      <a:r>
                        <a:rPr kumimoji="0" lang="ko-KR" altLang="en-US" sz="5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가 설치된 경우만 지원</a:t>
                      </a:r>
                      <a:endParaRPr kumimoji="0" lang="en-US" altLang="ko-KR" sz="500" b="0" i="0" u="none" strike="noStrike" kern="0" cap="none" spc="0" normalizeH="0" baseline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171450" marR="0" lvl="0" indent="-171450" algn="l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>
                            <a:lumMod val="65000"/>
                            <a:lumOff val="35000"/>
                          </a:schemeClr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7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Microsoft Windows Server 2012</a:t>
                      </a:r>
                    </a:p>
                    <a:p>
                      <a:pPr marL="171450" marR="0" lvl="0" indent="-171450" algn="l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>
                            <a:lumMod val="65000"/>
                            <a:lumOff val="35000"/>
                          </a:schemeClr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7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Microsoft Windows Server 2012 R2</a:t>
                      </a:r>
                    </a:p>
                    <a:p>
                      <a:pPr marL="171450" marR="0" lvl="0" indent="-171450" algn="l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>
                            <a:lumMod val="65000"/>
                            <a:lumOff val="35000"/>
                          </a:schemeClr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7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Microsoft Windows Server 2016</a:t>
                      </a:r>
                    </a:p>
                    <a:p>
                      <a:pPr marL="171450" marR="0" lvl="0" indent="-171450" algn="l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>
                            <a:lumMod val="65000"/>
                            <a:lumOff val="35000"/>
                          </a:schemeClr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7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Microsoft Windows Server 2019</a:t>
                      </a:r>
                      <a:endParaRPr kumimoji="0" lang="en-US" altLang="ko-KR" sz="7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68573" marR="68573" marT="18000" marB="18000" anchor="ctr">
                    <a:lnL w="952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1753"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1440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effectLst/>
                          <a:latin typeface="+mn-ea"/>
                          <a:ea typeface="+mn-ea"/>
                        </a:rPr>
                        <a:t>File System</a:t>
                      </a:r>
                    </a:p>
                  </a:txBody>
                  <a:tcPr marL="5714" marR="5714" marT="18000" marB="18000" anchor="ctr">
                    <a:lnL w="952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171450" marR="0" lvl="0" indent="-171450" algn="l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>
                            <a:lumMod val="65000"/>
                            <a:lumOff val="35000"/>
                          </a:schemeClr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7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itchFamily="50" charset="-127"/>
                          <a:ea typeface="+mn-ea"/>
                          <a:cs typeface="+mn-cs"/>
                        </a:rPr>
                        <a:t>Microsoft Windows FAT, NTFS, </a:t>
                      </a:r>
                      <a:r>
                        <a:rPr kumimoji="0" lang="en-US" altLang="ko-KR" sz="7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itchFamily="50" charset="-127"/>
                          <a:ea typeface="+mn-ea"/>
                          <a:cs typeface="+mn-cs"/>
                        </a:rPr>
                        <a:t>ReFS</a:t>
                      </a:r>
                      <a:r>
                        <a:rPr kumimoji="0" lang="en-US" altLang="ko-KR" sz="7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itchFamily="50" charset="-127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7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itchFamily="50" charset="-127"/>
                          <a:ea typeface="+mn-ea"/>
                          <a:cs typeface="+mn-cs"/>
                        </a:rPr>
                        <a:t>파일 시스템 지원함</a:t>
                      </a:r>
                      <a:endParaRPr kumimoji="0" lang="en-US" altLang="ko-KR" sz="7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itchFamily="50" charset="-127"/>
                        <a:ea typeface="+mn-ea"/>
                        <a:cs typeface="+mn-cs"/>
                      </a:endParaRPr>
                    </a:p>
                  </a:txBody>
                  <a:tcPr marL="68573" marR="68573" marT="18000" marB="18000" anchor="ctr">
                    <a:lnL w="952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7457742"/>
                  </a:ext>
                </a:extLst>
              </a:tr>
              <a:tr h="606866"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1440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effectLst/>
                          <a:latin typeface="+mn-ea"/>
                          <a:ea typeface="+mn-ea"/>
                        </a:rPr>
                        <a:t>Software</a:t>
                      </a:r>
                    </a:p>
                  </a:txBody>
                  <a:tcPr marL="5714" marR="5714" marT="18000" marB="18000" anchor="ctr">
                    <a:lnL w="952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171450" marR="0" lvl="0" indent="-171450" algn="l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>
                            <a:lumMod val="65000"/>
                            <a:lumOff val="35000"/>
                          </a:schemeClr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7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itchFamily="50" charset="-127"/>
                          <a:ea typeface="+mn-ea"/>
                          <a:cs typeface="+mn-cs"/>
                        </a:rPr>
                        <a:t>아래의 소프트웨어가 설치 프로그램에 포함되어 있음</a:t>
                      </a:r>
                    </a:p>
                    <a:p>
                      <a:pPr marL="428625" marR="0" lvl="1" indent="-171450" algn="l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kumimoji="0" lang="en-US" altLang="ko-KR" sz="7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itchFamily="50" charset="-127"/>
                          <a:ea typeface="+mn-ea"/>
                          <a:cs typeface="+mn-cs"/>
                        </a:rPr>
                        <a:t>Microsoft .NET Framework 4.6</a:t>
                      </a:r>
                    </a:p>
                    <a:p>
                      <a:pPr marL="428625" marR="0" lvl="1" indent="-171450" algn="l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kumimoji="0" lang="en-US" altLang="ko-KR" sz="7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itchFamily="50" charset="-127"/>
                          <a:ea typeface="+mn-ea"/>
                          <a:cs typeface="+mn-cs"/>
                        </a:rPr>
                        <a:t>Microsoft SQL Server 2012 Management Objects</a:t>
                      </a:r>
                    </a:p>
                    <a:p>
                      <a:pPr marL="428625" marR="0" lvl="1" indent="-171450" algn="l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kumimoji="0" lang="en-US" altLang="ko-KR" sz="7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itchFamily="50" charset="-127"/>
                          <a:ea typeface="+mn-ea"/>
                          <a:cs typeface="+mn-cs"/>
                        </a:rPr>
                        <a:t>Microsoft SQL Server System CLR Types</a:t>
                      </a:r>
                    </a:p>
                    <a:p>
                      <a:pPr marL="171450" marR="0" lvl="0" indent="-171450" algn="l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>
                            <a:lumMod val="65000"/>
                            <a:lumOff val="35000"/>
                          </a:schemeClr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7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itchFamily="50" charset="-127"/>
                          <a:ea typeface="+mn-ea"/>
                          <a:cs typeface="+mn-cs"/>
                        </a:rPr>
                        <a:t>제품 설치 시 위의 필수 소프트웨어가 해당 컴퓨터에 존재하는지 유무를 체크하여 누락된 소프트웨어가 있을 시 자동 설치됨</a:t>
                      </a:r>
                    </a:p>
                  </a:txBody>
                  <a:tcPr marL="68573" marR="68573" marT="18000" marB="18000" anchor="ctr">
                    <a:lnL w="952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7196961"/>
                  </a:ext>
                </a:extLst>
              </a:tr>
              <a:tr h="183640"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1440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effectLst/>
                          <a:latin typeface="+mn-ea"/>
                          <a:ea typeface="+mn-ea"/>
                        </a:rPr>
                        <a:t>Microsoft SQL Database</a:t>
                      </a:r>
                    </a:p>
                  </a:txBody>
                  <a:tcPr marL="5714" marR="5714" marT="18000" marB="18000" anchor="ctr">
                    <a:lnL w="952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171450" marR="0" lvl="0" indent="-171450" algn="l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>
                            <a:lumMod val="65000"/>
                            <a:lumOff val="35000"/>
                          </a:schemeClr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7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itchFamily="50" charset="-127"/>
                          <a:ea typeface="+mn-ea"/>
                          <a:cs typeface="+mn-cs"/>
                        </a:rPr>
                        <a:t>Microsoft SQL Server 2012 Express </a:t>
                      </a:r>
                      <a:r>
                        <a:rPr kumimoji="0" lang="en-US" altLang="ko-KR" sz="7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itchFamily="50" charset="-127"/>
                          <a:ea typeface="+mn-ea"/>
                          <a:cs typeface="+mn-cs"/>
                        </a:rPr>
                        <a:t>LocalDB</a:t>
                      </a:r>
                      <a:r>
                        <a:rPr kumimoji="0" lang="en-US" altLang="ko-KR" sz="7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itchFamily="50" charset="-127"/>
                          <a:ea typeface="+mn-ea"/>
                          <a:cs typeface="+mn-cs"/>
                        </a:rPr>
                        <a:t>(Veeam Agent deployment process</a:t>
                      </a:r>
                      <a:r>
                        <a:rPr kumimoji="0" lang="ko-KR" altLang="en-US" sz="7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itchFamily="50" charset="-127"/>
                          <a:ea typeface="+mn-ea"/>
                          <a:cs typeface="+mn-cs"/>
                        </a:rPr>
                        <a:t>와 함께 설치됨</a:t>
                      </a:r>
                      <a:r>
                        <a:rPr kumimoji="0" lang="en-US" altLang="ko-KR" sz="7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itchFamily="50" charset="-127"/>
                          <a:ea typeface="+mn-ea"/>
                          <a:cs typeface="+mn-cs"/>
                        </a:rPr>
                        <a:t>)</a:t>
                      </a:r>
                      <a:endParaRPr kumimoji="0" lang="ko-KR" altLang="en-US" sz="7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itchFamily="50" charset="-127"/>
                        <a:ea typeface="+mn-ea"/>
                        <a:cs typeface="+mn-cs"/>
                      </a:endParaRPr>
                    </a:p>
                  </a:txBody>
                  <a:tcPr marL="68573" marR="68573" marT="18000" marB="18000" anchor="ctr">
                    <a:lnL w="952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36596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96560656"/>
      </p:ext>
    </p:extLst>
  </p:cSld>
  <p:clrMapOvr>
    <a:masterClrMapping/>
  </p:clrMapOvr>
  <p:transition spd="slow">
    <p:wipe dir="r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제안 제품 소개</a:t>
            </a: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/>
              <a:t>Ⅱ </a:t>
            </a:r>
            <a:r>
              <a:rPr lang="ko-KR" altLang="en-US" dirty="0"/>
              <a:t>일반 현황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82F51BA9-2551-452A-AF28-7038FC4215E2}"/>
              </a:ext>
            </a:extLst>
          </p:cNvPr>
          <p:cNvGrpSpPr/>
          <p:nvPr/>
        </p:nvGrpSpPr>
        <p:grpSpPr>
          <a:xfrm>
            <a:off x="313269" y="925610"/>
            <a:ext cx="6273228" cy="251999"/>
            <a:chOff x="313269" y="1590794"/>
            <a:chExt cx="6273228" cy="251999"/>
          </a:xfrm>
        </p:grpSpPr>
        <p:sp>
          <p:nvSpPr>
            <p:cNvPr id="24" name="모서리가 둥근 직사각형 96">
              <a:extLst>
                <a:ext uri="{FF2B5EF4-FFF2-40B4-BE49-F238E27FC236}">
                  <a16:creationId xmlns:a16="http://schemas.microsoft.com/office/drawing/2014/main" id="{1713E724-8C78-477D-8348-ED6F2C8687CE}"/>
                </a:ext>
              </a:extLst>
            </p:cNvPr>
            <p:cNvSpPr/>
            <p:nvPr/>
          </p:nvSpPr>
          <p:spPr>
            <a:xfrm>
              <a:off x="313269" y="1590794"/>
              <a:ext cx="6273228" cy="251999"/>
            </a:xfrm>
            <a:prstGeom prst="roundRect">
              <a:avLst>
                <a:gd name="adj" fmla="val 18549"/>
              </a:avLst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</a:schemeClr>
                </a:gs>
                <a:gs pos="50000">
                  <a:schemeClr val="accent1">
                    <a:lumMod val="20000"/>
                    <a:lumOff val="80000"/>
                  </a:schemeClr>
                </a:gs>
                <a:gs pos="100000">
                  <a:schemeClr val="bg1"/>
                </a:gs>
              </a:gsLst>
              <a:lin ang="0" scaled="1"/>
              <a:tileRect/>
            </a:gradFill>
            <a:ln>
              <a:noFill/>
            </a:ln>
            <a:effectLst>
              <a:outerShdw dist="38100" dir="10800000" algn="r" rotWithShape="0">
                <a:srgbClr val="00B235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050" dirty="0">
                  <a:solidFill>
                    <a:prstClr val="whit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        </a:t>
              </a:r>
              <a:endParaRPr lang="ko-KR" altLang="en-US" sz="1050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" name="Rectangle 4">
              <a:extLst>
                <a:ext uri="{FF2B5EF4-FFF2-40B4-BE49-F238E27FC236}">
                  <a16:creationId xmlns:a16="http://schemas.microsoft.com/office/drawing/2014/main" id="{76B9F4C9-CD8A-4ACC-967C-571E46F322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1322" y="1632080"/>
              <a:ext cx="1643079" cy="15388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 lIns="0" tIns="0" rIns="0" bIns="0" anchor="ctr">
              <a:spAutoFit/>
            </a:bodyPr>
            <a:lstStyle/>
            <a:p>
              <a:r>
                <a:rPr lang="en-US" altLang="ko-KR" sz="10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4.6 </a:t>
              </a:r>
              <a:r>
                <a:rPr lang="ko-KR" altLang="en-US" sz="10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국내 주요 레퍼런스 소개</a:t>
              </a: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E4136D47-BE8D-4F51-B294-32CCD0FC7BC2}"/>
              </a:ext>
            </a:extLst>
          </p:cNvPr>
          <p:cNvGrpSpPr/>
          <p:nvPr/>
        </p:nvGrpSpPr>
        <p:grpSpPr>
          <a:xfrm>
            <a:off x="333750" y="1321440"/>
            <a:ext cx="6297655" cy="3291249"/>
            <a:chOff x="65564" y="1491775"/>
            <a:chExt cx="6516648" cy="3291249"/>
          </a:xfrm>
        </p:grpSpPr>
        <p:sp>
          <p:nvSpPr>
            <p:cNvPr id="11" name="텍스트 개체 틀 5">
              <a:extLst>
                <a:ext uri="{FF2B5EF4-FFF2-40B4-BE49-F238E27FC236}">
                  <a16:creationId xmlns:a16="http://schemas.microsoft.com/office/drawing/2014/main" id="{2BA74944-5C44-449A-89BE-36E4AC7E04A1}"/>
                </a:ext>
              </a:extLst>
            </p:cNvPr>
            <p:cNvSpPr txBox="1">
              <a:spLocks/>
            </p:cNvSpPr>
            <p:nvPr/>
          </p:nvSpPr>
          <p:spPr>
            <a:xfrm>
              <a:off x="65564" y="1491775"/>
              <a:ext cx="3250305" cy="3291249"/>
            </a:xfrm>
            <a:prstGeom prst="rect">
              <a:avLst/>
            </a:prstGeom>
          </p:spPr>
          <p:txBody>
            <a:bodyPr/>
            <a:lstStyle>
              <a:lvl1pPr marL="0" indent="0" algn="l" defTabSz="685800" rtl="0" eaLnBrk="1" latinLnBrk="1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None/>
                <a:defRPr sz="105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14350" indent="-17145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05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857250" indent="-17145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05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200150" indent="-17145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05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43050" indent="-17145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05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885950" indent="-17145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71450" indent="-171450" latinLnBrk="0">
                <a:lnSpc>
                  <a:spcPct val="100000"/>
                </a:lnSpc>
                <a:buFont typeface="Arial" panose="020B0604020202020204" pitchFamily="34" charset="0"/>
                <a:buChar char="•"/>
              </a:pPr>
              <a:r>
                <a:rPr lang="ko-KR" altLang="en-US" sz="800" b="0" dirty="0"/>
                <a:t>고객사</a:t>
              </a:r>
              <a:r>
                <a:rPr lang="en-US" altLang="ko-KR" sz="800" b="0" dirty="0"/>
                <a:t>: </a:t>
              </a:r>
              <a:r>
                <a:rPr lang="ko-KR" altLang="en-US" sz="800" b="0" dirty="0"/>
                <a:t>국민은행</a:t>
              </a:r>
              <a:endParaRPr lang="en-US" altLang="ko-KR" sz="800" b="0" dirty="0"/>
            </a:p>
            <a:p>
              <a:pPr marL="171450" indent="-171450" latinLnBrk="0">
                <a:lnSpc>
                  <a:spcPct val="100000"/>
                </a:lnSpc>
                <a:buFont typeface="Arial" panose="020B0604020202020204" pitchFamily="34" charset="0"/>
                <a:buChar char="•"/>
              </a:pPr>
              <a:r>
                <a:rPr lang="ko-KR" altLang="en-US" sz="800" b="0" dirty="0"/>
                <a:t>프로젝트명 </a:t>
              </a:r>
              <a:r>
                <a:rPr lang="en-US" altLang="ko-KR" sz="800" b="0" dirty="0"/>
                <a:t>: </a:t>
              </a:r>
              <a:r>
                <a:rPr lang="ko-KR" altLang="en-US" sz="800" b="0" dirty="0"/>
                <a:t>정보계 </a:t>
              </a:r>
              <a:r>
                <a:rPr lang="ko-KR" altLang="en-US" sz="800" b="0" dirty="0" err="1"/>
                <a:t>비대면</a:t>
              </a:r>
              <a:r>
                <a:rPr lang="ko-KR" altLang="en-US" sz="800" b="0" dirty="0"/>
                <a:t> 서비스 차세대 프로젝트</a:t>
              </a:r>
              <a:endParaRPr lang="en-US" altLang="ko-KR" sz="800" b="0" dirty="0"/>
            </a:p>
            <a:p>
              <a:pPr marL="171450" indent="-171450" latinLnBrk="0">
                <a:lnSpc>
                  <a:spcPct val="100000"/>
                </a:lnSpc>
                <a:buFont typeface="Arial" panose="020B0604020202020204" pitchFamily="34" charset="0"/>
                <a:buChar char="•"/>
              </a:pPr>
              <a:r>
                <a:rPr lang="ko-KR" altLang="en-US" sz="800" dirty="0"/>
                <a:t>제안 범위 </a:t>
              </a:r>
              <a:r>
                <a:rPr lang="en-US" altLang="ko-KR" sz="800" dirty="0"/>
                <a:t>: </a:t>
              </a:r>
              <a:r>
                <a:rPr lang="ko-KR" altLang="en-US" sz="800" dirty="0"/>
                <a:t>클라우드 및 물리환경 </a:t>
              </a:r>
              <a:r>
                <a:rPr lang="en-US" altLang="ko-KR" sz="800" dirty="0"/>
                <a:t>x86</a:t>
              </a:r>
              <a:r>
                <a:rPr lang="ko-KR" altLang="en-US" sz="800" dirty="0"/>
                <a:t> 시스템</a:t>
              </a:r>
              <a:r>
                <a:rPr lang="en-US" altLang="ko-KR" sz="800" dirty="0"/>
                <a:t> OS, DB, AP </a:t>
              </a:r>
              <a:r>
                <a:rPr lang="ko-KR" altLang="en-US" sz="800" dirty="0"/>
                <a:t>백업</a:t>
              </a:r>
              <a:endParaRPr lang="en-US" altLang="ko-KR" sz="800" dirty="0"/>
            </a:p>
            <a:p>
              <a:pPr marL="171450" indent="-171450" latinLnBrk="0">
                <a:lnSpc>
                  <a:spcPct val="100000"/>
                </a:lnSpc>
                <a:buFont typeface="Arial" panose="020B0604020202020204" pitchFamily="34" charset="0"/>
                <a:buChar char="•"/>
              </a:pPr>
              <a:r>
                <a:rPr lang="ko-KR" altLang="en-US" sz="800" b="0" dirty="0"/>
                <a:t>추진 이유 </a:t>
              </a:r>
              <a:r>
                <a:rPr lang="en-US" altLang="ko-KR" sz="800" b="0" dirty="0"/>
                <a:t>: </a:t>
              </a:r>
              <a:r>
                <a:rPr lang="ko-KR" altLang="en-US" sz="800" b="0" dirty="0"/>
                <a:t>서비스 장애 대비 클라우드 및 </a:t>
              </a:r>
              <a:r>
                <a:rPr lang="ko-KR" altLang="en-US" sz="800" b="0" dirty="0" err="1"/>
                <a:t>레거시</a:t>
              </a:r>
              <a:r>
                <a:rPr lang="ko-KR" altLang="en-US" sz="800" b="0" dirty="0"/>
                <a:t> 서버</a:t>
              </a:r>
              <a:r>
                <a:rPr lang="en-US" altLang="ko-KR" sz="800" b="0" dirty="0"/>
                <a:t> </a:t>
              </a:r>
              <a:r>
                <a:rPr lang="ko-KR" altLang="en-US" sz="800" b="0" dirty="0"/>
                <a:t>데이터 보호</a:t>
              </a:r>
              <a:endParaRPr lang="en-US" altLang="ko-KR" sz="800" b="0" dirty="0"/>
            </a:p>
            <a:p>
              <a:pPr marL="171450" indent="-171450" latinLnBrk="0">
                <a:lnSpc>
                  <a:spcPct val="100000"/>
                </a:lnSpc>
                <a:buFont typeface="Arial" panose="020B0604020202020204" pitchFamily="34" charset="0"/>
                <a:buChar char="•"/>
              </a:pPr>
              <a:r>
                <a:rPr lang="ko-KR" altLang="en-US" sz="800" b="0" dirty="0"/>
                <a:t>환경</a:t>
              </a:r>
              <a:r>
                <a:rPr lang="en-US" altLang="ko-KR" sz="800" b="0" dirty="0"/>
                <a:t>: </a:t>
              </a:r>
              <a:r>
                <a:rPr lang="ko-KR" altLang="en-US" sz="800" b="0" dirty="0"/>
                <a:t>윈도우</a:t>
              </a:r>
              <a:r>
                <a:rPr lang="en-US" altLang="ko-KR" sz="800" b="0" dirty="0"/>
                <a:t>, </a:t>
              </a:r>
              <a:r>
                <a:rPr lang="ko-KR" altLang="en-US" sz="800" b="0" dirty="0"/>
                <a:t>리눅스 서버</a:t>
              </a:r>
              <a:r>
                <a:rPr lang="en-US" altLang="ko-KR" sz="800" b="0" dirty="0"/>
                <a:t>, </a:t>
              </a:r>
              <a:r>
                <a:rPr lang="ko-KR" altLang="en-US" sz="800" b="0" dirty="0"/>
                <a:t>워크스테이션</a:t>
              </a:r>
              <a:r>
                <a:rPr lang="en-US" altLang="ko-KR" sz="800" b="0" dirty="0"/>
                <a:t>(PC), VMware VM (</a:t>
              </a:r>
              <a:r>
                <a:rPr lang="ko-KR" altLang="en-US" sz="800" b="0" dirty="0"/>
                <a:t>윈도우</a:t>
              </a:r>
              <a:r>
                <a:rPr lang="en-US" altLang="ko-KR" sz="800" b="0" dirty="0"/>
                <a:t>, </a:t>
              </a:r>
              <a:r>
                <a:rPr lang="ko-KR" altLang="en-US" sz="800" b="0" dirty="0"/>
                <a:t>리눅스</a:t>
              </a:r>
              <a:r>
                <a:rPr lang="en-US" altLang="ko-KR" sz="800" b="0" dirty="0"/>
                <a:t>)</a:t>
              </a:r>
              <a:endParaRPr lang="ko-KR" altLang="en-US" sz="800" b="0" dirty="0"/>
            </a:p>
            <a:p>
              <a:pPr marL="171450" indent="-171450" latinLnBrk="0">
                <a:lnSpc>
                  <a:spcPct val="100000"/>
                </a:lnSpc>
                <a:buFont typeface="Arial" panose="020B0604020202020204" pitchFamily="34" charset="0"/>
                <a:buChar char="•"/>
              </a:pPr>
              <a:r>
                <a:rPr lang="ko-KR" altLang="en-US" sz="800" dirty="0"/>
                <a:t>경쟁사 </a:t>
              </a:r>
              <a:r>
                <a:rPr lang="en-US" altLang="ko-KR" sz="800" dirty="0"/>
                <a:t>: </a:t>
              </a:r>
              <a:r>
                <a:rPr lang="ko-KR" altLang="en-US" sz="800" dirty="0" err="1"/>
                <a:t>아크로니스</a:t>
              </a:r>
              <a:r>
                <a:rPr lang="en-US" altLang="ko-KR" sz="800" dirty="0"/>
                <a:t>, </a:t>
              </a:r>
              <a:r>
                <a:rPr lang="en-US" altLang="ko-KR" sz="800" dirty="0" err="1"/>
                <a:t>Zconverter</a:t>
              </a:r>
              <a:r>
                <a:rPr lang="en-US" altLang="ko-KR" sz="800" dirty="0"/>
                <a:t>, Arcserve, </a:t>
              </a:r>
              <a:r>
                <a:rPr lang="en-US" altLang="ko-KR" sz="800" dirty="0" err="1"/>
                <a:t>DellEMC</a:t>
              </a:r>
              <a:r>
                <a:rPr lang="en-US" altLang="ko-KR" sz="800" dirty="0"/>
                <a:t>, Veritas</a:t>
              </a:r>
            </a:p>
            <a:p>
              <a:pPr marL="171450" indent="-171450" latinLnBrk="0">
                <a:lnSpc>
                  <a:spcPct val="100000"/>
                </a:lnSpc>
                <a:buFont typeface="Arial" panose="020B0604020202020204" pitchFamily="34" charset="0"/>
                <a:buChar char="•"/>
              </a:pPr>
              <a:r>
                <a:rPr lang="ko-KR" altLang="en-US" sz="800" b="0" dirty="0"/>
                <a:t>수주 이유 </a:t>
              </a:r>
              <a:r>
                <a:rPr lang="en-US" altLang="ko-KR" sz="800" b="0" dirty="0"/>
                <a:t>: </a:t>
              </a:r>
              <a:r>
                <a:rPr lang="ko-KR" altLang="en-US" sz="800" b="0" dirty="0"/>
                <a:t>기능과 </a:t>
              </a:r>
              <a:r>
                <a:rPr lang="ko-KR" altLang="en-US" sz="800" b="0" dirty="0" err="1"/>
                <a:t>가성비</a:t>
              </a:r>
              <a:r>
                <a:rPr lang="ko-KR" altLang="en-US" sz="800" b="0" dirty="0"/>
                <a:t> 우수</a:t>
              </a:r>
              <a:endParaRPr lang="en-US" altLang="ko-KR" sz="800" b="0" dirty="0"/>
            </a:p>
            <a:p>
              <a:pPr marL="630238" lvl="1" indent="-274638" latinLnBrk="0">
                <a:lnSpc>
                  <a:spcPct val="100000"/>
                </a:lnSpc>
                <a:buFont typeface="Wingdings" panose="05000000000000000000" pitchFamily="2" charset="2"/>
                <a:buChar char="ü"/>
              </a:pPr>
              <a:r>
                <a:rPr lang="ko-KR" altLang="en-US" sz="800" b="0" dirty="0"/>
                <a:t>글로벌 선두 솔루션</a:t>
              </a:r>
              <a:endParaRPr lang="en-US" altLang="ko-KR" sz="800" b="0" dirty="0"/>
            </a:p>
            <a:p>
              <a:pPr marL="630238" lvl="1" indent="-274638" latinLnBrk="0">
                <a:lnSpc>
                  <a:spcPct val="100000"/>
                </a:lnSpc>
                <a:buFont typeface="Wingdings" panose="05000000000000000000" pitchFamily="2" charset="2"/>
                <a:buChar char="ü"/>
              </a:pPr>
              <a:r>
                <a:rPr lang="ko-KR" altLang="en-US" sz="800" b="0" dirty="0"/>
                <a:t>높은 신뢰성과 </a:t>
              </a:r>
              <a:r>
                <a:rPr lang="ko-KR" altLang="en-US" sz="800" b="0" dirty="0" err="1"/>
                <a:t>가성비</a:t>
              </a:r>
              <a:endParaRPr lang="en-US" altLang="ko-KR" sz="800" b="0" dirty="0"/>
            </a:p>
            <a:p>
              <a:pPr marL="630238" lvl="1" indent="-274638" latinLnBrk="0">
                <a:lnSpc>
                  <a:spcPct val="100000"/>
                </a:lnSpc>
                <a:buFont typeface="Wingdings" panose="05000000000000000000" pitchFamily="2" charset="2"/>
                <a:buChar char="ü"/>
              </a:pPr>
              <a:r>
                <a:rPr lang="ko-KR" altLang="en-US" sz="800" b="0" dirty="0"/>
                <a:t>하나의 솔루션으로 </a:t>
              </a:r>
              <a:r>
                <a:rPr lang="en-US" altLang="ko-KR" sz="800" b="0" dirty="0"/>
                <a:t>OS</a:t>
              </a:r>
              <a:r>
                <a:rPr lang="ko-KR" altLang="en-US" sz="800" b="0" dirty="0"/>
                <a:t>와 </a:t>
              </a:r>
              <a:r>
                <a:rPr lang="en-US" altLang="ko-KR" sz="800" b="0" dirty="0"/>
                <a:t>DB, </a:t>
              </a:r>
              <a:r>
                <a:rPr lang="ko-KR" altLang="en-US" sz="800" b="0" dirty="0"/>
                <a:t>가상환경 백업 가능</a:t>
              </a:r>
              <a:endParaRPr lang="en-US" altLang="ko-KR" sz="800" b="0" dirty="0"/>
            </a:p>
            <a:p>
              <a:pPr marL="630238" lvl="1" indent="-274638" latinLnBrk="0">
                <a:lnSpc>
                  <a:spcPct val="100000"/>
                </a:lnSpc>
                <a:buFont typeface="Wingdings" panose="05000000000000000000" pitchFamily="2" charset="2"/>
                <a:buChar char="ü"/>
              </a:pPr>
              <a:r>
                <a:rPr lang="ko-KR" altLang="en-US" sz="800" b="0" dirty="0"/>
                <a:t>빠른 백업과 백업 부하 최소화</a:t>
              </a:r>
              <a:r>
                <a:rPr lang="en-US" altLang="ko-KR" sz="800" b="0" dirty="0"/>
                <a:t>(CBT : Change Block Tracking, </a:t>
              </a:r>
              <a:r>
                <a:rPr lang="ko-KR" altLang="en-US" sz="800" b="0" dirty="0"/>
                <a:t>변경된 블록만 백업</a:t>
              </a:r>
              <a:r>
                <a:rPr lang="en-US" altLang="ko-KR" sz="800" b="0" dirty="0"/>
                <a:t>)</a:t>
              </a:r>
            </a:p>
            <a:p>
              <a:pPr marL="630238" lvl="1" indent="-274638" latinLnBrk="0">
                <a:lnSpc>
                  <a:spcPct val="100000"/>
                </a:lnSpc>
                <a:buFont typeface="Wingdings" panose="05000000000000000000" pitchFamily="2" charset="2"/>
                <a:buChar char="ü"/>
              </a:pPr>
              <a:r>
                <a:rPr lang="ko-KR" altLang="en-US" sz="800" b="0" dirty="0"/>
                <a:t>복구 시간 최소화</a:t>
              </a:r>
              <a:r>
                <a:rPr lang="en-US" altLang="ko-KR" sz="800" b="0" dirty="0"/>
                <a:t>(Instance Recovery : </a:t>
              </a:r>
              <a:r>
                <a:rPr lang="ko-KR" altLang="en-US" sz="800" b="0" dirty="0"/>
                <a:t>물리 서버와 가상 서버 </a:t>
              </a:r>
              <a:r>
                <a:rPr lang="en-US" altLang="ko-KR" sz="800" b="0" dirty="0"/>
                <a:t>VM</a:t>
              </a:r>
              <a:r>
                <a:rPr lang="ko-KR" altLang="en-US" sz="800" b="0" dirty="0"/>
                <a:t>을 리스토어 없이 서비스 재개 가능</a:t>
              </a:r>
              <a:r>
                <a:rPr lang="en-US" altLang="ko-KR" sz="800" b="0" dirty="0"/>
                <a:t>)</a:t>
              </a:r>
            </a:p>
            <a:p>
              <a:pPr marL="630238" lvl="1" indent="-274638" latinLnBrk="0">
                <a:lnSpc>
                  <a:spcPct val="100000"/>
                </a:lnSpc>
                <a:buFont typeface="Wingdings" panose="05000000000000000000" pitchFamily="2" charset="2"/>
                <a:buChar char="ü"/>
              </a:pPr>
              <a:r>
                <a:rPr lang="ko-KR" altLang="en-US" sz="800" b="0" dirty="0"/>
                <a:t>백업 인프라 자원 최소화</a:t>
              </a:r>
              <a:r>
                <a:rPr lang="en-US" altLang="ko-KR" sz="800" b="0" dirty="0"/>
                <a:t>(</a:t>
              </a:r>
              <a:r>
                <a:rPr lang="ko-KR" altLang="en-US" sz="800" b="0" dirty="0"/>
                <a:t>백업 서버 사양 및 스토리지 최소화</a:t>
              </a:r>
              <a:r>
                <a:rPr lang="en-US" altLang="ko-KR" sz="800" b="0" dirty="0"/>
                <a:t>)</a:t>
              </a:r>
              <a:endParaRPr lang="ko-KR" altLang="en-US" sz="800" b="0" dirty="0"/>
            </a:p>
          </p:txBody>
        </p:sp>
        <p:pic>
          <p:nvPicPr>
            <p:cNvPr id="12" name="Picture 2" descr="Image result for êµ­ë¯¼ìí">
              <a:extLst>
                <a:ext uri="{FF2B5EF4-FFF2-40B4-BE49-F238E27FC236}">
                  <a16:creationId xmlns:a16="http://schemas.microsoft.com/office/drawing/2014/main" id="{6D846AB3-423F-4009-A78A-A1FFF6D7CB6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0696" b="31369"/>
            <a:stretch/>
          </p:blipFill>
          <p:spPr bwMode="auto">
            <a:xfrm>
              <a:off x="1352188" y="1491775"/>
              <a:ext cx="1278106" cy="28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텍스트 개체 틀 5">
              <a:extLst>
                <a:ext uri="{FF2B5EF4-FFF2-40B4-BE49-F238E27FC236}">
                  <a16:creationId xmlns:a16="http://schemas.microsoft.com/office/drawing/2014/main" id="{A29310AE-5795-475D-9942-FCABBEB83CEC}"/>
                </a:ext>
              </a:extLst>
            </p:cNvPr>
            <p:cNvSpPr txBox="1">
              <a:spLocks/>
            </p:cNvSpPr>
            <p:nvPr/>
          </p:nvSpPr>
          <p:spPr>
            <a:xfrm>
              <a:off x="3331908" y="1491775"/>
              <a:ext cx="3250304" cy="3291249"/>
            </a:xfrm>
            <a:prstGeom prst="rect">
              <a:avLst/>
            </a:prstGeom>
          </p:spPr>
          <p:txBody>
            <a:bodyPr/>
            <a:lstStyle>
              <a:lvl1pPr marL="0" indent="0" algn="l" defTabSz="685800" rtl="0" eaLnBrk="1" latinLnBrk="1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None/>
                <a:defRPr sz="105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14350" indent="-17145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05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857250" indent="-17145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05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200150" indent="-17145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05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43050" indent="-17145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05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885950" indent="-17145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71450" indent="-171450" latinLnBrk="0">
                <a:lnSpc>
                  <a:spcPct val="100000"/>
                </a:lnSpc>
                <a:buFont typeface="Arial" panose="020B0604020202020204" pitchFamily="34" charset="0"/>
                <a:buChar char="•"/>
              </a:pPr>
              <a:r>
                <a:rPr lang="ko-KR" altLang="en-US" sz="800" b="0" dirty="0"/>
                <a:t>고객사</a:t>
              </a:r>
              <a:r>
                <a:rPr lang="en-US" altLang="ko-KR" sz="800" b="0" dirty="0"/>
                <a:t>: </a:t>
              </a:r>
              <a:r>
                <a:rPr lang="ko-KR" altLang="en-US" sz="800" b="0" dirty="0" err="1"/>
                <a:t>한국스마트카드</a:t>
              </a:r>
              <a:endParaRPr lang="en-US" altLang="ko-KR" sz="800" b="0" dirty="0"/>
            </a:p>
            <a:p>
              <a:pPr marL="171450" indent="-171450" latinLnBrk="0">
                <a:lnSpc>
                  <a:spcPct val="100000"/>
                </a:lnSpc>
                <a:buFont typeface="Arial" panose="020B0604020202020204" pitchFamily="34" charset="0"/>
                <a:buChar char="•"/>
              </a:pPr>
              <a:r>
                <a:rPr lang="ko-KR" altLang="en-US" sz="800" b="0" dirty="0"/>
                <a:t>프로젝트명 </a:t>
              </a:r>
              <a:r>
                <a:rPr lang="en-US" altLang="ko-KR" sz="800" b="0" dirty="0"/>
                <a:t>: OS </a:t>
              </a:r>
              <a:r>
                <a:rPr lang="ko-KR" altLang="en-US" sz="800" b="0" dirty="0"/>
                <a:t>백업 프로젝트</a:t>
              </a:r>
              <a:endParaRPr lang="en-US" altLang="ko-KR" sz="800" b="0" dirty="0"/>
            </a:p>
            <a:p>
              <a:pPr marL="171450" indent="-171450" latinLnBrk="0">
                <a:lnSpc>
                  <a:spcPct val="100000"/>
                </a:lnSpc>
                <a:buFont typeface="Arial" panose="020B0604020202020204" pitchFamily="34" charset="0"/>
                <a:buChar char="•"/>
              </a:pPr>
              <a:r>
                <a:rPr lang="ko-KR" altLang="en-US" sz="800" dirty="0"/>
                <a:t>제안 범위 </a:t>
              </a:r>
              <a:r>
                <a:rPr lang="en-US" altLang="ko-KR" sz="800" dirty="0"/>
                <a:t>: </a:t>
              </a:r>
              <a:r>
                <a:rPr lang="ko-KR" altLang="en-US" sz="800" dirty="0"/>
                <a:t>물리환경 서버</a:t>
              </a:r>
              <a:r>
                <a:rPr lang="en-US" altLang="ko-KR" sz="800" dirty="0"/>
                <a:t>, PC</a:t>
              </a:r>
              <a:r>
                <a:rPr lang="ko-KR" altLang="en-US" sz="800" dirty="0"/>
                <a:t>의 </a:t>
              </a:r>
              <a:r>
                <a:rPr lang="en-US" altLang="ko-KR" sz="800" dirty="0"/>
                <a:t>OS </a:t>
              </a:r>
              <a:r>
                <a:rPr lang="ko-KR" altLang="en-US" sz="800" dirty="0"/>
                <a:t>백업</a:t>
              </a:r>
              <a:endParaRPr lang="en-US" altLang="ko-KR" sz="800" dirty="0"/>
            </a:p>
            <a:p>
              <a:pPr marL="171450" indent="-171450" latinLnBrk="0">
                <a:lnSpc>
                  <a:spcPct val="100000"/>
                </a:lnSpc>
                <a:buFont typeface="Arial" panose="020B0604020202020204" pitchFamily="34" charset="0"/>
                <a:buChar char="•"/>
              </a:pPr>
              <a:r>
                <a:rPr lang="ko-KR" altLang="en-US" sz="800" b="0" dirty="0"/>
                <a:t>추진 이유 </a:t>
              </a:r>
              <a:r>
                <a:rPr lang="en-US" altLang="ko-KR" sz="800" b="0" dirty="0"/>
                <a:t>: </a:t>
              </a:r>
              <a:r>
                <a:rPr lang="ko-KR" altLang="en-US" sz="800" b="0" dirty="0" err="1"/>
                <a:t>랜섬웨어와</a:t>
              </a:r>
              <a:r>
                <a:rPr lang="ko-KR" altLang="en-US" sz="800" b="0" dirty="0"/>
                <a:t> 물리장애에 대한 데이터 안정성 확보</a:t>
              </a:r>
              <a:endParaRPr lang="en-US" altLang="ko-KR" sz="800" b="0" dirty="0"/>
            </a:p>
            <a:p>
              <a:pPr marL="171450" indent="-171450" latinLnBrk="0">
                <a:lnSpc>
                  <a:spcPct val="100000"/>
                </a:lnSpc>
                <a:buFont typeface="Arial" panose="020B0604020202020204" pitchFamily="34" charset="0"/>
                <a:buChar char="•"/>
              </a:pPr>
              <a:r>
                <a:rPr lang="ko-KR" altLang="en-US" sz="800" b="0" dirty="0"/>
                <a:t>환경</a:t>
              </a:r>
              <a:r>
                <a:rPr lang="en-US" altLang="ko-KR" sz="800" b="0" dirty="0"/>
                <a:t>: </a:t>
              </a:r>
              <a:r>
                <a:rPr lang="ko-KR" altLang="en-US" sz="800" b="0" dirty="0"/>
                <a:t>윈도우</a:t>
              </a:r>
              <a:r>
                <a:rPr lang="en-US" altLang="ko-KR" sz="800" b="0" dirty="0"/>
                <a:t>, </a:t>
              </a:r>
              <a:r>
                <a:rPr lang="ko-KR" altLang="en-US" sz="800" b="0" dirty="0"/>
                <a:t>리눅스 서버</a:t>
              </a:r>
              <a:r>
                <a:rPr lang="en-US" altLang="ko-KR" sz="800" b="0" dirty="0"/>
                <a:t>, </a:t>
              </a:r>
              <a:r>
                <a:rPr lang="ko-KR" altLang="en-US" sz="800" b="0" dirty="0"/>
                <a:t>워크스테이션</a:t>
              </a:r>
              <a:r>
                <a:rPr lang="en-US" altLang="ko-KR" sz="800" b="0" dirty="0"/>
                <a:t>(PC)</a:t>
              </a:r>
            </a:p>
            <a:p>
              <a:pPr marL="171450" indent="-171450" latinLnBrk="0">
                <a:lnSpc>
                  <a:spcPct val="100000"/>
                </a:lnSpc>
                <a:buFont typeface="Arial" panose="020B0604020202020204" pitchFamily="34" charset="0"/>
                <a:buChar char="•"/>
              </a:pPr>
              <a:r>
                <a:rPr lang="ko-KR" altLang="en-US" sz="800" dirty="0"/>
                <a:t>경쟁사 </a:t>
              </a:r>
              <a:r>
                <a:rPr lang="en-US" altLang="ko-KR" sz="800" dirty="0"/>
                <a:t>: EMC+</a:t>
              </a:r>
              <a:r>
                <a:rPr lang="ko-KR" altLang="en-US" sz="800" dirty="0" err="1"/>
                <a:t>아크로니스</a:t>
              </a:r>
              <a:r>
                <a:rPr lang="ko-KR" altLang="en-US" sz="800" dirty="0"/>
                <a:t> </a:t>
              </a:r>
              <a:r>
                <a:rPr lang="en-US" altLang="ko-KR" sz="800" dirty="0"/>
                <a:t>(</a:t>
              </a:r>
              <a:r>
                <a:rPr lang="ko-KR" altLang="en-US" sz="800" dirty="0"/>
                <a:t>기존사용</a:t>
              </a:r>
              <a:r>
                <a:rPr lang="en-US" altLang="ko-KR" sz="800" dirty="0"/>
                <a:t>)</a:t>
              </a:r>
            </a:p>
            <a:p>
              <a:pPr marL="171450" indent="-171450" latinLnBrk="0">
                <a:lnSpc>
                  <a:spcPct val="100000"/>
                </a:lnSpc>
                <a:buFont typeface="Arial" panose="020B0604020202020204" pitchFamily="34" charset="0"/>
                <a:buChar char="•"/>
              </a:pPr>
              <a:r>
                <a:rPr lang="ko-KR" altLang="en-US" sz="800" b="0" dirty="0"/>
                <a:t>수주 이유 </a:t>
              </a:r>
              <a:r>
                <a:rPr lang="en-US" altLang="ko-KR" sz="800" b="0" dirty="0"/>
                <a:t>: </a:t>
              </a:r>
              <a:r>
                <a:rPr lang="ko-KR" altLang="en-US" sz="800" b="0" dirty="0"/>
                <a:t>기능과 </a:t>
              </a:r>
              <a:r>
                <a:rPr lang="ko-KR" altLang="en-US" sz="800" b="0" dirty="0" err="1"/>
                <a:t>가성비</a:t>
              </a:r>
              <a:r>
                <a:rPr lang="ko-KR" altLang="en-US" sz="800" b="0" dirty="0"/>
                <a:t> 우수</a:t>
              </a:r>
              <a:endParaRPr lang="en-US" altLang="ko-KR" sz="800" b="0" dirty="0"/>
            </a:p>
            <a:p>
              <a:pPr marL="630238" lvl="1" indent="-274638" latinLnBrk="0">
                <a:lnSpc>
                  <a:spcPct val="100000"/>
                </a:lnSpc>
                <a:buFont typeface="Wingdings" panose="05000000000000000000" pitchFamily="2" charset="2"/>
                <a:buChar char="ü"/>
              </a:pPr>
              <a:r>
                <a:rPr lang="ko-KR" altLang="en-US" sz="800" b="0" dirty="0"/>
                <a:t>검증된 글로벌 선두 솔루션</a:t>
              </a:r>
              <a:endParaRPr lang="en-US" altLang="ko-KR" sz="800" b="0" dirty="0"/>
            </a:p>
            <a:p>
              <a:pPr marL="630238" lvl="1" indent="-274638" latinLnBrk="0">
                <a:lnSpc>
                  <a:spcPct val="100000"/>
                </a:lnSpc>
                <a:buFont typeface="Wingdings" panose="05000000000000000000" pitchFamily="2" charset="2"/>
                <a:buChar char="ü"/>
              </a:pPr>
              <a:r>
                <a:rPr lang="ko-KR" altLang="en-US" sz="800" b="0" dirty="0"/>
                <a:t>기존 사용 솔루션 대비 유연성과 신뢰성</a:t>
              </a:r>
              <a:endParaRPr lang="en-US" altLang="ko-KR" sz="800" b="0" dirty="0"/>
            </a:p>
            <a:p>
              <a:pPr marL="630238" lvl="1" indent="-274638" latinLnBrk="0">
                <a:lnSpc>
                  <a:spcPct val="100000"/>
                </a:lnSpc>
                <a:buFont typeface="Wingdings" panose="05000000000000000000" pitchFamily="2" charset="2"/>
                <a:buChar char="ü"/>
              </a:pPr>
              <a:r>
                <a:rPr lang="ko-KR" altLang="en-US" sz="800" b="0" dirty="0"/>
                <a:t>하나의 솔루션으로 </a:t>
              </a:r>
              <a:r>
                <a:rPr lang="en-US" altLang="ko-KR" sz="800" b="0" dirty="0"/>
                <a:t>OS</a:t>
              </a:r>
              <a:r>
                <a:rPr lang="ko-KR" altLang="en-US" sz="800" b="0" dirty="0"/>
                <a:t>와 </a:t>
              </a:r>
              <a:r>
                <a:rPr lang="en-US" altLang="ko-KR" sz="800" b="0" dirty="0"/>
                <a:t>DB, </a:t>
              </a:r>
              <a:r>
                <a:rPr lang="ko-KR" altLang="en-US" sz="800" b="0" dirty="0"/>
                <a:t>가상환경 백업 가능</a:t>
              </a:r>
              <a:endParaRPr lang="en-US" altLang="ko-KR" sz="800" b="0" dirty="0"/>
            </a:p>
            <a:p>
              <a:pPr marL="630238" lvl="1" indent="-274638" latinLnBrk="0">
                <a:lnSpc>
                  <a:spcPct val="100000"/>
                </a:lnSpc>
                <a:buFont typeface="Wingdings" panose="05000000000000000000" pitchFamily="2" charset="2"/>
                <a:buChar char="ü"/>
              </a:pPr>
              <a:r>
                <a:rPr lang="ko-KR" altLang="en-US" sz="800" b="0" dirty="0"/>
                <a:t>빠른 백업과 백업 부하 최소화</a:t>
              </a:r>
              <a:r>
                <a:rPr lang="en-US" altLang="ko-KR" sz="800" b="0" dirty="0"/>
                <a:t>(CBT : Change Block Tracking, </a:t>
              </a:r>
              <a:r>
                <a:rPr lang="ko-KR" altLang="en-US" sz="800" b="0" dirty="0"/>
                <a:t>변경된 블록만 백업</a:t>
              </a:r>
              <a:r>
                <a:rPr lang="en-US" altLang="ko-KR" sz="800" b="0" dirty="0"/>
                <a:t>)</a:t>
              </a:r>
            </a:p>
            <a:p>
              <a:pPr marL="630238" lvl="1" indent="-274638" latinLnBrk="0">
                <a:lnSpc>
                  <a:spcPct val="100000"/>
                </a:lnSpc>
                <a:buFont typeface="Wingdings" panose="05000000000000000000" pitchFamily="2" charset="2"/>
                <a:buChar char="ü"/>
              </a:pPr>
              <a:r>
                <a:rPr lang="ko-KR" altLang="en-US" sz="800" b="0" dirty="0"/>
                <a:t>복구 시간 최소화</a:t>
              </a:r>
              <a:r>
                <a:rPr lang="en-US" altLang="ko-KR" sz="800" b="0" dirty="0"/>
                <a:t>(Instance Recovery : </a:t>
              </a:r>
              <a:r>
                <a:rPr lang="ko-KR" altLang="en-US" sz="800" b="0" dirty="0"/>
                <a:t>물리 서버와 가상 서버 </a:t>
              </a:r>
              <a:r>
                <a:rPr lang="en-US" altLang="ko-KR" sz="800" b="0" dirty="0"/>
                <a:t>VM</a:t>
              </a:r>
              <a:r>
                <a:rPr lang="ko-KR" altLang="en-US" sz="800" b="0" dirty="0"/>
                <a:t>을 리스토어 없이 서비스 재개 가능</a:t>
              </a:r>
              <a:r>
                <a:rPr lang="en-US" altLang="ko-KR" sz="800" b="0" dirty="0"/>
                <a:t>)</a:t>
              </a:r>
            </a:p>
            <a:p>
              <a:pPr marL="630238" lvl="1" indent="-274638" latinLnBrk="0">
                <a:lnSpc>
                  <a:spcPct val="100000"/>
                </a:lnSpc>
                <a:buFont typeface="Wingdings" panose="05000000000000000000" pitchFamily="2" charset="2"/>
                <a:buChar char="ü"/>
              </a:pPr>
              <a:r>
                <a:rPr lang="ko-KR" altLang="en-US" sz="800" b="0" dirty="0"/>
                <a:t>백업 인프라 자원 최소화</a:t>
              </a:r>
              <a:r>
                <a:rPr lang="en-US" altLang="ko-KR" sz="800" b="0" dirty="0"/>
                <a:t>(</a:t>
              </a:r>
              <a:r>
                <a:rPr lang="ko-KR" altLang="en-US" sz="800" b="0" dirty="0"/>
                <a:t>백업 서버 사양 및 스토리지 최소화</a:t>
              </a:r>
              <a:r>
                <a:rPr lang="en-US" altLang="ko-KR" sz="800" b="0" dirty="0"/>
                <a:t>)</a:t>
              </a:r>
              <a:endParaRPr lang="ko-KR" altLang="en-US" sz="800" b="0" dirty="0"/>
            </a:p>
          </p:txBody>
        </p:sp>
        <p:pic>
          <p:nvPicPr>
            <p:cNvPr id="14" name="Picture 4" descr="Image result for íêµ­ì¤ë§í¸ì¹´ë">
              <a:extLst>
                <a:ext uri="{FF2B5EF4-FFF2-40B4-BE49-F238E27FC236}">
                  <a16:creationId xmlns:a16="http://schemas.microsoft.com/office/drawing/2014/main" id="{22C90BF8-916E-48DB-B71C-62BC1C62FD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81625" y="1491775"/>
              <a:ext cx="1027862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089540672"/>
      </p:ext>
    </p:extLst>
  </p:cSld>
  <p:clrMapOvr>
    <a:masterClrMapping/>
  </p:clrMapOvr>
  <p:transition spd="slow">
    <p:wipe dir="r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텍스트 개체 틀 40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ko-KR" altLang="en-US" dirty="0" err="1"/>
              <a:t>미래에셋</a:t>
            </a:r>
            <a:r>
              <a:rPr lang="ko-KR" altLang="en-US" dirty="0"/>
              <a:t> 업무용 단말 백업시스템 도입 사업 제안</a:t>
            </a:r>
          </a:p>
        </p:txBody>
      </p:sp>
      <p:grpSp>
        <p:nvGrpSpPr>
          <p:cNvPr id="43" name="그룹 42"/>
          <p:cNvGrpSpPr/>
          <p:nvPr/>
        </p:nvGrpSpPr>
        <p:grpSpPr>
          <a:xfrm>
            <a:off x="3429000" y="901947"/>
            <a:ext cx="1406412" cy="366748"/>
            <a:chOff x="288924" y="849313"/>
            <a:chExt cx="1871934" cy="488141"/>
          </a:xfrm>
        </p:grpSpPr>
        <p:sp>
          <p:nvSpPr>
            <p:cNvPr id="44" name="모서리가 둥근 직사각형 43">
              <a:extLst>
                <a:ext uri="{FF2B5EF4-FFF2-40B4-BE49-F238E27FC236}">
                  <a16:creationId xmlns:a16="http://schemas.microsoft.com/office/drawing/2014/main" id="{1A78341E-13FF-4F4F-983E-8D24DB5718ED}"/>
                </a:ext>
              </a:extLst>
            </p:cNvPr>
            <p:cNvSpPr/>
            <p:nvPr/>
          </p:nvSpPr>
          <p:spPr>
            <a:xfrm>
              <a:off x="288924" y="849313"/>
              <a:ext cx="1871934" cy="488141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47000">
                  <a:srgbClr val="00B235"/>
                </a:gs>
              </a:gsLst>
              <a:lin ang="10800000" scaled="0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eaLnBrk="1" latinLnBrk="1" hangingPunct="1">
                <a:defRPr/>
              </a:pPr>
              <a:r>
                <a:rPr lang="ko-KR" altLang="en-US" sz="1600" b="1" i="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      목차</a:t>
              </a:r>
            </a:p>
          </p:txBody>
        </p: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B88919B3-C443-4E7E-972D-B5C80E74143D}"/>
                </a:ext>
              </a:extLst>
            </p:cNvPr>
            <p:cNvSpPr/>
            <p:nvPr/>
          </p:nvSpPr>
          <p:spPr>
            <a:xfrm>
              <a:off x="355154" y="912981"/>
              <a:ext cx="360806" cy="3608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/>
            <a:lstStyle/>
            <a:p>
              <a:pPr algn="ctr" eaLnBrk="1" latinLnBrk="1" hangingPunct="1">
                <a:defRPr/>
              </a:pPr>
              <a:endParaRPr lang="ko-KR" altLang="en-US" sz="2000" b="1" i="0" dirty="0">
                <a:solidFill>
                  <a:srgbClr val="C59E2D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B88919B3-C443-4E7E-972D-B5C80E74143D}"/>
                </a:ext>
              </a:extLst>
            </p:cNvPr>
            <p:cNvSpPr/>
            <p:nvPr/>
          </p:nvSpPr>
          <p:spPr>
            <a:xfrm>
              <a:off x="435650" y="993477"/>
              <a:ext cx="199816" cy="19981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/>
            <a:lstStyle/>
            <a:p>
              <a:pPr algn="ctr" eaLnBrk="1" latinLnBrk="1" hangingPunct="1">
                <a:defRPr/>
              </a:pPr>
              <a:endParaRPr lang="ko-KR" altLang="en-US" sz="2000" b="1" i="0" dirty="0">
                <a:solidFill>
                  <a:srgbClr val="C59E2D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124BA88D-F9DF-41BF-8B2B-3F254A1B36B8}"/>
              </a:ext>
            </a:extLst>
          </p:cNvPr>
          <p:cNvSpPr txBox="1"/>
          <p:nvPr/>
        </p:nvSpPr>
        <p:spPr>
          <a:xfrm>
            <a:off x="3989034" y="1868283"/>
            <a:ext cx="2384872" cy="134735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200" dirty="0">
                <a:gradFill>
                  <a:gsLst>
                    <a:gs pos="0">
                      <a:schemeClr val="tx1"/>
                    </a:gs>
                    <a:gs pos="86000">
                      <a:schemeClr val="tx1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백업 및 복구 방안 제안</a:t>
            </a:r>
            <a:endParaRPr lang="en-US" altLang="ko-KR" sz="1200" dirty="0">
              <a:gradFill>
                <a:gsLst>
                  <a:gs pos="0">
                    <a:schemeClr val="tx1"/>
                  </a:gs>
                  <a:gs pos="86000">
                    <a:schemeClr val="tx1"/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200" dirty="0">
                <a:gradFill>
                  <a:gsLst>
                    <a:gs pos="0">
                      <a:schemeClr val="tx1"/>
                    </a:gs>
                    <a:gs pos="86000">
                      <a:schemeClr val="tx1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구성 제안</a:t>
            </a:r>
            <a:endParaRPr lang="en-US" altLang="ko-KR" sz="1200" dirty="0">
              <a:gradFill>
                <a:gsLst>
                  <a:gs pos="0">
                    <a:schemeClr val="tx1"/>
                  </a:gs>
                  <a:gs pos="86000">
                    <a:schemeClr val="tx1"/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200" dirty="0">
                <a:gradFill>
                  <a:gsLst>
                    <a:gs pos="0">
                      <a:schemeClr val="tx1"/>
                    </a:gs>
                    <a:gs pos="86000">
                      <a:schemeClr val="tx1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정책 제안</a:t>
            </a:r>
            <a:endParaRPr lang="en-US" altLang="ko-KR" sz="1200" dirty="0">
              <a:gradFill>
                <a:gsLst>
                  <a:gs pos="0">
                    <a:schemeClr val="tx1"/>
                  </a:gs>
                  <a:gs pos="86000">
                    <a:schemeClr val="tx1"/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200" dirty="0">
                <a:gradFill>
                  <a:gsLst>
                    <a:gs pos="0">
                      <a:schemeClr val="tx1"/>
                    </a:gs>
                    <a:gs pos="86000">
                      <a:schemeClr val="tx1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 운영 방안 및 장애 시 대응 방안</a:t>
            </a:r>
            <a:endParaRPr lang="en-US" altLang="ko-KR" sz="1200" dirty="0">
              <a:gradFill>
                <a:gsLst>
                  <a:gs pos="0">
                    <a:schemeClr val="tx1"/>
                  </a:gs>
                  <a:gs pos="86000">
                    <a:schemeClr val="tx1"/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5849965-1D02-48DC-860B-DB1CC494D9F1}"/>
              </a:ext>
            </a:extLst>
          </p:cNvPr>
          <p:cNvGrpSpPr/>
          <p:nvPr/>
        </p:nvGrpSpPr>
        <p:grpSpPr>
          <a:xfrm>
            <a:off x="3689362" y="1510682"/>
            <a:ext cx="2021978" cy="334733"/>
            <a:chOff x="3924306" y="2896112"/>
            <a:chExt cx="2021978" cy="334733"/>
          </a:xfrm>
        </p:grpSpPr>
        <p:sp>
          <p:nvSpPr>
            <p:cNvPr id="26" name="모서리가 둥근 직사각형 23">
              <a:extLst>
                <a:ext uri="{FF2B5EF4-FFF2-40B4-BE49-F238E27FC236}">
                  <a16:creationId xmlns:a16="http://schemas.microsoft.com/office/drawing/2014/main" id="{07774E63-F102-4C6F-85F3-1B952DA2EF67}"/>
                </a:ext>
              </a:extLst>
            </p:cNvPr>
            <p:cNvSpPr/>
            <p:nvPr/>
          </p:nvSpPr>
          <p:spPr>
            <a:xfrm>
              <a:off x="3924306" y="2896112"/>
              <a:ext cx="2021978" cy="334733"/>
            </a:xfrm>
            <a:prstGeom prst="roundRect">
              <a:avLst>
                <a:gd name="adj" fmla="val 50000"/>
              </a:avLst>
            </a:prstGeom>
            <a:solidFill>
              <a:srgbClr val="00D04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atinLnBrk="1"/>
              <a:r>
                <a:rPr lang="ko-KR" altLang="en-US" sz="1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     기술 부문</a:t>
              </a:r>
              <a:endParaRPr lang="en-US" altLang="ko-KR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F282CABA-D791-40C6-BB4A-CFF76CFA7892}"/>
                </a:ext>
              </a:extLst>
            </p:cNvPr>
            <p:cNvSpPr/>
            <p:nvPr/>
          </p:nvSpPr>
          <p:spPr>
            <a:xfrm>
              <a:off x="3978131" y="2942527"/>
              <a:ext cx="241902" cy="24190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/>
            <a:lstStyle/>
            <a:p>
              <a:pPr algn="ctr"/>
              <a:r>
                <a:rPr lang="en-US" altLang="ko-KR" sz="1400" b="1" dirty="0">
                  <a:solidFill>
                    <a:srgbClr val="0B692A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Ⅲ</a:t>
              </a:r>
              <a:endParaRPr lang="ko-KR" altLang="en-US" sz="1400" b="1" dirty="0">
                <a:solidFill>
                  <a:srgbClr val="0B692A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914935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>
          <a:xfrm>
            <a:off x="1736621" y="132736"/>
            <a:ext cx="4824412" cy="161583"/>
          </a:xfrm>
        </p:spPr>
        <p:txBody>
          <a:bodyPr/>
          <a:lstStyle/>
          <a:p>
            <a:r>
              <a:rPr lang="en-US" altLang="ko-KR" dirty="0"/>
              <a:t>Ⅲ </a:t>
            </a:r>
            <a:r>
              <a:rPr lang="ko-KR" altLang="en-US" dirty="0"/>
              <a:t>기술 부문</a:t>
            </a:r>
          </a:p>
        </p:txBody>
      </p:sp>
      <p:sp>
        <p:nvSpPr>
          <p:cNvPr id="5" name="제목 2">
            <a:extLst>
              <a:ext uri="{FF2B5EF4-FFF2-40B4-BE49-F238E27FC236}">
                <a16:creationId xmlns:a16="http://schemas.microsoft.com/office/drawing/2014/main" id="{F1DA374C-512B-4625-BA86-C75DCC7614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925" y="583320"/>
            <a:ext cx="6423162" cy="341612"/>
          </a:xfrm>
        </p:spPr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백업 및 복구 방안 제안</a:t>
            </a:r>
          </a:p>
        </p:txBody>
      </p:sp>
      <p:sp>
        <p:nvSpPr>
          <p:cNvPr id="6" name="텍스트 개체 틀 4">
            <a:extLst>
              <a:ext uri="{FF2B5EF4-FFF2-40B4-BE49-F238E27FC236}">
                <a16:creationId xmlns:a16="http://schemas.microsoft.com/office/drawing/2014/main" id="{9E487052-F96C-4DB0-88B1-6A66E40A43C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88925" y="925513"/>
            <a:ext cx="6416675" cy="184666"/>
          </a:xfrm>
        </p:spPr>
        <p:txBody>
          <a:bodyPr/>
          <a:lstStyle/>
          <a:p>
            <a:pPr marL="0" indent="0" eaLnBrk="0" hangingPunct="0">
              <a:spcAft>
                <a:spcPts val="551"/>
              </a:spcAft>
              <a:buNone/>
              <a:defRPr/>
            </a:pP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백업 대상인 데스크탑 </a:t>
            </a:r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</a:rPr>
              <a:t>PC</a:t>
            </a: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와 노트북은 아래와 같으며</a:t>
            </a:r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대상 시스템은 빔 에이전트를 설치하여 최적화된 데이터 보호를 제공합니다</a:t>
            </a:r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</a:rPr>
              <a:t>.</a:t>
            </a: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endParaRPr lang="en-US" altLang="ko-KR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38A7485E-BB91-42D4-B57A-B104A875C4A6}"/>
              </a:ext>
            </a:extLst>
          </p:cNvPr>
          <p:cNvGrpSpPr/>
          <p:nvPr/>
        </p:nvGrpSpPr>
        <p:grpSpPr>
          <a:xfrm>
            <a:off x="313269" y="1499352"/>
            <a:ext cx="6273228" cy="251999"/>
            <a:chOff x="313269" y="1590794"/>
            <a:chExt cx="6273228" cy="251999"/>
          </a:xfrm>
        </p:grpSpPr>
        <p:sp>
          <p:nvSpPr>
            <p:cNvPr id="10" name="모서리가 둥근 직사각형 96">
              <a:extLst>
                <a:ext uri="{FF2B5EF4-FFF2-40B4-BE49-F238E27FC236}">
                  <a16:creationId xmlns:a16="http://schemas.microsoft.com/office/drawing/2014/main" id="{3714A32A-E5A6-476E-B0C8-EA0F1D475952}"/>
                </a:ext>
              </a:extLst>
            </p:cNvPr>
            <p:cNvSpPr/>
            <p:nvPr/>
          </p:nvSpPr>
          <p:spPr>
            <a:xfrm>
              <a:off x="313269" y="1590794"/>
              <a:ext cx="6273228" cy="251999"/>
            </a:xfrm>
            <a:prstGeom prst="roundRect">
              <a:avLst>
                <a:gd name="adj" fmla="val 18549"/>
              </a:avLst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</a:schemeClr>
                </a:gs>
                <a:gs pos="50000">
                  <a:schemeClr val="accent1">
                    <a:lumMod val="20000"/>
                    <a:lumOff val="80000"/>
                  </a:schemeClr>
                </a:gs>
                <a:gs pos="100000">
                  <a:schemeClr val="bg1"/>
                </a:gs>
              </a:gsLst>
              <a:lin ang="0" scaled="1"/>
              <a:tileRect/>
            </a:gradFill>
            <a:ln>
              <a:noFill/>
            </a:ln>
            <a:effectLst>
              <a:outerShdw dist="38100" dir="10800000" algn="r" rotWithShape="0">
                <a:srgbClr val="00B235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050" dirty="0">
                  <a:solidFill>
                    <a:prstClr val="whit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        </a:t>
              </a:r>
              <a:endParaRPr lang="ko-KR" altLang="en-US" sz="1050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Rectangle 4">
              <a:extLst>
                <a:ext uri="{FF2B5EF4-FFF2-40B4-BE49-F238E27FC236}">
                  <a16:creationId xmlns:a16="http://schemas.microsoft.com/office/drawing/2014/main" id="{75BEB067-0D89-441A-BB55-5CF04E5F10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1322" y="1632080"/>
              <a:ext cx="1505220" cy="15388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 lIns="0" tIns="0" rIns="0" bIns="0" anchor="ctr">
              <a:spAutoFit/>
            </a:bodyPr>
            <a:lstStyle/>
            <a:p>
              <a:r>
                <a:rPr lang="en-US" altLang="ko-KR" sz="10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1.1 </a:t>
              </a:r>
              <a:r>
                <a:rPr lang="ko-KR" altLang="en-US" sz="10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업무용 단말 관련 현황</a:t>
              </a:r>
            </a:p>
          </p:txBody>
        </p:sp>
      </p:grp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34284E24-C12E-4AF9-9CD3-6F023792D1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3929387"/>
              </p:ext>
            </p:extLst>
          </p:nvPr>
        </p:nvGraphicFramePr>
        <p:xfrm>
          <a:off x="288925" y="2005898"/>
          <a:ext cx="2436346" cy="878126"/>
        </p:xfrm>
        <a:graphic>
          <a:graphicData uri="http://schemas.openxmlformats.org/drawingml/2006/table">
            <a:tbl>
              <a:tblPr/>
              <a:tblGrid>
                <a:gridCol w="12181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181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1327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kern="1200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구 분</a:t>
                      </a:r>
                    </a:p>
                  </a:txBody>
                  <a:tcPr marL="76202" marR="76202" marT="38095" marB="38095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33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 수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2" marR="76202" marT="38095" marB="38095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3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6512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데스크탑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5600" marR="75600" marT="39600" marB="39600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581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2" marR="76202" marT="38095" marB="38095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8096861"/>
                  </a:ext>
                </a:extLst>
              </a:tr>
              <a:tr h="216512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노트북</a:t>
                      </a:r>
                    </a:p>
                  </a:txBody>
                  <a:tcPr marL="75600" marR="75600" marT="39600" marB="39600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2" marR="76202" marT="38095" marB="38095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6417151"/>
                  </a:ext>
                </a:extLst>
              </a:tr>
              <a:tr h="216512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합 계</a:t>
                      </a:r>
                    </a:p>
                  </a:txBody>
                  <a:tcPr marL="75600" marR="75600" marT="39600" marB="39600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661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2" marR="76202" marT="38095" marB="38095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7114210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9648B2CC-2C88-4CB3-8306-B526E813BC28}"/>
              </a:ext>
            </a:extLst>
          </p:cNvPr>
          <p:cNvSpPr txBox="1"/>
          <p:nvPr/>
        </p:nvSpPr>
        <p:spPr>
          <a:xfrm>
            <a:off x="296863" y="1754239"/>
            <a:ext cx="1505220" cy="246221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가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기기별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현황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3D87D7F-1AFC-4B3B-9AA6-F4C77C967BB6}"/>
              </a:ext>
            </a:extLst>
          </p:cNvPr>
          <p:cNvSpPr txBox="1"/>
          <p:nvPr/>
        </p:nvSpPr>
        <p:spPr>
          <a:xfrm>
            <a:off x="296861" y="2937581"/>
            <a:ext cx="1505220" cy="246221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나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OS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별 현황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B346250C-C399-4839-A736-C9A6EF704C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7715298"/>
              </p:ext>
            </p:extLst>
          </p:nvPr>
        </p:nvGraphicFramePr>
        <p:xfrm>
          <a:off x="288924" y="3183802"/>
          <a:ext cx="3045947" cy="1511700"/>
        </p:xfrm>
        <a:graphic>
          <a:graphicData uri="http://schemas.openxmlformats.org/drawingml/2006/table">
            <a:tbl>
              <a:tblPr/>
              <a:tblGrid>
                <a:gridCol w="23459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000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kern="1200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구 분</a:t>
                      </a:r>
                    </a:p>
                  </a:txBody>
                  <a:tcPr marL="76202" marR="76202" marT="38095" marB="38095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33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 수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2" marR="76202" marT="38095" marB="38095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3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l" defTabSz="686014" rtl="0" eaLnBrk="1" latinLnBrk="0" hangingPunct="1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Microsoft Windows 7 Professional</a:t>
                      </a:r>
                      <a:endParaRPr lang="ko-KR" altLang="en-US" sz="90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463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2" marR="76202" marT="38095" marB="38095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80968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l" defTabSz="686014" rtl="0" eaLnBrk="1" latinLnBrk="0" hangingPunct="1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Microsoft Windows 7 Professional x64</a:t>
                      </a:r>
                      <a:endParaRPr lang="ko-KR" altLang="en-US" sz="90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183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2" marR="76202" marT="38095" marB="38095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641715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l" defTabSz="686014" rtl="0" eaLnBrk="1" latinLnBrk="0" hangingPunct="1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Microsoft Windows 10 Professional</a:t>
                      </a:r>
                      <a:endParaRPr lang="ko-KR" altLang="en-US" sz="90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2" marR="76202" marT="38095" marB="38095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71142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l" defTabSz="686014" rtl="0" eaLnBrk="1" latinLnBrk="0" hangingPunct="1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Microsoft Windows 10 Professional x64</a:t>
                      </a:r>
                      <a:endParaRPr lang="ko-KR" altLang="en-US" sz="90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2" marR="76202" marT="38095" marB="38095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03498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l" defTabSz="686014" rtl="0" eaLnBrk="1" latinLnBrk="0" hangingPunct="1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sz="9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Apple Mac OS</a:t>
                      </a:r>
                      <a:endParaRPr lang="ko-KR" altLang="en-US" sz="90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2" marR="76202" marT="38095" marB="38095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696611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686014" rtl="0" eaLnBrk="1" latinLnBrk="0" hangingPunct="1"/>
                      <a:r>
                        <a:rPr lang="ko-KR" altLang="en-US" sz="9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합 계</a:t>
                      </a:r>
                    </a:p>
                  </a:txBody>
                  <a:tcPr marL="75600" marR="75600" marT="39600" marB="39600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686014" rtl="0" eaLnBrk="1" latinLnBrk="0" hangingPunct="1"/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661</a:t>
                      </a:r>
                      <a:endParaRPr lang="ko-KR" altLang="en-US" sz="90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76202" marR="76202" marT="38095" marB="38095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6759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41E2192B-C296-4D5C-A1EB-0DEEB4C6AC94}"/>
              </a:ext>
            </a:extLst>
          </p:cNvPr>
          <p:cNvSpPr txBox="1"/>
          <p:nvPr/>
        </p:nvSpPr>
        <p:spPr>
          <a:xfrm>
            <a:off x="3532277" y="1754239"/>
            <a:ext cx="1505220" cy="246221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다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대표 단말 사양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2657518B-6647-4DC9-B23C-62FDD9A2F6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5824055"/>
              </p:ext>
            </p:extLst>
          </p:nvPr>
        </p:nvGraphicFramePr>
        <p:xfrm>
          <a:off x="3523131" y="1980526"/>
          <a:ext cx="3063367" cy="2714977"/>
        </p:xfrm>
        <a:graphic>
          <a:graphicData uri="http://schemas.openxmlformats.org/drawingml/2006/table">
            <a:tbl>
              <a:tblPr/>
              <a:tblGrid>
                <a:gridCol w="627528">
                  <a:extLst>
                    <a:ext uri="{9D8B030D-6E8A-4147-A177-3AD203B41FA5}">
                      <a16:colId xmlns:a16="http://schemas.microsoft.com/office/drawing/2014/main" val="431811247"/>
                    </a:ext>
                  </a:extLst>
                </a:gridCol>
                <a:gridCol w="6992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365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721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kern="1200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구분</a:t>
                      </a:r>
                    </a:p>
                  </a:txBody>
                  <a:tcPr marL="76202" marR="76202" marT="38095" marB="38095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33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kern="1200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주요부품</a:t>
                      </a:r>
                    </a:p>
                  </a:txBody>
                  <a:tcPr marL="76202" marR="76202" marT="38095" marB="38095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33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상세규격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2" marR="76202" marT="38095" marB="38095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3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8070">
                <a:tc rowSpan="5">
                  <a:txBody>
                    <a:bodyPr/>
                    <a:lstStyle/>
                    <a:p>
                      <a:pPr marL="0" algn="l" defTabSz="686014" rtl="0" eaLnBrk="1" latinLnBrk="0" hangingPunct="1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9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데스크탑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686014" rtl="0" eaLnBrk="1" latinLnBrk="0" hangingPunct="1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CPU</a:t>
                      </a:r>
                      <a:endParaRPr lang="ko-KR" altLang="en-US" sz="90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altLang="ko-KR" sz="9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Intel® Core i7 CPU 860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2" marR="76202" marT="38095" marB="38095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8096861"/>
                  </a:ext>
                </a:extLst>
              </a:tr>
              <a:tr h="268070">
                <a:tc vMerge="1">
                  <a:txBody>
                    <a:bodyPr/>
                    <a:lstStyle/>
                    <a:p>
                      <a:pPr marL="0" algn="l" defTabSz="686014" rtl="0" eaLnBrk="1" latinLnBrk="0" hangingPunct="1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endParaRPr lang="ko-KR" altLang="en-US" sz="90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686014" rtl="0" eaLnBrk="1" latinLnBrk="0" hangingPunct="1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RAM</a:t>
                      </a:r>
                      <a:endParaRPr lang="ko-KR" altLang="en-US" sz="90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4GB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2" marR="76202" marT="38095" marB="38095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6417151"/>
                  </a:ext>
                </a:extLst>
              </a:tr>
              <a:tr h="268070">
                <a:tc vMerge="1">
                  <a:txBody>
                    <a:bodyPr/>
                    <a:lstStyle/>
                    <a:p>
                      <a:pPr marL="0" algn="l" defTabSz="686014" rtl="0" eaLnBrk="1" latinLnBrk="0" hangingPunct="1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endParaRPr lang="ko-KR" altLang="en-US" sz="90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686014" rtl="0" eaLnBrk="1" latinLnBrk="0" hangingPunct="1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SSD</a:t>
                      </a:r>
                      <a:endParaRPr lang="ko-KR" altLang="en-US" sz="90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128GB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2" marR="76202" marT="38095" marB="38095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7114210"/>
                  </a:ext>
                </a:extLst>
              </a:tr>
              <a:tr h="268070">
                <a:tc vMerge="1">
                  <a:txBody>
                    <a:bodyPr/>
                    <a:lstStyle/>
                    <a:p>
                      <a:pPr marL="0" algn="l" defTabSz="686014" rtl="0" eaLnBrk="1" latinLnBrk="0" hangingPunct="1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endParaRPr lang="ko-KR" altLang="en-US" sz="90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686014" rtl="0" eaLnBrk="1" latinLnBrk="0" hangingPunct="1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HDD</a:t>
                      </a:r>
                      <a:endParaRPr lang="ko-KR" altLang="en-US" sz="90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1TB(7200rpm, SATA3)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2" marR="76202" marT="38095" marB="38095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0349806"/>
                  </a:ext>
                </a:extLst>
              </a:tr>
              <a:tr h="268070">
                <a:tc vMerge="1">
                  <a:txBody>
                    <a:bodyPr/>
                    <a:lstStyle/>
                    <a:p>
                      <a:pPr marL="0" algn="l" defTabSz="686014" rtl="0" eaLnBrk="1" latinLnBrk="0" hangingPunct="1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endParaRPr lang="ko-KR" altLang="en-US" sz="90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686014" rtl="0" eaLnBrk="1" latinLnBrk="0" hangingPunct="1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OS</a:t>
                      </a:r>
                      <a:endParaRPr lang="ko-KR" altLang="en-US" sz="90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Windows 7 Pro 32 Bit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2" marR="76202" marT="38095" marB="38095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69661180"/>
                  </a:ext>
                </a:extLst>
              </a:tr>
              <a:tr h="271852">
                <a:tc rowSpan="4">
                  <a:txBody>
                    <a:bodyPr/>
                    <a:lstStyle/>
                    <a:p>
                      <a:pPr marL="0" algn="ctr" defTabSz="686014" rtl="0" eaLnBrk="1" latinLnBrk="0" hangingPunct="1"/>
                      <a:r>
                        <a:rPr lang="ko-KR" altLang="en-US" sz="9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노트북</a:t>
                      </a:r>
                    </a:p>
                  </a:txBody>
                  <a:tcPr marL="75600" marR="75600" marT="39600" marB="39600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686014" rtl="0" eaLnBrk="1" latinLnBrk="0" hangingPunct="1"/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CPU</a:t>
                      </a:r>
                      <a:endParaRPr lang="ko-KR" altLang="en-US" sz="90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75600" marR="75600" marT="39600" marB="39600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686014" rtl="0" eaLnBrk="1" latinLnBrk="0" hangingPunct="1"/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Intel® Core i5 3337U</a:t>
                      </a:r>
                      <a:endParaRPr lang="ko-KR" altLang="en-US" sz="90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76202" marR="76202" marT="38095" marB="38095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786759"/>
                  </a:ext>
                </a:extLst>
              </a:tr>
              <a:tr h="271852">
                <a:tc vMerge="1">
                  <a:txBody>
                    <a:bodyPr/>
                    <a:lstStyle/>
                    <a:p>
                      <a:pPr marL="0" algn="ctr" defTabSz="686014" rtl="0" eaLnBrk="1" latinLnBrk="0" hangingPunct="1"/>
                      <a:endParaRPr lang="ko-KR" altLang="en-US" sz="90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75600" marR="75600" marT="39600" marB="39600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686014" rtl="0" eaLnBrk="1" latinLnBrk="0" hangingPunct="1"/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RAM</a:t>
                      </a:r>
                      <a:endParaRPr lang="ko-KR" altLang="en-US" sz="90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75600" marR="75600" marT="39600" marB="39600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686014" rtl="0" eaLnBrk="1" latinLnBrk="0" hangingPunct="1"/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4G</a:t>
                      </a:r>
                      <a:endParaRPr lang="ko-KR" altLang="en-US" sz="90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76202" marR="76202" marT="38095" marB="38095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4015021"/>
                  </a:ext>
                </a:extLst>
              </a:tr>
              <a:tr h="271852">
                <a:tc vMerge="1">
                  <a:txBody>
                    <a:bodyPr/>
                    <a:lstStyle/>
                    <a:p>
                      <a:pPr marL="0" algn="ctr" defTabSz="686014" rtl="0" eaLnBrk="1" latinLnBrk="0" hangingPunct="1"/>
                      <a:endParaRPr lang="ko-KR" altLang="en-US" sz="90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75600" marR="75600" marT="39600" marB="39600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686014" rtl="0" eaLnBrk="1" latinLnBrk="0" hangingPunct="1"/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SSD</a:t>
                      </a:r>
                      <a:endParaRPr lang="ko-KR" altLang="en-US" sz="90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75600" marR="75600" marT="39600" marB="39600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686014" rtl="0" eaLnBrk="1" latinLnBrk="0" hangingPunct="1"/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128GB</a:t>
                      </a:r>
                      <a:endParaRPr lang="ko-KR" altLang="en-US" sz="90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76202" marR="76202" marT="38095" marB="38095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85936030"/>
                  </a:ext>
                </a:extLst>
              </a:tr>
              <a:tr h="271852">
                <a:tc vMerge="1">
                  <a:txBody>
                    <a:bodyPr/>
                    <a:lstStyle/>
                    <a:p>
                      <a:pPr marL="0" algn="ctr" defTabSz="686014" rtl="0" eaLnBrk="1" latinLnBrk="0" hangingPunct="1"/>
                      <a:endParaRPr lang="ko-KR" altLang="en-US" sz="90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75600" marR="75600" marT="39600" marB="39600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686014" rtl="0" eaLnBrk="1" latinLnBrk="0" hangingPunct="1"/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OS</a:t>
                      </a:r>
                      <a:endParaRPr lang="ko-KR" altLang="en-US" sz="90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75600" marR="75600" marT="39600" marB="39600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686014" rtl="0" eaLnBrk="1" latinLnBrk="0" hangingPunct="1"/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Windows 7 Pro 32 Bit</a:t>
                      </a:r>
                      <a:endParaRPr lang="ko-KR" altLang="en-US" sz="90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76202" marR="76202" marT="38095" marB="38095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694252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8525058"/>
      </p:ext>
    </p:extLst>
  </p:cSld>
  <p:clrMapOvr>
    <a:masterClrMapping/>
  </p:clrMapOvr>
  <p:transition spd="slow"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ko-KR" altLang="en-US" dirty="0" err="1"/>
              <a:t>제안수용</a:t>
            </a:r>
            <a:r>
              <a:rPr lang="ko-KR" altLang="en-US" dirty="0"/>
              <a:t> 여부 </a:t>
            </a:r>
            <a:r>
              <a:rPr lang="ko-KR" altLang="en-US" dirty="0" err="1"/>
              <a:t>참조표</a:t>
            </a:r>
            <a:endParaRPr lang="ko-KR" altLang="en-US" dirty="0"/>
          </a:p>
        </p:txBody>
      </p:sp>
      <p:graphicFrame>
        <p:nvGraphicFramePr>
          <p:cNvPr id="31" name="표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226721"/>
              </p:ext>
            </p:extLst>
          </p:nvPr>
        </p:nvGraphicFramePr>
        <p:xfrm>
          <a:off x="288925" y="612779"/>
          <a:ext cx="6272108" cy="3959784"/>
        </p:xfrm>
        <a:graphic>
          <a:graphicData uri="http://schemas.openxmlformats.org/drawingml/2006/table">
            <a:tbl>
              <a:tblPr/>
              <a:tblGrid>
                <a:gridCol w="846192">
                  <a:extLst>
                    <a:ext uri="{9D8B030D-6E8A-4147-A177-3AD203B41FA5}">
                      <a16:colId xmlns:a16="http://schemas.microsoft.com/office/drawing/2014/main" val="87410439"/>
                    </a:ext>
                  </a:extLst>
                </a:gridCol>
                <a:gridCol w="44767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20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710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9839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1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분류</a:t>
                      </a:r>
                    </a:p>
                  </a:txBody>
                  <a:tcPr marL="17388" marR="17388" marT="17388" marB="17388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1" kern="0" spc="0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제안요청</a:t>
                      </a:r>
                      <a:r>
                        <a:rPr lang="ko-KR" altLang="en-US" sz="700" b="1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내용</a:t>
                      </a:r>
                    </a:p>
                  </a:txBody>
                  <a:tcPr marL="17388" marR="17388" marT="17388" marB="17388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1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수용</a:t>
                      </a: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1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여부</a:t>
                      </a:r>
                    </a:p>
                  </a:txBody>
                  <a:tcPr marL="17388" marR="17388" marT="17388" marB="17388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1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제안서</a:t>
                      </a: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700" b="1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en-US" sz="700" b="1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page)</a:t>
                      </a:r>
                    </a:p>
                  </a:txBody>
                  <a:tcPr marL="17388" marR="17388" marT="17388" marB="17388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7273">
                <a:tc rowSpan="18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미래에셋자산운용</a:t>
                      </a: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요청 항목</a:t>
                      </a:r>
                    </a:p>
                  </a:txBody>
                  <a:tcPr marL="17388" marR="17388" marT="17388" marB="17388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이해용이성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인터페이스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메시지 등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수용</a:t>
                      </a:r>
                    </a:p>
                  </a:txBody>
                  <a:tcPr marL="17388" marR="17388" marT="17388" marB="17388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7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</a:t>
                      </a:r>
                    </a:p>
                  </a:txBody>
                  <a:tcPr marL="30912" marR="30912" marT="30912" marB="30912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7273">
                <a:tc vMerge="1">
                  <a:txBody>
                    <a:bodyPr/>
                    <a:lstStyle/>
                    <a:p>
                      <a:pPr marL="0" marR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7388" marR="17388" marT="17388" marB="17388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인터페이스 일관성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인터페이스 조정 가능성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수용</a:t>
                      </a:r>
                    </a:p>
                  </a:txBody>
                  <a:tcPr marL="17388" marR="17388" marT="17388" marB="17388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</a:t>
                      </a:r>
                    </a:p>
                  </a:txBody>
                  <a:tcPr marL="30912" marR="30912" marT="30912" marB="30912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7273">
                <a:tc vMerge="1">
                  <a:txBody>
                    <a:bodyPr/>
                    <a:lstStyle/>
                    <a:p>
                      <a:pPr marL="0" marR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7388" marR="17388" marT="17388" marB="17388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진행 상태 파악 용이성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수용</a:t>
                      </a:r>
                    </a:p>
                  </a:txBody>
                  <a:tcPr marL="17388" marR="17388" marT="17388" marB="17388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</a:t>
                      </a:r>
                    </a:p>
                  </a:txBody>
                  <a:tcPr marL="30912" marR="30912" marT="30912" marB="30912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7273">
                <a:tc vMerge="1">
                  <a:txBody>
                    <a:bodyPr/>
                    <a:lstStyle/>
                    <a:p>
                      <a:pPr marL="0" marR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7388" marR="17388" marT="17388" marB="17388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오류 복구 용이성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수용</a:t>
                      </a:r>
                    </a:p>
                  </a:txBody>
                  <a:tcPr marL="17388" marR="17388" marT="17388" marB="17388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7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29, 32</a:t>
                      </a:r>
                      <a:endParaRPr lang="ko-KR" altLang="en-US" sz="700" b="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912" marR="30912" marT="30912" marB="30912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7273">
                <a:tc vMerge="1"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7388" marR="17388" marT="17388" marB="17388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수행시간의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효율성</a:t>
                      </a:r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수용</a:t>
                      </a:r>
                    </a:p>
                  </a:txBody>
                  <a:tcPr marL="17388" marR="17388" marT="17388" marB="17388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</a:t>
                      </a:r>
                      <a:endParaRPr lang="ko-KR" altLang="en-US" sz="700" b="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912" marR="30912" marT="30912" marB="30912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7273">
                <a:tc vMerge="1">
                  <a:txBody>
                    <a:bodyPr/>
                    <a:lstStyle/>
                    <a:p>
                      <a:pPr marL="0" marR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7388" marR="17388" marT="17388" marB="17388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자원사용의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효율성</a:t>
                      </a:r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수용</a:t>
                      </a:r>
                    </a:p>
                  </a:txBody>
                  <a:tcPr marL="17388" marR="17388" marT="17388" marB="17388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7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</a:t>
                      </a:r>
                      <a:endParaRPr lang="ko-KR" altLang="en-US" sz="700" b="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912" marR="30912" marT="30912" marB="30912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7273">
                <a:tc vMerge="1">
                  <a:txBody>
                    <a:bodyPr/>
                    <a:lstStyle/>
                    <a:p>
                      <a:pPr marL="0" marR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7388" marR="17388" marT="17388" marB="17388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 전송의 효율성</a:t>
                      </a:r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수용</a:t>
                      </a:r>
                    </a:p>
                  </a:txBody>
                  <a:tcPr marL="17388" marR="17388" marT="17388" marB="17388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7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</a:t>
                      </a:r>
                      <a:endParaRPr lang="ko-KR" altLang="en-US" sz="700" b="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912" marR="30912" marT="30912" marB="30912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7273">
                <a:tc vMerge="1">
                  <a:txBody>
                    <a:bodyPr/>
                    <a:lstStyle/>
                    <a:p>
                      <a:pPr marL="0" marR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7388" marR="17388" marT="17388" marB="17388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설치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제거의 용이성</a:t>
                      </a:r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수용</a:t>
                      </a:r>
                    </a:p>
                  </a:txBody>
                  <a:tcPr marL="17388" marR="17388" marT="17388" marB="17388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</a:t>
                      </a:r>
                      <a:endParaRPr lang="ko-KR" altLang="en-US" sz="700" b="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912" marR="30912" marT="30912" marB="30912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67273">
                <a:tc vMerge="1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7388" marR="17388" marT="17388" marB="17388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호환성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(OS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버전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보안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SW 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등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수용</a:t>
                      </a:r>
                    </a:p>
                  </a:txBody>
                  <a:tcPr marL="17388" marR="17388" marT="17388" marB="17388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700" b="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</a:t>
                      </a:r>
                      <a:endParaRPr lang="ko-KR" altLang="en-US" sz="700" b="0" kern="0" spc="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912" marR="30912" marT="30912" marB="30912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67273">
                <a:tc vMerge="1">
                  <a:txBody>
                    <a:bodyPr/>
                    <a:lstStyle/>
                    <a:p>
                      <a:pPr marL="0" marR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7388" marR="17388" marT="17388" marB="17388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OS 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백업 안정성</a:t>
                      </a:r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수용</a:t>
                      </a:r>
                    </a:p>
                  </a:txBody>
                  <a:tcPr marL="17388" marR="17388" marT="17388" marB="17388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</a:t>
                      </a:r>
                      <a:endParaRPr lang="ko-KR" altLang="en-US" sz="700" b="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912" marR="30912" marT="30912" marB="30912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67273">
                <a:tc vMerge="1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7388" marR="17388" marT="17388" marB="17388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결함 </a:t>
                      </a:r>
                      <a:r>
                        <a:rPr lang="ko-KR" altLang="en-U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발생율</a:t>
                      </a:r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수용</a:t>
                      </a:r>
                    </a:p>
                  </a:txBody>
                  <a:tcPr marL="17388" marR="17388" marT="17388" marB="17388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kern="0" spc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</a:t>
                      </a:r>
                      <a:endParaRPr lang="ko-KR" altLang="en-US" sz="700" b="0" kern="0" spc="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912" marR="30912" marT="30912" marB="30912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67273">
                <a:tc vMerge="1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7388" marR="17388" marT="17388" marB="17388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마이그레이션 용이성</a:t>
                      </a:r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수용</a:t>
                      </a:r>
                    </a:p>
                  </a:txBody>
                  <a:tcPr marL="17388" marR="17388" marT="17388" marB="17388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  <a:endParaRPr lang="ko-KR" altLang="en-US" sz="700" b="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912" marR="30912" marT="30912" marB="30912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67273">
                <a:tc vMerge="1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7388" marR="17388" marT="17388" marB="17388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 </a:t>
                      </a:r>
                      <a:r>
                        <a:rPr lang="ko-KR" altLang="en-U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회복성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복구성</a:t>
                      </a:r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0" lang="ko-KR" altLang="en-US" sz="7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수용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7388" marR="17388" marT="17388" marB="17388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</a:t>
                      </a:r>
                      <a:endParaRPr lang="ko-KR" altLang="en-US" sz="700" b="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912" marR="30912" marT="30912" marB="30912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2462999"/>
                  </a:ext>
                </a:extLst>
              </a:tr>
              <a:tr h="164279">
                <a:tc vMerge="1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7388" marR="17388" marT="17388" marB="17388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유지보수 지원 체계</a:t>
                      </a:r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0" lang="ko-KR" altLang="en-US" sz="7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수용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7388" marR="17388" marT="17388" marB="17388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700" b="0" dirty="0"/>
                        <a:t>57</a:t>
                      </a:r>
                      <a:endParaRPr lang="ko-KR" altLang="en-US" sz="700" b="0" dirty="0"/>
                    </a:p>
                  </a:txBody>
                  <a:tcPr marL="30912" marR="30912" marT="30912" marB="30912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3094407"/>
                  </a:ext>
                </a:extLst>
              </a:tr>
              <a:tr h="164279">
                <a:tc vMerge="1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7388" marR="17388" marT="17388" marB="17388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오류복구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문제해결 정책</a:t>
                      </a:r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0" lang="ko-KR" altLang="en-US" sz="7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수용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7388" marR="17388" marT="17388" marB="17388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700" b="0" dirty="0"/>
                        <a:t>58, 59</a:t>
                      </a:r>
                      <a:endParaRPr lang="ko-KR" altLang="en-US" sz="700" b="0" dirty="0"/>
                    </a:p>
                  </a:txBody>
                  <a:tcPr marL="30912" marR="30912" marT="30912" marB="30912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4935463"/>
                  </a:ext>
                </a:extLst>
              </a:tr>
              <a:tr h="167273">
                <a:tc vMerge="1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7388" marR="17388" marT="17388" marB="17388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유지보수 전담조직 및 인력</a:t>
                      </a:r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0" lang="ko-KR" altLang="en-US" sz="7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수용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7388" marR="17388" marT="17388" marB="17388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</a:t>
                      </a:r>
                      <a:endParaRPr lang="ko-KR" altLang="en-US" sz="700" b="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912" marR="30912" marT="30912" marB="30912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4376945"/>
                  </a:ext>
                </a:extLst>
              </a:tr>
              <a:tr h="167273">
                <a:tc vMerge="1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7388" marR="17388" marT="17388" marB="17388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업무용 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PC </a:t>
                      </a:r>
                      <a:r>
                        <a:rPr lang="ko-KR" altLang="en-U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기본사양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만족 여부</a:t>
                      </a:r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0" lang="ko-KR" altLang="en-US" sz="7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수용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7388" marR="17388" marT="17388" marB="17388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</a:t>
                      </a:r>
                      <a:endParaRPr lang="ko-KR" altLang="en-US" sz="700" b="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912" marR="30912" marT="30912" marB="30912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4703290"/>
                  </a:ext>
                </a:extLst>
              </a:tr>
              <a:tr h="167273">
                <a:tc vMerge="1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7388" marR="17388" marT="17388" marB="17388" anchor="ctr">
                    <a:lnL w="7112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한글 매뉴얼 및 도움말 제공 수준</a:t>
                      </a:r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0" lang="ko-KR" altLang="en-US" sz="7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수용</a:t>
                      </a:r>
                      <a:endParaRPr lang="ko-KR" altLang="en-US" sz="7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7388" marR="17388" marT="17388" marB="17388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</a:t>
                      </a:r>
                      <a:endParaRPr lang="ko-KR" altLang="en-US" sz="700" b="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0912" marR="30912" marT="30912" marB="30912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07133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17313767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>
          <a:xfrm>
            <a:off x="1736621" y="132736"/>
            <a:ext cx="4824412" cy="161583"/>
          </a:xfrm>
        </p:spPr>
        <p:txBody>
          <a:bodyPr/>
          <a:lstStyle/>
          <a:p>
            <a:r>
              <a:rPr lang="en-US" altLang="ko-KR" dirty="0"/>
              <a:t>Ⅲ </a:t>
            </a:r>
            <a:r>
              <a:rPr lang="ko-KR" altLang="en-US" dirty="0"/>
              <a:t>기술 부문</a:t>
            </a:r>
          </a:p>
        </p:txBody>
      </p:sp>
      <p:sp>
        <p:nvSpPr>
          <p:cNvPr id="5" name="제목 2">
            <a:extLst>
              <a:ext uri="{FF2B5EF4-FFF2-40B4-BE49-F238E27FC236}">
                <a16:creationId xmlns:a16="http://schemas.microsoft.com/office/drawing/2014/main" id="{F1DA374C-512B-4625-BA86-C75DCC7614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925" y="583320"/>
            <a:ext cx="6423162" cy="341612"/>
          </a:xfrm>
        </p:spPr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백업 및 복구 방안 제안</a:t>
            </a:r>
          </a:p>
        </p:txBody>
      </p:sp>
      <p:sp>
        <p:nvSpPr>
          <p:cNvPr id="6" name="텍스트 개체 틀 4">
            <a:extLst>
              <a:ext uri="{FF2B5EF4-FFF2-40B4-BE49-F238E27FC236}">
                <a16:creationId xmlns:a16="http://schemas.microsoft.com/office/drawing/2014/main" id="{9E487052-F96C-4DB0-88B1-6A66E40A43C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88925" y="925513"/>
            <a:ext cx="6416675" cy="184666"/>
          </a:xfrm>
        </p:spPr>
        <p:txBody>
          <a:bodyPr/>
          <a:lstStyle/>
          <a:p>
            <a:pPr marL="0" indent="0" eaLnBrk="0" hangingPunct="0">
              <a:spcAft>
                <a:spcPts val="551"/>
              </a:spcAft>
              <a:buNone/>
              <a:defRPr/>
            </a:pP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고객사의 대상 단말들의 </a:t>
            </a:r>
            <a:r>
              <a:rPr lang="ko-KR" altLang="en-US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메인디스크와</a:t>
            </a: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보조디스크 내에 있는 모든 데이터 용량을 기준으로 업무용 단말 백업 시스템을 구축합니다</a:t>
            </a:r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</a:rPr>
              <a:t>.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38A7485E-BB91-42D4-B57A-B104A875C4A6}"/>
              </a:ext>
            </a:extLst>
          </p:cNvPr>
          <p:cNvGrpSpPr/>
          <p:nvPr/>
        </p:nvGrpSpPr>
        <p:grpSpPr>
          <a:xfrm>
            <a:off x="313269" y="1499352"/>
            <a:ext cx="6273228" cy="251999"/>
            <a:chOff x="313269" y="1590794"/>
            <a:chExt cx="6273228" cy="251999"/>
          </a:xfrm>
        </p:grpSpPr>
        <p:sp>
          <p:nvSpPr>
            <p:cNvPr id="10" name="모서리가 둥근 직사각형 96">
              <a:extLst>
                <a:ext uri="{FF2B5EF4-FFF2-40B4-BE49-F238E27FC236}">
                  <a16:creationId xmlns:a16="http://schemas.microsoft.com/office/drawing/2014/main" id="{3714A32A-E5A6-476E-B0C8-EA0F1D475952}"/>
                </a:ext>
              </a:extLst>
            </p:cNvPr>
            <p:cNvSpPr/>
            <p:nvPr/>
          </p:nvSpPr>
          <p:spPr>
            <a:xfrm>
              <a:off x="313269" y="1590794"/>
              <a:ext cx="6273228" cy="251999"/>
            </a:xfrm>
            <a:prstGeom prst="roundRect">
              <a:avLst>
                <a:gd name="adj" fmla="val 18549"/>
              </a:avLst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</a:schemeClr>
                </a:gs>
                <a:gs pos="50000">
                  <a:schemeClr val="accent1">
                    <a:lumMod val="20000"/>
                    <a:lumOff val="80000"/>
                  </a:schemeClr>
                </a:gs>
                <a:gs pos="100000">
                  <a:schemeClr val="bg1"/>
                </a:gs>
              </a:gsLst>
              <a:lin ang="0" scaled="1"/>
              <a:tileRect/>
            </a:gradFill>
            <a:ln>
              <a:noFill/>
            </a:ln>
            <a:effectLst>
              <a:outerShdw dist="38100" dir="10800000" algn="r" rotWithShape="0">
                <a:srgbClr val="00B235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050" dirty="0">
                  <a:solidFill>
                    <a:prstClr val="whit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        </a:t>
              </a:r>
              <a:endParaRPr lang="ko-KR" altLang="en-US" sz="1050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Rectangle 4">
              <a:extLst>
                <a:ext uri="{FF2B5EF4-FFF2-40B4-BE49-F238E27FC236}">
                  <a16:creationId xmlns:a16="http://schemas.microsoft.com/office/drawing/2014/main" id="{75BEB067-0D89-441A-BB55-5CF04E5F10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1322" y="1632080"/>
              <a:ext cx="1505220" cy="15388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 lIns="0" tIns="0" rIns="0" bIns="0" anchor="ctr">
              <a:spAutoFit/>
            </a:bodyPr>
            <a:lstStyle/>
            <a:p>
              <a:r>
                <a:rPr lang="en-US" altLang="ko-KR" sz="10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1.2 </a:t>
              </a:r>
              <a:r>
                <a:rPr lang="ko-KR" altLang="en-US" sz="10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백업 대상 데이터 현황</a:t>
              </a:r>
            </a:p>
          </p:txBody>
        </p:sp>
      </p:grp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34284E24-C12E-4AF9-9CD3-6F023792D1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1159567"/>
              </p:ext>
            </p:extLst>
          </p:nvPr>
        </p:nvGraphicFramePr>
        <p:xfrm>
          <a:off x="288925" y="2005895"/>
          <a:ext cx="6272110" cy="1718378"/>
        </p:xfrm>
        <a:graphic>
          <a:graphicData uri="http://schemas.openxmlformats.org/drawingml/2006/table">
            <a:tbl>
              <a:tblPr/>
              <a:tblGrid>
                <a:gridCol w="1254422">
                  <a:extLst>
                    <a:ext uri="{9D8B030D-6E8A-4147-A177-3AD203B41FA5}">
                      <a16:colId xmlns:a16="http://schemas.microsoft.com/office/drawing/2014/main" val="638804491"/>
                    </a:ext>
                  </a:extLst>
                </a:gridCol>
                <a:gridCol w="1254422">
                  <a:extLst>
                    <a:ext uri="{9D8B030D-6E8A-4147-A177-3AD203B41FA5}">
                      <a16:colId xmlns:a16="http://schemas.microsoft.com/office/drawing/2014/main" val="3098780211"/>
                    </a:ext>
                  </a:extLst>
                </a:gridCol>
                <a:gridCol w="1254422">
                  <a:extLst>
                    <a:ext uri="{9D8B030D-6E8A-4147-A177-3AD203B41FA5}">
                      <a16:colId xmlns:a16="http://schemas.microsoft.com/office/drawing/2014/main" val="1409518713"/>
                    </a:ext>
                  </a:extLst>
                </a:gridCol>
                <a:gridCol w="12544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544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473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kern="1200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구 분</a:t>
                      </a:r>
                    </a:p>
                  </a:txBody>
                  <a:tcPr marL="76202" marR="76202" marT="38095" marB="38095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33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kern="1200" dirty="0" err="1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단말수</a:t>
                      </a:r>
                      <a:endParaRPr lang="ko-KR" altLang="en-US" sz="1000" b="1" kern="1200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76202" marR="76202" marT="38095" marB="38095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33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kern="1200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단말평균사용량</a:t>
                      </a:r>
                      <a:r>
                        <a:rPr lang="en-US" altLang="ko-KR" sz="1000" b="1" kern="1200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(GB)</a:t>
                      </a:r>
                      <a:endParaRPr lang="ko-KR" altLang="en-US" sz="1000" b="1" kern="1200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76202" marR="76202" marT="38095" marB="38095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33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kern="1200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총사용량</a:t>
                      </a:r>
                      <a:r>
                        <a:rPr lang="en-US" altLang="ko-KR" sz="1000" b="1" kern="1200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(GB)</a:t>
                      </a:r>
                      <a:endParaRPr lang="ko-KR" altLang="en-US" sz="1000" b="1" kern="1200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76202" marR="76202" marT="38095" marB="38095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33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총사용량</a:t>
                      </a:r>
                      <a:r>
                        <a:rPr kumimoji="1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(TB)</a:t>
                      </a:r>
                    </a:p>
                  </a:txBody>
                  <a:tcPr marL="76202" marR="76202" marT="38095" marB="38095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3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368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메인디스크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(C:)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5600" marR="75600" marT="39600" marB="39600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661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5600" marR="75600" marT="39600" marB="39600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78.91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5600" marR="75600" marT="39600" marB="39600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52,160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5600" marR="75600" marT="39600" marB="39600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52.16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2" marR="76202" marT="38095" marB="38095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8096861"/>
                  </a:ext>
                </a:extLst>
              </a:tr>
              <a:tr h="42368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보조디스크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(D:)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5600" marR="75600" marT="39600" marB="39600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5600" marR="75600" marT="39600" marB="39600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69.12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5600" marR="75600" marT="39600" marB="39600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45,688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5600" marR="75600" marT="39600" marB="39600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45.69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2" marR="76202" marT="38095" marB="38095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6417151"/>
                  </a:ext>
                </a:extLst>
              </a:tr>
              <a:tr h="423686">
                <a:tc gridSpan="4">
                  <a:txBody>
                    <a:bodyPr/>
                    <a:lstStyle/>
                    <a:p>
                      <a:pPr algn="ctr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사용량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(TB) </a:t>
                      </a:r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합 계</a:t>
                      </a:r>
                    </a:p>
                  </a:txBody>
                  <a:tcPr marL="75600" marR="75600" marT="39600" marB="39600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5600" marR="75600" marT="39600" marB="39600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5600" marR="75600" marT="39600" marB="39600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5600" marR="75600" marT="39600" marB="39600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1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97.85</a:t>
                      </a:r>
                      <a:endParaRPr lang="ko-KR" altLang="en-US" sz="1000" b="1" dirty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2" marR="76202" marT="38095" marB="38095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711421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6E7750CA-5491-4FF6-9B99-C48B5FEAD6D2}"/>
              </a:ext>
            </a:extLst>
          </p:cNvPr>
          <p:cNvSpPr txBox="1"/>
          <p:nvPr/>
        </p:nvSpPr>
        <p:spPr>
          <a:xfrm>
            <a:off x="296863" y="3771075"/>
            <a:ext cx="6264170" cy="400110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※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총 사용량 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 </a:t>
            </a:r>
            <a:r>
              <a:rPr lang="ko-KR" altLang="en-US" sz="1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단말수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* 단말평균사용량</a:t>
            </a:r>
          </a:p>
          <a:p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단말평균사용량은 총 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661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대의 약 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41%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 해당하는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273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대를 </a:t>
            </a:r>
            <a:r>
              <a:rPr lang="ko-KR" altLang="en-US" sz="1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샘플링하여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계산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1483135"/>
      </p:ext>
    </p:extLst>
  </p:cSld>
  <p:clrMapOvr>
    <a:masterClrMapping/>
  </p:clrMapOvr>
  <p:transition spd="slow">
    <p:wipe dir="r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>
          <a:xfrm>
            <a:off x="1736621" y="132736"/>
            <a:ext cx="4824412" cy="161583"/>
          </a:xfrm>
        </p:spPr>
        <p:txBody>
          <a:bodyPr/>
          <a:lstStyle/>
          <a:p>
            <a:r>
              <a:rPr lang="en-US" altLang="ko-KR" dirty="0"/>
              <a:t>Ⅲ </a:t>
            </a:r>
            <a:r>
              <a:rPr lang="ko-KR" altLang="en-US" dirty="0"/>
              <a:t>기술 부문</a:t>
            </a:r>
          </a:p>
        </p:txBody>
      </p:sp>
      <p:sp>
        <p:nvSpPr>
          <p:cNvPr id="5" name="제목 2">
            <a:extLst>
              <a:ext uri="{FF2B5EF4-FFF2-40B4-BE49-F238E27FC236}">
                <a16:creationId xmlns:a16="http://schemas.microsoft.com/office/drawing/2014/main" id="{F1DA374C-512B-4625-BA86-C75DCC7614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925" y="583320"/>
            <a:ext cx="6423162" cy="341612"/>
          </a:xfrm>
        </p:spPr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백업 및 복구 방안 제안</a:t>
            </a:r>
          </a:p>
        </p:txBody>
      </p:sp>
      <p:sp>
        <p:nvSpPr>
          <p:cNvPr id="6" name="텍스트 개체 틀 4">
            <a:extLst>
              <a:ext uri="{FF2B5EF4-FFF2-40B4-BE49-F238E27FC236}">
                <a16:creationId xmlns:a16="http://schemas.microsoft.com/office/drawing/2014/main" id="{9E487052-F96C-4DB0-88B1-6A66E40A43C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88925" y="925513"/>
            <a:ext cx="6416675" cy="513434"/>
          </a:xfrm>
        </p:spPr>
        <p:txBody>
          <a:bodyPr/>
          <a:lstStyle/>
          <a:p>
            <a:pPr marL="0" indent="0" eaLnBrk="0" hangingPunct="0">
              <a:spcAft>
                <a:spcPts val="551"/>
              </a:spcAft>
              <a:buNone/>
              <a:defRPr/>
            </a:pP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제안사는 임직원들의 업무 불편을 최소화하기 위해 업무용 단말을 로그 오프 시 자동으로 백업 수행을 하게 설정하며</a:t>
            </a:r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</a:rPr>
              <a:t>,</a:t>
            </a: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업무 서비스 네트워크 부하를 줄이기 위해 네트워크 대역폭 조절 기능을 적용합니다</a:t>
            </a:r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</a:rPr>
              <a:t>. </a:t>
            </a: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데이터 전송 시 일일 변경된 블록만 전송하고 </a:t>
            </a:r>
            <a:r>
              <a:rPr lang="ko-KR" altLang="en-US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중복제거하여</a:t>
            </a: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백업 스토리지 효율성을 극대화합니다</a:t>
            </a:r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</a:rPr>
              <a:t>.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38A7485E-BB91-42D4-B57A-B104A875C4A6}"/>
              </a:ext>
            </a:extLst>
          </p:cNvPr>
          <p:cNvGrpSpPr/>
          <p:nvPr/>
        </p:nvGrpSpPr>
        <p:grpSpPr>
          <a:xfrm>
            <a:off x="313269" y="1499352"/>
            <a:ext cx="6273228" cy="251999"/>
            <a:chOff x="313269" y="1590794"/>
            <a:chExt cx="6273228" cy="251999"/>
          </a:xfrm>
        </p:grpSpPr>
        <p:sp>
          <p:nvSpPr>
            <p:cNvPr id="10" name="모서리가 둥근 직사각형 96">
              <a:extLst>
                <a:ext uri="{FF2B5EF4-FFF2-40B4-BE49-F238E27FC236}">
                  <a16:creationId xmlns:a16="http://schemas.microsoft.com/office/drawing/2014/main" id="{3714A32A-E5A6-476E-B0C8-EA0F1D475952}"/>
                </a:ext>
              </a:extLst>
            </p:cNvPr>
            <p:cNvSpPr/>
            <p:nvPr/>
          </p:nvSpPr>
          <p:spPr>
            <a:xfrm>
              <a:off x="313269" y="1590794"/>
              <a:ext cx="6273228" cy="251999"/>
            </a:xfrm>
            <a:prstGeom prst="roundRect">
              <a:avLst>
                <a:gd name="adj" fmla="val 18549"/>
              </a:avLst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</a:schemeClr>
                </a:gs>
                <a:gs pos="50000">
                  <a:schemeClr val="accent1">
                    <a:lumMod val="20000"/>
                    <a:lumOff val="80000"/>
                  </a:schemeClr>
                </a:gs>
                <a:gs pos="100000">
                  <a:schemeClr val="bg1"/>
                </a:gs>
              </a:gsLst>
              <a:lin ang="0" scaled="1"/>
              <a:tileRect/>
            </a:gradFill>
            <a:ln>
              <a:noFill/>
            </a:ln>
            <a:effectLst>
              <a:outerShdw dist="38100" dir="10800000" algn="r" rotWithShape="0">
                <a:srgbClr val="00B235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050" dirty="0">
                  <a:solidFill>
                    <a:prstClr val="whit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        </a:t>
              </a:r>
              <a:endParaRPr lang="ko-KR" altLang="en-US" sz="1050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Rectangle 4">
              <a:extLst>
                <a:ext uri="{FF2B5EF4-FFF2-40B4-BE49-F238E27FC236}">
                  <a16:creationId xmlns:a16="http://schemas.microsoft.com/office/drawing/2014/main" id="{75BEB067-0D89-441A-BB55-5CF04E5F10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1322" y="1632080"/>
              <a:ext cx="1761701" cy="15388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 lIns="0" tIns="0" rIns="0" bIns="0" anchor="ctr">
              <a:spAutoFit/>
            </a:bodyPr>
            <a:lstStyle/>
            <a:p>
              <a:r>
                <a:rPr lang="en-US" altLang="ko-KR" sz="10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1.3 </a:t>
              </a:r>
              <a:r>
                <a:rPr lang="ko-KR" altLang="en-US" sz="10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최적화된 데이터 백업 방안</a:t>
              </a:r>
            </a:p>
          </p:txBody>
        </p:sp>
      </p:grpSp>
      <p:pic>
        <p:nvPicPr>
          <p:cNvPr id="12" name="Picture 264">
            <a:extLst>
              <a:ext uri="{FF2B5EF4-FFF2-40B4-BE49-F238E27FC236}">
                <a16:creationId xmlns:a16="http://schemas.microsoft.com/office/drawing/2014/main" id="{A8A86B7E-B150-4B33-8180-1AC2920EBF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1322" y="3338786"/>
            <a:ext cx="546329" cy="371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15">
            <a:extLst>
              <a:ext uri="{FF2B5EF4-FFF2-40B4-BE49-F238E27FC236}">
                <a16:creationId xmlns:a16="http://schemas.microsoft.com/office/drawing/2014/main" id="{C25AAA32-00B1-418B-898E-84C1E2AE69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1322" y="2553588"/>
            <a:ext cx="546329" cy="412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15">
            <a:extLst>
              <a:ext uri="{FF2B5EF4-FFF2-40B4-BE49-F238E27FC236}">
                <a16:creationId xmlns:a16="http://schemas.microsoft.com/office/drawing/2014/main" id="{D9928B38-E881-4AC1-A369-6A6A7E7E90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79007" y="2553588"/>
            <a:ext cx="546329" cy="412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15">
            <a:extLst>
              <a:ext uri="{FF2B5EF4-FFF2-40B4-BE49-F238E27FC236}">
                <a16:creationId xmlns:a16="http://schemas.microsoft.com/office/drawing/2014/main" id="{7591CFC8-272E-40E4-B8A4-D175409FA4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86694" y="2553588"/>
            <a:ext cx="546329" cy="412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64">
            <a:extLst>
              <a:ext uri="{FF2B5EF4-FFF2-40B4-BE49-F238E27FC236}">
                <a16:creationId xmlns:a16="http://schemas.microsoft.com/office/drawing/2014/main" id="{0F201613-7FB5-412E-849D-BCC898A71B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79006" y="3338786"/>
            <a:ext cx="546329" cy="371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64">
            <a:extLst>
              <a:ext uri="{FF2B5EF4-FFF2-40B4-BE49-F238E27FC236}">
                <a16:creationId xmlns:a16="http://schemas.microsoft.com/office/drawing/2014/main" id="{538967CE-E78B-4D89-8A8C-E628EE003E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86694" y="3338786"/>
            <a:ext cx="546329" cy="371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49">
            <a:extLst>
              <a:ext uri="{FF2B5EF4-FFF2-40B4-BE49-F238E27FC236}">
                <a16:creationId xmlns:a16="http://schemas.microsoft.com/office/drawing/2014/main" id="{8555119C-107A-4330-A5B9-A3051AAB7E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63342" y="2598413"/>
            <a:ext cx="1397795" cy="1156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82304E13-16C8-4F1C-AC2E-CE89285EA63E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2333023" y="3524360"/>
            <a:ext cx="279964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140">
            <a:extLst>
              <a:ext uri="{FF2B5EF4-FFF2-40B4-BE49-F238E27FC236}">
                <a16:creationId xmlns:a16="http://schemas.microsoft.com/office/drawing/2014/main" id="{37041018-1B3B-4DB3-8392-EEE7BA4ED4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65246" y="1982785"/>
            <a:ext cx="546329" cy="526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88A59563-4638-43FA-9E3A-D9093F700F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3148493"/>
              </p:ext>
            </p:extLst>
          </p:nvPr>
        </p:nvGraphicFramePr>
        <p:xfrm>
          <a:off x="3733803" y="2789388"/>
          <a:ext cx="1154016" cy="1561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252">
                  <a:extLst>
                    <a:ext uri="{9D8B030D-6E8A-4147-A177-3AD203B41FA5}">
                      <a16:colId xmlns:a16="http://schemas.microsoft.com/office/drawing/2014/main" val="709983243"/>
                    </a:ext>
                  </a:extLst>
                </a:gridCol>
                <a:gridCol w="144252">
                  <a:extLst>
                    <a:ext uri="{9D8B030D-6E8A-4147-A177-3AD203B41FA5}">
                      <a16:colId xmlns:a16="http://schemas.microsoft.com/office/drawing/2014/main" val="1175951335"/>
                    </a:ext>
                  </a:extLst>
                </a:gridCol>
                <a:gridCol w="144252">
                  <a:extLst>
                    <a:ext uri="{9D8B030D-6E8A-4147-A177-3AD203B41FA5}">
                      <a16:colId xmlns:a16="http://schemas.microsoft.com/office/drawing/2014/main" val="1297092135"/>
                    </a:ext>
                  </a:extLst>
                </a:gridCol>
                <a:gridCol w="144252">
                  <a:extLst>
                    <a:ext uri="{9D8B030D-6E8A-4147-A177-3AD203B41FA5}">
                      <a16:colId xmlns:a16="http://schemas.microsoft.com/office/drawing/2014/main" val="1611706400"/>
                    </a:ext>
                  </a:extLst>
                </a:gridCol>
                <a:gridCol w="144252">
                  <a:extLst>
                    <a:ext uri="{9D8B030D-6E8A-4147-A177-3AD203B41FA5}">
                      <a16:colId xmlns:a16="http://schemas.microsoft.com/office/drawing/2014/main" val="3875645935"/>
                    </a:ext>
                  </a:extLst>
                </a:gridCol>
                <a:gridCol w="144252">
                  <a:extLst>
                    <a:ext uri="{9D8B030D-6E8A-4147-A177-3AD203B41FA5}">
                      <a16:colId xmlns:a16="http://schemas.microsoft.com/office/drawing/2014/main" val="2810064400"/>
                    </a:ext>
                  </a:extLst>
                </a:gridCol>
                <a:gridCol w="144252">
                  <a:extLst>
                    <a:ext uri="{9D8B030D-6E8A-4147-A177-3AD203B41FA5}">
                      <a16:colId xmlns:a16="http://schemas.microsoft.com/office/drawing/2014/main" val="3331145919"/>
                    </a:ext>
                  </a:extLst>
                </a:gridCol>
                <a:gridCol w="144252">
                  <a:extLst>
                    <a:ext uri="{9D8B030D-6E8A-4147-A177-3AD203B41FA5}">
                      <a16:colId xmlns:a16="http://schemas.microsoft.com/office/drawing/2014/main" val="2331017781"/>
                    </a:ext>
                  </a:extLst>
                </a:gridCol>
              </a:tblGrid>
              <a:tr h="156185">
                <a:tc>
                  <a:txBody>
                    <a:bodyPr/>
                    <a:lstStyle/>
                    <a:p>
                      <a:pPr latinLnBrk="1"/>
                      <a:endParaRPr lang="ko-KR" altLang="en-US" sz="100" dirty="0">
                        <a:latin typeface="맑은 고딕" panose="020B0503020000020004" pitchFamily="50" charset="-127"/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>
                        <a:latin typeface="맑은 고딕" panose="020B0503020000020004" pitchFamily="50" charset="-127"/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>
                        <a:latin typeface="맑은 고딕" panose="020B0503020000020004" pitchFamily="50" charset="-127"/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>
                        <a:latin typeface="맑은 고딕" panose="020B0503020000020004" pitchFamily="50" charset="-127"/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>
                        <a:latin typeface="맑은 고딕" panose="020B0503020000020004" pitchFamily="50" charset="-127"/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>
                        <a:latin typeface="맑은 고딕" panose="020B0503020000020004" pitchFamily="50" charset="-127"/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>
                        <a:latin typeface="맑은 고딕" panose="020B0503020000020004" pitchFamily="50" charset="-127"/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>
                        <a:latin typeface="맑은 고딕" panose="020B0503020000020004" pitchFamily="50" charset="-127"/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8595416"/>
                  </a:ext>
                </a:extLst>
              </a:tr>
            </a:tbl>
          </a:graphicData>
        </a:graphic>
      </p:graphicFrame>
      <p:graphicFrame>
        <p:nvGraphicFramePr>
          <p:cNvPr id="33" name="표 32">
            <a:extLst>
              <a:ext uri="{FF2B5EF4-FFF2-40B4-BE49-F238E27FC236}">
                <a16:creationId xmlns:a16="http://schemas.microsoft.com/office/drawing/2014/main" id="{3C39C4CB-3955-4809-B993-2058F66EB4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8702835"/>
              </p:ext>
            </p:extLst>
          </p:nvPr>
        </p:nvGraphicFramePr>
        <p:xfrm>
          <a:off x="3733803" y="3347751"/>
          <a:ext cx="1154016" cy="1561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252">
                  <a:extLst>
                    <a:ext uri="{9D8B030D-6E8A-4147-A177-3AD203B41FA5}">
                      <a16:colId xmlns:a16="http://schemas.microsoft.com/office/drawing/2014/main" val="709983243"/>
                    </a:ext>
                  </a:extLst>
                </a:gridCol>
                <a:gridCol w="144252">
                  <a:extLst>
                    <a:ext uri="{9D8B030D-6E8A-4147-A177-3AD203B41FA5}">
                      <a16:colId xmlns:a16="http://schemas.microsoft.com/office/drawing/2014/main" val="1175951335"/>
                    </a:ext>
                  </a:extLst>
                </a:gridCol>
                <a:gridCol w="144252">
                  <a:extLst>
                    <a:ext uri="{9D8B030D-6E8A-4147-A177-3AD203B41FA5}">
                      <a16:colId xmlns:a16="http://schemas.microsoft.com/office/drawing/2014/main" val="1297092135"/>
                    </a:ext>
                  </a:extLst>
                </a:gridCol>
                <a:gridCol w="144252">
                  <a:extLst>
                    <a:ext uri="{9D8B030D-6E8A-4147-A177-3AD203B41FA5}">
                      <a16:colId xmlns:a16="http://schemas.microsoft.com/office/drawing/2014/main" val="1611706400"/>
                    </a:ext>
                  </a:extLst>
                </a:gridCol>
                <a:gridCol w="144252">
                  <a:extLst>
                    <a:ext uri="{9D8B030D-6E8A-4147-A177-3AD203B41FA5}">
                      <a16:colId xmlns:a16="http://schemas.microsoft.com/office/drawing/2014/main" val="3875645935"/>
                    </a:ext>
                  </a:extLst>
                </a:gridCol>
                <a:gridCol w="144252">
                  <a:extLst>
                    <a:ext uri="{9D8B030D-6E8A-4147-A177-3AD203B41FA5}">
                      <a16:colId xmlns:a16="http://schemas.microsoft.com/office/drawing/2014/main" val="2810064400"/>
                    </a:ext>
                  </a:extLst>
                </a:gridCol>
                <a:gridCol w="144252">
                  <a:extLst>
                    <a:ext uri="{9D8B030D-6E8A-4147-A177-3AD203B41FA5}">
                      <a16:colId xmlns:a16="http://schemas.microsoft.com/office/drawing/2014/main" val="3331145919"/>
                    </a:ext>
                  </a:extLst>
                </a:gridCol>
                <a:gridCol w="144252">
                  <a:extLst>
                    <a:ext uri="{9D8B030D-6E8A-4147-A177-3AD203B41FA5}">
                      <a16:colId xmlns:a16="http://schemas.microsoft.com/office/drawing/2014/main" val="2331017781"/>
                    </a:ext>
                  </a:extLst>
                </a:gridCol>
              </a:tblGrid>
              <a:tr h="156185">
                <a:tc>
                  <a:txBody>
                    <a:bodyPr/>
                    <a:lstStyle/>
                    <a:p>
                      <a:pPr latinLnBrk="1"/>
                      <a:endParaRPr lang="ko-KR" altLang="en-US" sz="100" dirty="0">
                        <a:latin typeface="맑은 고딕" panose="020B0503020000020004" pitchFamily="50" charset="-127"/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>
                        <a:latin typeface="맑은 고딕" panose="020B0503020000020004" pitchFamily="50" charset="-127"/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>
                        <a:latin typeface="맑은 고딕" panose="020B0503020000020004" pitchFamily="50" charset="-127"/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>
                        <a:latin typeface="맑은 고딕" panose="020B0503020000020004" pitchFamily="50" charset="-127"/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>
                        <a:latin typeface="맑은 고딕" panose="020B0503020000020004" pitchFamily="50" charset="-127"/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>
                        <a:latin typeface="맑은 고딕" panose="020B0503020000020004" pitchFamily="50" charset="-127"/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>
                        <a:latin typeface="맑은 고딕" panose="020B0503020000020004" pitchFamily="50" charset="-127"/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>
                        <a:latin typeface="맑은 고딕" panose="020B0503020000020004" pitchFamily="50" charset="-127"/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8595416"/>
                  </a:ext>
                </a:extLst>
              </a:tr>
            </a:tbl>
          </a:graphicData>
        </a:graphic>
      </p:graphicFrame>
      <p:sp>
        <p:nvSpPr>
          <p:cNvPr id="34" name="TextBox 33">
            <a:extLst>
              <a:ext uri="{FF2B5EF4-FFF2-40B4-BE49-F238E27FC236}">
                <a16:creationId xmlns:a16="http://schemas.microsoft.com/office/drawing/2014/main" id="{5041F1C8-6F3B-40F9-B179-38B3FCD0F537}"/>
              </a:ext>
            </a:extLst>
          </p:cNvPr>
          <p:cNvSpPr txBox="1"/>
          <p:nvPr/>
        </p:nvSpPr>
        <p:spPr>
          <a:xfrm>
            <a:off x="3771485" y="2944191"/>
            <a:ext cx="1078648" cy="369332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일일 변경된 블록만 전송</a:t>
            </a:r>
          </a:p>
        </p:txBody>
      </p:sp>
      <p:graphicFrame>
        <p:nvGraphicFramePr>
          <p:cNvPr id="36" name="표 35">
            <a:extLst>
              <a:ext uri="{FF2B5EF4-FFF2-40B4-BE49-F238E27FC236}">
                <a16:creationId xmlns:a16="http://schemas.microsoft.com/office/drawing/2014/main" id="{1BCA4DD5-2C0C-4D67-82CD-4380769881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5715807"/>
              </p:ext>
            </p:extLst>
          </p:nvPr>
        </p:nvGraphicFramePr>
        <p:xfrm>
          <a:off x="5184772" y="3470708"/>
          <a:ext cx="1154016" cy="1561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252">
                  <a:extLst>
                    <a:ext uri="{9D8B030D-6E8A-4147-A177-3AD203B41FA5}">
                      <a16:colId xmlns:a16="http://schemas.microsoft.com/office/drawing/2014/main" val="709983243"/>
                    </a:ext>
                  </a:extLst>
                </a:gridCol>
                <a:gridCol w="144252">
                  <a:extLst>
                    <a:ext uri="{9D8B030D-6E8A-4147-A177-3AD203B41FA5}">
                      <a16:colId xmlns:a16="http://schemas.microsoft.com/office/drawing/2014/main" val="1175951335"/>
                    </a:ext>
                  </a:extLst>
                </a:gridCol>
                <a:gridCol w="144252">
                  <a:extLst>
                    <a:ext uri="{9D8B030D-6E8A-4147-A177-3AD203B41FA5}">
                      <a16:colId xmlns:a16="http://schemas.microsoft.com/office/drawing/2014/main" val="1297092135"/>
                    </a:ext>
                  </a:extLst>
                </a:gridCol>
                <a:gridCol w="144252">
                  <a:extLst>
                    <a:ext uri="{9D8B030D-6E8A-4147-A177-3AD203B41FA5}">
                      <a16:colId xmlns:a16="http://schemas.microsoft.com/office/drawing/2014/main" val="1611706400"/>
                    </a:ext>
                  </a:extLst>
                </a:gridCol>
                <a:gridCol w="144252">
                  <a:extLst>
                    <a:ext uri="{9D8B030D-6E8A-4147-A177-3AD203B41FA5}">
                      <a16:colId xmlns:a16="http://schemas.microsoft.com/office/drawing/2014/main" val="3875645935"/>
                    </a:ext>
                  </a:extLst>
                </a:gridCol>
                <a:gridCol w="144252">
                  <a:extLst>
                    <a:ext uri="{9D8B030D-6E8A-4147-A177-3AD203B41FA5}">
                      <a16:colId xmlns:a16="http://schemas.microsoft.com/office/drawing/2014/main" val="2810064400"/>
                    </a:ext>
                  </a:extLst>
                </a:gridCol>
                <a:gridCol w="144252">
                  <a:extLst>
                    <a:ext uri="{9D8B030D-6E8A-4147-A177-3AD203B41FA5}">
                      <a16:colId xmlns:a16="http://schemas.microsoft.com/office/drawing/2014/main" val="3331145919"/>
                    </a:ext>
                  </a:extLst>
                </a:gridCol>
                <a:gridCol w="144252">
                  <a:extLst>
                    <a:ext uri="{9D8B030D-6E8A-4147-A177-3AD203B41FA5}">
                      <a16:colId xmlns:a16="http://schemas.microsoft.com/office/drawing/2014/main" val="2331017781"/>
                    </a:ext>
                  </a:extLst>
                </a:gridCol>
              </a:tblGrid>
              <a:tr h="156185">
                <a:tc>
                  <a:txBody>
                    <a:bodyPr/>
                    <a:lstStyle/>
                    <a:p>
                      <a:pPr latinLnBrk="1"/>
                      <a:endParaRPr lang="ko-KR" altLang="en-US" sz="100" dirty="0">
                        <a:latin typeface="맑은 고딕" panose="020B0503020000020004" pitchFamily="50" charset="-127"/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>
                        <a:latin typeface="맑은 고딕" panose="020B0503020000020004" pitchFamily="50" charset="-127"/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>
                        <a:latin typeface="맑은 고딕" panose="020B0503020000020004" pitchFamily="50" charset="-127"/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>
                        <a:latin typeface="맑은 고딕" panose="020B0503020000020004" pitchFamily="50" charset="-127"/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>
                        <a:latin typeface="맑은 고딕" panose="020B0503020000020004" pitchFamily="50" charset="-127"/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>
                        <a:latin typeface="맑은 고딕" panose="020B0503020000020004" pitchFamily="50" charset="-127"/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>
                        <a:latin typeface="맑은 고딕" panose="020B0503020000020004" pitchFamily="50" charset="-127"/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>
                        <a:latin typeface="맑은 고딕" panose="020B0503020000020004" pitchFamily="50" charset="-127"/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8595416"/>
                  </a:ext>
                </a:extLst>
              </a:tr>
            </a:tbl>
          </a:graphicData>
        </a:graphic>
      </p:graphicFrame>
      <p:sp>
        <p:nvSpPr>
          <p:cNvPr id="37" name="TextBox 36">
            <a:extLst>
              <a:ext uri="{FF2B5EF4-FFF2-40B4-BE49-F238E27FC236}">
                <a16:creationId xmlns:a16="http://schemas.microsoft.com/office/drawing/2014/main" id="{E87DDFA3-8EE3-47AF-97BE-19907493E9EB}"/>
              </a:ext>
            </a:extLst>
          </p:cNvPr>
          <p:cNvSpPr txBox="1"/>
          <p:nvPr/>
        </p:nvSpPr>
        <p:spPr>
          <a:xfrm>
            <a:off x="1976718" y="1753830"/>
            <a:ext cx="2918012" cy="230832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백업 중앙 관리 서버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632F22E-3B16-4390-A361-92D891192F9A}"/>
              </a:ext>
            </a:extLst>
          </p:cNvPr>
          <p:cNvSpPr txBox="1"/>
          <p:nvPr/>
        </p:nvSpPr>
        <p:spPr>
          <a:xfrm>
            <a:off x="4962422" y="2326617"/>
            <a:ext cx="1598716" cy="230832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백업 </a:t>
            </a:r>
            <a:r>
              <a:rPr lang="en-US" altLang="ko-KR" sz="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NAS </a:t>
            </a:r>
            <a:r>
              <a:rPr lang="ko-KR" altLang="en-US" sz="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스토리지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D937901-5C8F-4AC8-AB41-70B89D7B5ECE}"/>
              </a:ext>
            </a:extLst>
          </p:cNvPr>
          <p:cNvSpPr txBox="1"/>
          <p:nvPr/>
        </p:nvSpPr>
        <p:spPr>
          <a:xfrm>
            <a:off x="652812" y="2290758"/>
            <a:ext cx="1598716" cy="230832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백업 대상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96ED445-15FB-4610-806C-246A7DC3B420}"/>
              </a:ext>
            </a:extLst>
          </p:cNvPr>
          <p:cNvSpPr txBox="1"/>
          <p:nvPr/>
        </p:nvSpPr>
        <p:spPr>
          <a:xfrm>
            <a:off x="472330" y="2970975"/>
            <a:ext cx="1984000" cy="369332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업무 마감 후 로그 오프 시 백업 자동 수행</a:t>
            </a:r>
          </a:p>
        </p:txBody>
      </p:sp>
      <p:pic>
        <p:nvPicPr>
          <p:cNvPr id="44" name="그림 6">
            <a:extLst>
              <a:ext uri="{FF2B5EF4-FFF2-40B4-BE49-F238E27FC236}">
                <a16:creationId xmlns:a16="http://schemas.microsoft.com/office/drawing/2014/main" id="{C92902EC-575A-4F58-9AB0-20D721FEE21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7585" y="1802119"/>
            <a:ext cx="1107537" cy="717583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E252C6D8-3AA7-4B0F-8E81-E92867AF7A52}"/>
              </a:ext>
            </a:extLst>
          </p:cNvPr>
          <p:cNvPicPr preferRelativeResize="0"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1804701" y="1794222"/>
            <a:ext cx="1108800" cy="716400"/>
          </a:xfrm>
          <a:prstGeom prst="rect">
            <a:avLst/>
          </a:prstGeom>
        </p:spPr>
      </p:pic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ECB04B17-A761-4822-93C0-C394E7EDA465}"/>
              </a:ext>
            </a:extLst>
          </p:cNvPr>
          <p:cNvCxnSpPr>
            <a:cxnSpLocks/>
          </p:cNvCxnSpPr>
          <p:nvPr/>
        </p:nvCxnSpPr>
        <p:spPr>
          <a:xfrm>
            <a:off x="2333023" y="2763724"/>
            <a:ext cx="279964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7" name="표 46">
            <a:extLst>
              <a:ext uri="{FF2B5EF4-FFF2-40B4-BE49-F238E27FC236}">
                <a16:creationId xmlns:a16="http://schemas.microsoft.com/office/drawing/2014/main" id="{0F32DFD8-B076-4DBA-B28C-1E46079A1B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6184675"/>
              </p:ext>
            </p:extLst>
          </p:nvPr>
        </p:nvGraphicFramePr>
        <p:xfrm>
          <a:off x="288924" y="3820300"/>
          <a:ext cx="6272109" cy="1005790"/>
        </p:xfrm>
        <a:graphic>
          <a:graphicData uri="http://schemas.openxmlformats.org/drawingml/2006/table">
            <a:tbl>
              <a:tblPr/>
              <a:tblGrid>
                <a:gridCol w="22391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329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kern="1200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백업 시 적용 기능</a:t>
                      </a:r>
                    </a:p>
                  </a:txBody>
                  <a:tcPr marL="76202" marR="76202" marT="38095" marB="38095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33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장 점</a:t>
                      </a:r>
                      <a:endParaRPr kumimoji="1" lang="en-US" altLang="ko-KR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2" marR="76202" marT="38095" marB="38095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3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686014" rtl="0" eaLnBrk="1" latinLnBrk="0" hangingPunct="1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8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로드 오프 이벤트 발생 시 자동 백업 수행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관리자의 백업 스케줄 시간 설정 불필요</a:t>
                      </a:r>
                      <a:r>
                        <a:rPr lang="en-US" altLang="ko-KR" sz="8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8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업무 효율성 증대</a:t>
                      </a:r>
                      <a:r>
                        <a:rPr lang="en-US" altLang="ko-KR" sz="8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8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네트워크 부하 분산</a:t>
                      </a:r>
                    </a:p>
                  </a:txBody>
                  <a:tcPr marL="76202" marR="76202" marT="38095" marB="38095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80968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686014" rtl="0" eaLnBrk="1" latinLnBrk="0" hangingPunct="1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8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네트워크 대역폭 조절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업무 서비스 </a:t>
                      </a:r>
                      <a:r>
                        <a:rPr lang="ko-KR" altLang="en-US" sz="8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네트워크 부담 최소화 및 업무 연속성 유지</a:t>
                      </a:r>
                    </a:p>
                  </a:txBody>
                  <a:tcPr marL="76202" marR="76202" marT="38095" marB="38095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641715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686014" rtl="0" eaLnBrk="1" latinLnBrk="0" hangingPunct="1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CBT(Change Block Tracking)</a:t>
                      </a:r>
                      <a:endParaRPr lang="ko-KR" altLang="en-US" sz="80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증본 백업 시 변경된 블록을 바로 감지하여 </a:t>
                      </a:r>
                      <a:r>
                        <a:rPr lang="ko-KR" altLang="en-US" sz="8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고속 백업</a:t>
                      </a:r>
                      <a:r>
                        <a:rPr lang="en-US" altLang="ko-KR" sz="8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(</a:t>
                      </a:r>
                      <a:r>
                        <a:rPr lang="ko-KR" altLang="en-US" sz="8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스캔 시간 제거</a:t>
                      </a:r>
                      <a:r>
                        <a:rPr lang="en-US" altLang="ko-KR" sz="8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8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2" marR="76202" marT="38095" marB="38095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71142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686014" rtl="0" eaLnBrk="1" latinLnBrk="0" hangingPunct="1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8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압축 및 중복제거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변경된 블록을 압축 및 중복 제거하여 </a:t>
                      </a:r>
                      <a:r>
                        <a:rPr lang="ko-KR" altLang="en-US" sz="8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백업 스토리지 효율성 극대화</a:t>
                      </a:r>
                    </a:p>
                  </a:txBody>
                  <a:tcPr marL="76202" marR="76202" marT="38095" marB="38095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0349806"/>
                  </a:ext>
                </a:extLst>
              </a:tr>
            </a:tbl>
          </a:graphicData>
        </a:graphic>
      </p:graphicFrame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77D6DC20-9073-4C4B-9D38-8BE81FD65082}"/>
              </a:ext>
            </a:extLst>
          </p:cNvPr>
          <p:cNvSpPr/>
          <p:nvPr/>
        </p:nvSpPr>
        <p:spPr bwMode="auto">
          <a:xfrm>
            <a:off x="2456330" y="2789388"/>
            <a:ext cx="1055124" cy="714548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" tIns="18000" rIns="18000" bIns="18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9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  <a:cs typeface="Segoe UI" pitchFamily="34" charset="0"/>
              </a:rPr>
              <a:t>업무 네트워크의 </a:t>
            </a:r>
            <a:r>
              <a:rPr lang="en-US" altLang="ko-KR" sz="9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  <a:cs typeface="Segoe UI" pitchFamily="34" charset="0"/>
              </a:rPr>
              <a:t>50%</a:t>
            </a:r>
            <a:r>
              <a:rPr lang="ko-KR" altLang="en-US" sz="9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  <a:cs typeface="Segoe UI" pitchFamily="34" charset="0"/>
              </a:rPr>
              <a:t>만 사용하도록 대역폭 조절</a:t>
            </a:r>
            <a:endParaRPr lang="en-US" altLang="ko-KR" sz="9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  <a:cs typeface="Segoe UI" pitchFamily="34" charset="0"/>
            </a:endParaRPr>
          </a:p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7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  <a:cs typeface="Segoe UI" pitchFamily="34" charset="0"/>
              </a:rPr>
              <a:t>(</a:t>
            </a:r>
            <a:r>
              <a:rPr lang="ko-KR" altLang="en-US" sz="7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  <a:cs typeface="Segoe UI" pitchFamily="34" charset="0"/>
              </a:rPr>
              <a:t>네트워크 부담 최소화</a:t>
            </a:r>
            <a:r>
              <a:rPr lang="en-US" altLang="ko-KR" sz="7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  <a:cs typeface="Segoe UI" pitchFamily="34" charset="0"/>
              </a:rPr>
              <a:t>)</a:t>
            </a:r>
            <a:endParaRPr lang="ko-KR" altLang="en-US" sz="7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6385960"/>
      </p:ext>
    </p:extLst>
  </p:cSld>
  <p:clrMapOvr>
    <a:masterClrMapping/>
  </p:clrMapOvr>
  <p:transition spd="slow">
    <p:wipe dir="r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460D8C83-A991-46D0-9211-A2262D473C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878" y="3378261"/>
            <a:ext cx="3088237" cy="1510038"/>
          </a:xfrm>
          <a:prstGeom prst="rect">
            <a:avLst/>
          </a:prstGeom>
        </p:spPr>
      </p:pic>
      <p:grpSp>
        <p:nvGrpSpPr>
          <p:cNvPr id="84" name="그룹 83">
            <a:extLst>
              <a:ext uri="{FF2B5EF4-FFF2-40B4-BE49-F238E27FC236}">
                <a16:creationId xmlns:a16="http://schemas.microsoft.com/office/drawing/2014/main" id="{AF35EFDC-D542-41FA-A647-BB9E40994042}"/>
              </a:ext>
            </a:extLst>
          </p:cNvPr>
          <p:cNvGrpSpPr/>
          <p:nvPr/>
        </p:nvGrpSpPr>
        <p:grpSpPr>
          <a:xfrm>
            <a:off x="3470367" y="3464076"/>
            <a:ext cx="3079490" cy="1116226"/>
            <a:chOff x="-733564" y="1543035"/>
            <a:chExt cx="8325128" cy="1493087"/>
          </a:xfrm>
        </p:grpSpPr>
        <p:sp>
          <p:nvSpPr>
            <p:cNvPr id="78" name="Rectangle: Rounded Corners 17">
              <a:extLst>
                <a:ext uri="{FF2B5EF4-FFF2-40B4-BE49-F238E27FC236}">
                  <a16:creationId xmlns:a16="http://schemas.microsoft.com/office/drawing/2014/main" id="{56E5EF28-BE48-4925-9EB2-BE14DC7D15F3}"/>
                </a:ext>
              </a:extLst>
            </p:cNvPr>
            <p:cNvSpPr/>
            <p:nvPr/>
          </p:nvSpPr>
          <p:spPr bwMode="auto">
            <a:xfrm>
              <a:off x="3685224" y="1743090"/>
              <a:ext cx="3906340" cy="1293032"/>
            </a:xfrm>
            <a:prstGeom prst="roundRect">
              <a:avLst>
                <a:gd name="adj" fmla="val 7949"/>
              </a:avLst>
            </a:prstGeom>
            <a:noFill/>
            <a:ln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z="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  <a:cs typeface="Segoe UI" pitchFamily="34" charset="0"/>
              </a:endParaRPr>
            </a:p>
          </p:txBody>
        </p:sp>
        <p:sp>
          <p:nvSpPr>
            <p:cNvPr id="79" name="Rectangle 18">
              <a:extLst>
                <a:ext uri="{FF2B5EF4-FFF2-40B4-BE49-F238E27FC236}">
                  <a16:creationId xmlns:a16="http://schemas.microsoft.com/office/drawing/2014/main" id="{3C995C45-0E4F-467F-B245-89E84A87D8F5}"/>
                </a:ext>
              </a:extLst>
            </p:cNvPr>
            <p:cNvSpPr/>
            <p:nvPr/>
          </p:nvSpPr>
          <p:spPr>
            <a:xfrm>
              <a:off x="4414342" y="1543035"/>
              <a:ext cx="2501339" cy="22115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>
              <a:defPPr>
                <a:defRPr lang="en-U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defTabSz="686030">
                <a:buSzPct val="90000"/>
              </a:pPr>
              <a:r>
                <a:rPr lang="en-US" sz="700" b="1" dirty="0">
                  <a:solidFill>
                    <a:srgbClr val="000000">
                      <a:lumMod val="50000"/>
                      <a:lumOff val="500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File-Level Backup</a:t>
              </a:r>
            </a:p>
          </p:txBody>
        </p:sp>
        <p:pic>
          <p:nvPicPr>
            <p:cNvPr id="80" name="Picture 2" descr="Volume-Level Backup">
              <a:extLst>
                <a:ext uri="{FF2B5EF4-FFF2-40B4-BE49-F238E27FC236}">
                  <a16:creationId xmlns:a16="http://schemas.microsoft.com/office/drawing/2014/main" id="{4F990310-AD28-4762-AF5C-AD2094874E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90631" y="1862799"/>
              <a:ext cx="3191228" cy="10848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1" name="Picture 4" descr="File-Level Backup">
              <a:extLst>
                <a:ext uri="{FF2B5EF4-FFF2-40B4-BE49-F238E27FC236}">
                  <a16:creationId xmlns:a16="http://schemas.microsoft.com/office/drawing/2014/main" id="{4B9EEF75-6148-4960-8A53-0575562FAFC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55079" y="1743090"/>
              <a:ext cx="2799277" cy="12930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2" name="Rectangle: Rounded Corners 12">
              <a:extLst>
                <a:ext uri="{FF2B5EF4-FFF2-40B4-BE49-F238E27FC236}">
                  <a16:creationId xmlns:a16="http://schemas.microsoft.com/office/drawing/2014/main" id="{E2C24253-B8E5-4A68-8DFD-106FF097D0E0}"/>
                </a:ext>
              </a:extLst>
            </p:cNvPr>
            <p:cNvSpPr/>
            <p:nvPr/>
          </p:nvSpPr>
          <p:spPr bwMode="auto">
            <a:xfrm>
              <a:off x="-733564" y="1743090"/>
              <a:ext cx="3906340" cy="1293032"/>
            </a:xfrm>
            <a:prstGeom prst="roundRect">
              <a:avLst>
                <a:gd name="adj" fmla="val 7949"/>
              </a:avLst>
            </a:prstGeom>
            <a:noFill/>
            <a:ln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z="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  <a:cs typeface="Segoe UI" pitchFamily="34" charset="0"/>
              </a:endParaRPr>
            </a:p>
          </p:txBody>
        </p:sp>
        <p:sp>
          <p:nvSpPr>
            <p:cNvPr id="83" name="Rectangle 16">
              <a:extLst>
                <a:ext uri="{FF2B5EF4-FFF2-40B4-BE49-F238E27FC236}">
                  <a16:creationId xmlns:a16="http://schemas.microsoft.com/office/drawing/2014/main" id="{B2A6D268-E289-4604-862A-B5F0DBF584AC}"/>
                </a:ext>
              </a:extLst>
            </p:cNvPr>
            <p:cNvSpPr/>
            <p:nvPr/>
          </p:nvSpPr>
          <p:spPr>
            <a:xfrm>
              <a:off x="-261727" y="1543035"/>
              <a:ext cx="2999702" cy="22115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>
              <a:defPPr>
                <a:defRPr lang="en-U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defTabSz="686030">
                <a:buSzPct val="90000"/>
              </a:pPr>
              <a:r>
                <a:rPr lang="en-US" sz="700" b="1" dirty="0">
                  <a:solidFill>
                    <a:srgbClr val="000000">
                      <a:lumMod val="50000"/>
                      <a:lumOff val="500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Volume-Level Backup</a:t>
              </a:r>
              <a:endParaRPr lang="en-AU" sz="700" b="1" dirty="0">
                <a:solidFill>
                  <a:srgbClr val="000000">
                    <a:lumMod val="50000"/>
                    <a:lumOff val="5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>
          <a:xfrm>
            <a:off x="1736621" y="132736"/>
            <a:ext cx="4824412" cy="161583"/>
          </a:xfrm>
        </p:spPr>
        <p:txBody>
          <a:bodyPr/>
          <a:lstStyle/>
          <a:p>
            <a:r>
              <a:rPr lang="en-US" altLang="ko-KR" dirty="0"/>
              <a:t>Ⅲ </a:t>
            </a:r>
            <a:r>
              <a:rPr lang="ko-KR" altLang="en-US" dirty="0"/>
              <a:t>기술 부문</a:t>
            </a:r>
          </a:p>
        </p:txBody>
      </p:sp>
      <p:sp>
        <p:nvSpPr>
          <p:cNvPr id="5" name="제목 2">
            <a:extLst>
              <a:ext uri="{FF2B5EF4-FFF2-40B4-BE49-F238E27FC236}">
                <a16:creationId xmlns:a16="http://schemas.microsoft.com/office/drawing/2014/main" id="{F1DA374C-512B-4625-BA86-C75DCC7614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925" y="583320"/>
            <a:ext cx="6423162" cy="341612"/>
          </a:xfrm>
        </p:spPr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백업 및 복구 방안 제안</a:t>
            </a:r>
          </a:p>
        </p:txBody>
      </p:sp>
      <p:sp>
        <p:nvSpPr>
          <p:cNvPr id="6" name="텍스트 개체 틀 4">
            <a:extLst>
              <a:ext uri="{FF2B5EF4-FFF2-40B4-BE49-F238E27FC236}">
                <a16:creationId xmlns:a16="http://schemas.microsoft.com/office/drawing/2014/main" id="{9E487052-F96C-4DB0-88B1-6A66E40A43C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88925" y="925513"/>
            <a:ext cx="6416675" cy="513434"/>
          </a:xfrm>
        </p:spPr>
        <p:txBody>
          <a:bodyPr/>
          <a:lstStyle/>
          <a:p>
            <a:pPr marL="0" indent="0" eaLnBrk="0" hangingPunct="0">
              <a:spcAft>
                <a:spcPts val="551"/>
              </a:spcAft>
              <a:buNone/>
              <a:defRPr/>
            </a:pP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관리자에 의해서 중앙에서 모든 업무 단말에 대한 단일 백업 정책을 배포 및 적용하며</a:t>
            </a:r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개별 사용자 백업 필요 시 직접 볼륨</a:t>
            </a:r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폴더</a:t>
            </a:r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파일 백업할 수 있는 사용자 기반의 백업 기능을 제공합니다</a:t>
            </a:r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</a:rPr>
              <a:t>.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38A7485E-BB91-42D4-B57A-B104A875C4A6}"/>
              </a:ext>
            </a:extLst>
          </p:cNvPr>
          <p:cNvGrpSpPr/>
          <p:nvPr/>
        </p:nvGrpSpPr>
        <p:grpSpPr>
          <a:xfrm>
            <a:off x="313269" y="1499352"/>
            <a:ext cx="6273228" cy="251999"/>
            <a:chOff x="313269" y="1590794"/>
            <a:chExt cx="6273228" cy="251999"/>
          </a:xfrm>
        </p:grpSpPr>
        <p:sp>
          <p:nvSpPr>
            <p:cNvPr id="10" name="모서리가 둥근 직사각형 96">
              <a:extLst>
                <a:ext uri="{FF2B5EF4-FFF2-40B4-BE49-F238E27FC236}">
                  <a16:creationId xmlns:a16="http://schemas.microsoft.com/office/drawing/2014/main" id="{3714A32A-E5A6-476E-B0C8-EA0F1D475952}"/>
                </a:ext>
              </a:extLst>
            </p:cNvPr>
            <p:cNvSpPr/>
            <p:nvPr/>
          </p:nvSpPr>
          <p:spPr>
            <a:xfrm>
              <a:off x="313269" y="1590794"/>
              <a:ext cx="6273228" cy="251999"/>
            </a:xfrm>
            <a:prstGeom prst="roundRect">
              <a:avLst>
                <a:gd name="adj" fmla="val 18549"/>
              </a:avLst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</a:schemeClr>
                </a:gs>
                <a:gs pos="50000">
                  <a:schemeClr val="accent1">
                    <a:lumMod val="20000"/>
                    <a:lumOff val="80000"/>
                  </a:schemeClr>
                </a:gs>
                <a:gs pos="100000">
                  <a:schemeClr val="bg1"/>
                </a:gs>
              </a:gsLst>
              <a:lin ang="0" scaled="1"/>
              <a:tileRect/>
            </a:gradFill>
            <a:ln>
              <a:noFill/>
            </a:ln>
            <a:effectLst>
              <a:outerShdw dist="38100" dir="10800000" algn="r" rotWithShape="0">
                <a:srgbClr val="00B235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050" dirty="0">
                  <a:solidFill>
                    <a:prstClr val="whit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        </a:t>
              </a:r>
              <a:endParaRPr lang="ko-KR" altLang="en-US" sz="1050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Rectangle 4">
              <a:extLst>
                <a:ext uri="{FF2B5EF4-FFF2-40B4-BE49-F238E27FC236}">
                  <a16:creationId xmlns:a16="http://schemas.microsoft.com/office/drawing/2014/main" id="{75BEB067-0D89-441A-BB55-5CF04E5F10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1322" y="1632080"/>
              <a:ext cx="1505220" cy="15388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 lIns="0" tIns="0" rIns="0" bIns="0" anchor="ctr">
              <a:spAutoFit/>
            </a:bodyPr>
            <a:lstStyle/>
            <a:p>
              <a:r>
                <a:rPr lang="en-US" altLang="ko-KR" sz="10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1.4 </a:t>
              </a:r>
              <a:r>
                <a:rPr lang="ko-KR" altLang="en-US" sz="10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다양한 백업 방안 적용</a:t>
              </a: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798282" y="2509945"/>
            <a:ext cx="2029747" cy="781860"/>
            <a:chOff x="585158" y="1990165"/>
            <a:chExt cx="2455994" cy="1259194"/>
          </a:xfrm>
        </p:grpSpPr>
        <p:pic>
          <p:nvPicPr>
            <p:cNvPr id="30" name="Picture 140">
              <a:extLst>
                <a:ext uri="{FF2B5EF4-FFF2-40B4-BE49-F238E27FC236}">
                  <a16:creationId xmlns:a16="http://schemas.microsoft.com/office/drawing/2014/main" id="{BAEED770-A025-4AB6-88D2-D4B100D19C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559877" y="1990165"/>
              <a:ext cx="546329" cy="5071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115">
              <a:extLst>
                <a:ext uri="{FF2B5EF4-FFF2-40B4-BE49-F238E27FC236}">
                  <a16:creationId xmlns:a16="http://schemas.microsoft.com/office/drawing/2014/main" id="{C35D8689-7D7C-470E-A8CF-9FCA50C5CAE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85158" y="2851499"/>
              <a:ext cx="546329" cy="3978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115">
              <a:extLst>
                <a:ext uri="{FF2B5EF4-FFF2-40B4-BE49-F238E27FC236}">
                  <a16:creationId xmlns:a16="http://schemas.microsoft.com/office/drawing/2014/main" id="{BDBAE1AC-DB4C-44FE-92FE-8F594A2583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192843" y="2851499"/>
              <a:ext cx="546329" cy="3978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264">
              <a:extLst>
                <a:ext uri="{FF2B5EF4-FFF2-40B4-BE49-F238E27FC236}">
                  <a16:creationId xmlns:a16="http://schemas.microsoft.com/office/drawing/2014/main" id="{2A5760D4-D240-4AE4-AA05-279271810A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887139" y="2891671"/>
              <a:ext cx="546329" cy="3576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" name="Picture 264">
              <a:extLst>
                <a:ext uri="{FF2B5EF4-FFF2-40B4-BE49-F238E27FC236}">
                  <a16:creationId xmlns:a16="http://schemas.microsoft.com/office/drawing/2014/main" id="{D9FCCFF4-5E76-41F7-BC9E-084C9CB203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2494823" y="2891671"/>
              <a:ext cx="546329" cy="3576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8" name="직선 화살표 연결선 7">
              <a:extLst>
                <a:ext uri="{FF2B5EF4-FFF2-40B4-BE49-F238E27FC236}">
                  <a16:creationId xmlns:a16="http://schemas.microsoft.com/office/drawing/2014/main" id="{B900EE0E-1B05-4E4F-9185-FD0D89EC13AB}"/>
                </a:ext>
              </a:extLst>
            </p:cNvPr>
            <p:cNvCxnSpPr>
              <a:stCxn id="30" idx="2"/>
              <a:endCxn id="35" idx="0"/>
            </p:cNvCxnSpPr>
            <p:nvPr/>
          </p:nvCxnSpPr>
          <p:spPr>
            <a:xfrm flipH="1">
              <a:off x="1466008" y="2497305"/>
              <a:ext cx="367034" cy="354194"/>
            </a:xfrm>
            <a:prstGeom prst="straightConnector1">
              <a:avLst/>
            </a:prstGeom>
            <a:ln w="12700">
              <a:solidFill>
                <a:schemeClr val="bg1">
                  <a:lumMod val="50000"/>
                </a:schemeClr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51184E32-580B-4F23-9DE2-981387032ABA}"/>
                </a:ext>
              </a:extLst>
            </p:cNvPr>
            <p:cNvCxnSpPr>
              <a:stCxn id="30" idx="2"/>
              <a:endCxn id="41" idx="0"/>
            </p:cNvCxnSpPr>
            <p:nvPr/>
          </p:nvCxnSpPr>
          <p:spPr>
            <a:xfrm>
              <a:off x="1833042" y="2497305"/>
              <a:ext cx="327262" cy="394366"/>
            </a:xfrm>
            <a:prstGeom prst="straightConnector1">
              <a:avLst/>
            </a:prstGeom>
            <a:ln w="12700">
              <a:solidFill>
                <a:schemeClr val="bg1">
                  <a:lumMod val="50000"/>
                </a:schemeClr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화살표 연결선 22">
              <a:extLst>
                <a:ext uri="{FF2B5EF4-FFF2-40B4-BE49-F238E27FC236}">
                  <a16:creationId xmlns:a16="http://schemas.microsoft.com/office/drawing/2014/main" id="{96B30250-7A2B-4708-9CF8-006AA6283A7B}"/>
                </a:ext>
              </a:extLst>
            </p:cNvPr>
            <p:cNvCxnSpPr>
              <a:stCxn id="30" idx="2"/>
              <a:endCxn id="42" idx="0"/>
            </p:cNvCxnSpPr>
            <p:nvPr/>
          </p:nvCxnSpPr>
          <p:spPr>
            <a:xfrm>
              <a:off x="1833042" y="2497305"/>
              <a:ext cx="934946" cy="394366"/>
            </a:xfrm>
            <a:prstGeom prst="straightConnector1">
              <a:avLst/>
            </a:prstGeom>
            <a:ln w="12700">
              <a:solidFill>
                <a:schemeClr val="bg1">
                  <a:lumMod val="50000"/>
                </a:schemeClr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화살표 연결선 24">
              <a:extLst>
                <a:ext uri="{FF2B5EF4-FFF2-40B4-BE49-F238E27FC236}">
                  <a16:creationId xmlns:a16="http://schemas.microsoft.com/office/drawing/2014/main" id="{1A64F16F-9763-4568-B4FC-AFA0A9E360AB}"/>
                </a:ext>
              </a:extLst>
            </p:cNvPr>
            <p:cNvCxnSpPr>
              <a:stCxn id="30" idx="2"/>
              <a:endCxn id="31" idx="0"/>
            </p:cNvCxnSpPr>
            <p:nvPr/>
          </p:nvCxnSpPr>
          <p:spPr>
            <a:xfrm flipH="1">
              <a:off x="858323" y="2497305"/>
              <a:ext cx="974719" cy="354194"/>
            </a:xfrm>
            <a:prstGeom prst="straightConnector1">
              <a:avLst/>
            </a:prstGeom>
            <a:ln w="12700">
              <a:solidFill>
                <a:schemeClr val="bg1">
                  <a:lumMod val="50000"/>
                </a:schemeClr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0DFEBE31-4220-453E-9B47-D89ABB41D3C8}"/>
              </a:ext>
            </a:extLst>
          </p:cNvPr>
          <p:cNvSpPr txBox="1"/>
          <p:nvPr/>
        </p:nvSpPr>
        <p:spPr>
          <a:xfrm>
            <a:off x="683234" y="1955729"/>
            <a:ext cx="2357918" cy="553998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모든 단말에 공통 적용되는 백업 정책 배포 및 적용 </a:t>
            </a:r>
            <a:br>
              <a:rPr lang="en-US" altLang="ko-KR" sz="1000" b="1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900" b="1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(VAC: </a:t>
            </a:r>
            <a:r>
              <a:rPr lang="ko-KR" altLang="en-US" sz="900" b="1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통합 모니터링 기능</a:t>
            </a:r>
            <a:r>
              <a:rPr lang="en-US" altLang="ko-KR" sz="900" b="1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900" b="1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활용</a:t>
            </a:r>
            <a:r>
              <a:rPr lang="en-US" altLang="ko-KR" sz="900" b="1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A327BDF-8FA4-47D0-812C-4D242F9C1892}"/>
              </a:ext>
            </a:extLst>
          </p:cNvPr>
          <p:cNvSpPr txBox="1"/>
          <p:nvPr/>
        </p:nvSpPr>
        <p:spPr>
          <a:xfrm>
            <a:off x="288924" y="1735814"/>
            <a:ext cx="3140076" cy="261610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100" b="1" u="sng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공통 백업 적용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B69585E-03A0-4530-9DC1-92AF91BE9A75}"/>
              </a:ext>
            </a:extLst>
          </p:cNvPr>
          <p:cNvSpPr txBox="1"/>
          <p:nvPr/>
        </p:nvSpPr>
        <p:spPr>
          <a:xfrm>
            <a:off x="3437710" y="1735814"/>
            <a:ext cx="3140076" cy="261610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100" b="1" u="sng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개별 사용자 백업 적용</a:t>
            </a:r>
          </a:p>
        </p:txBody>
      </p:sp>
      <p:grpSp>
        <p:nvGrpSpPr>
          <p:cNvPr id="9" name="그룹 8"/>
          <p:cNvGrpSpPr/>
          <p:nvPr/>
        </p:nvGrpSpPr>
        <p:grpSpPr>
          <a:xfrm>
            <a:off x="4029974" y="2504060"/>
            <a:ext cx="2029747" cy="942839"/>
            <a:chOff x="3816850" y="2108524"/>
            <a:chExt cx="2455994" cy="1140835"/>
          </a:xfrm>
        </p:grpSpPr>
        <p:pic>
          <p:nvPicPr>
            <p:cNvPr id="52" name="Picture 115">
              <a:extLst>
                <a:ext uri="{FF2B5EF4-FFF2-40B4-BE49-F238E27FC236}">
                  <a16:creationId xmlns:a16="http://schemas.microsoft.com/office/drawing/2014/main" id="{7F14EFCF-FB37-4064-8ACA-4A4F72347D7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816850" y="2851499"/>
              <a:ext cx="546329" cy="3978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3" name="Picture 115">
              <a:extLst>
                <a:ext uri="{FF2B5EF4-FFF2-40B4-BE49-F238E27FC236}">
                  <a16:creationId xmlns:a16="http://schemas.microsoft.com/office/drawing/2014/main" id="{77E99501-81E5-43C7-9041-0B2A4A1430B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424535" y="2851499"/>
              <a:ext cx="546329" cy="3978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4" name="Picture 264">
              <a:extLst>
                <a:ext uri="{FF2B5EF4-FFF2-40B4-BE49-F238E27FC236}">
                  <a16:creationId xmlns:a16="http://schemas.microsoft.com/office/drawing/2014/main" id="{5EC660A0-7767-4A4E-A102-E06DC80FE7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118831" y="2891671"/>
              <a:ext cx="546329" cy="3576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5" name="Picture 264">
              <a:extLst>
                <a:ext uri="{FF2B5EF4-FFF2-40B4-BE49-F238E27FC236}">
                  <a16:creationId xmlns:a16="http://schemas.microsoft.com/office/drawing/2014/main" id="{A4FC1015-793C-43D2-8245-FBA628767F7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726515" y="2891671"/>
              <a:ext cx="546329" cy="3576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6" name="Picture 6">
              <a:extLst>
                <a:ext uri="{FF2B5EF4-FFF2-40B4-BE49-F238E27FC236}">
                  <a16:creationId xmlns:a16="http://schemas.microsoft.com/office/drawing/2014/main" id="{B9245A6F-3B0E-49D7-8EF0-2D8AC249CB0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6266"/>
            <a:stretch/>
          </p:blipFill>
          <p:spPr bwMode="auto">
            <a:xfrm>
              <a:off x="3900292" y="2108524"/>
              <a:ext cx="379444" cy="3669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7" name="Picture 6">
              <a:extLst>
                <a:ext uri="{FF2B5EF4-FFF2-40B4-BE49-F238E27FC236}">
                  <a16:creationId xmlns:a16="http://schemas.microsoft.com/office/drawing/2014/main" id="{A28D1D00-0321-48A7-B1D0-5D3025B600F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6266"/>
            <a:stretch/>
          </p:blipFill>
          <p:spPr bwMode="auto">
            <a:xfrm>
              <a:off x="4507977" y="2108524"/>
              <a:ext cx="379444" cy="3669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8" name="Picture 6">
              <a:extLst>
                <a:ext uri="{FF2B5EF4-FFF2-40B4-BE49-F238E27FC236}">
                  <a16:creationId xmlns:a16="http://schemas.microsoft.com/office/drawing/2014/main" id="{029CB905-A574-4130-BF34-933C0695745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6266"/>
            <a:stretch/>
          </p:blipFill>
          <p:spPr bwMode="auto">
            <a:xfrm>
              <a:off x="5202273" y="2108524"/>
              <a:ext cx="379444" cy="3669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9" name="Picture 6">
              <a:extLst>
                <a:ext uri="{FF2B5EF4-FFF2-40B4-BE49-F238E27FC236}">
                  <a16:creationId xmlns:a16="http://schemas.microsoft.com/office/drawing/2014/main" id="{47B03C7F-52CC-48B1-AEE6-3D69B870882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6266"/>
            <a:stretch/>
          </p:blipFill>
          <p:spPr bwMode="auto">
            <a:xfrm>
              <a:off x="5809957" y="2108524"/>
              <a:ext cx="379444" cy="3669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61" name="직선 화살표 연결선 60">
              <a:extLst>
                <a:ext uri="{FF2B5EF4-FFF2-40B4-BE49-F238E27FC236}">
                  <a16:creationId xmlns:a16="http://schemas.microsoft.com/office/drawing/2014/main" id="{9AA55542-EA09-480E-B53C-03B1F54654A0}"/>
                </a:ext>
              </a:extLst>
            </p:cNvPr>
            <p:cNvCxnSpPr>
              <a:stCxn id="56" idx="2"/>
              <a:endCxn id="52" idx="0"/>
            </p:cNvCxnSpPr>
            <p:nvPr/>
          </p:nvCxnSpPr>
          <p:spPr>
            <a:xfrm>
              <a:off x="4090014" y="2475478"/>
              <a:ext cx="1" cy="376021"/>
            </a:xfrm>
            <a:prstGeom prst="straightConnector1">
              <a:avLst/>
            </a:prstGeom>
            <a:ln w="12700">
              <a:solidFill>
                <a:schemeClr val="bg1">
                  <a:lumMod val="50000"/>
                </a:schemeClr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화살표 연결선 62">
              <a:extLst>
                <a:ext uri="{FF2B5EF4-FFF2-40B4-BE49-F238E27FC236}">
                  <a16:creationId xmlns:a16="http://schemas.microsoft.com/office/drawing/2014/main" id="{CADB5275-4BF5-432B-B185-18EDB5DBACCA}"/>
                </a:ext>
              </a:extLst>
            </p:cNvPr>
            <p:cNvCxnSpPr>
              <a:stCxn id="57" idx="2"/>
              <a:endCxn id="53" idx="0"/>
            </p:cNvCxnSpPr>
            <p:nvPr/>
          </p:nvCxnSpPr>
          <p:spPr>
            <a:xfrm>
              <a:off x="4697699" y="2475478"/>
              <a:ext cx="1" cy="376021"/>
            </a:xfrm>
            <a:prstGeom prst="straightConnector1">
              <a:avLst/>
            </a:prstGeom>
            <a:ln w="12700">
              <a:solidFill>
                <a:schemeClr val="bg1">
                  <a:lumMod val="50000"/>
                </a:schemeClr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화살표 연결선 64">
              <a:extLst>
                <a:ext uri="{FF2B5EF4-FFF2-40B4-BE49-F238E27FC236}">
                  <a16:creationId xmlns:a16="http://schemas.microsoft.com/office/drawing/2014/main" id="{F2B0934A-714B-4A27-B01F-F787EC5D49B0}"/>
                </a:ext>
              </a:extLst>
            </p:cNvPr>
            <p:cNvCxnSpPr>
              <a:stCxn id="58" idx="2"/>
              <a:endCxn id="54" idx="0"/>
            </p:cNvCxnSpPr>
            <p:nvPr/>
          </p:nvCxnSpPr>
          <p:spPr>
            <a:xfrm>
              <a:off x="5391995" y="2475478"/>
              <a:ext cx="1" cy="416193"/>
            </a:xfrm>
            <a:prstGeom prst="straightConnector1">
              <a:avLst/>
            </a:prstGeom>
            <a:ln w="12700">
              <a:solidFill>
                <a:schemeClr val="bg1">
                  <a:lumMod val="50000"/>
                </a:schemeClr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화살표 연결선 66">
              <a:extLst>
                <a:ext uri="{FF2B5EF4-FFF2-40B4-BE49-F238E27FC236}">
                  <a16:creationId xmlns:a16="http://schemas.microsoft.com/office/drawing/2014/main" id="{500462FC-2FD6-4643-9C10-7CF7FF49EA94}"/>
                </a:ext>
              </a:extLst>
            </p:cNvPr>
            <p:cNvCxnSpPr>
              <a:stCxn id="59" idx="2"/>
              <a:endCxn id="55" idx="0"/>
            </p:cNvCxnSpPr>
            <p:nvPr/>
          </p:nvCxnSpPr>
          <p:spPr>
            <a:xfrm>
              <a:off x="5999679" y="2475478"/>
              <a:ext cx="1" cy="416193"/>
            </a:xfrm>
            <a:prstGeom prst="straightConnector1">
              <a:avLst/>
            </a:prstGeom>
            <a:ln w="12700">
              <a:solidFill>
                <a:schemeClr val="bg1">
                  <a:lumMod val="50000"/>
                </a:schemeClr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8D2FAABA-18DE-41BC-A75B-B152BC13B7D6}"/>
              </a:ext>
            </a:extLst>
          </p:cNvPr>
          <p:cNvSpPr txBox="1"/>
          <p:nvPr/>
        </p:nvSpPr>
        <p:spPr>
          <a:xfrm>
            <a:off x="3919864" y="2028604"/>
            <a:ext cx="2357918" cy="400110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특정 파일</a:t>
            </a:r>
            <a:r>
              <a:rPr lang="en-US" altLang="ko-KR" sz="1000" b="1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폴더 백업 필요 시 개별 사용자 설정 및 수행</a:t>
            </a:r>
          </a:p>
        </p:txBody>
      </p:sp>
    </p:spTree>
    <p:extLst>
      <p:ext uri="{BB962C8B-B14F-4D97-AF65-F5344CB8AC3E}">
        <p14:creationId xmlns:p14="http://schemas.microsoft.com/office/powerpoint/2010/main" val="3950488098"/>
      </p:ext>
    </p:extLst>
  </p:cSld>
  <p:clrMapOvr>
    <a:masterClrMapping/>
  </p:clrMapOvr>
  <p:transition spd="slow">
    <p:wipe dir="r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>
          <a:xfrm>
            <a:off x="1736621" y="132736"/>
            <a:ext cx="4824412" cy="161583"/>
          </a:xfrm>
        </p:spPr>
        <p:txBody>
          <a:bodyPr/>
          <a:lstStyle/>
          <a:p>
            <a:r>
              <a:rPr lang="en-US" altLang="ko-KR" dirty="0"/>
              <a:t>Ⅲ </a:t>
            </a:r>
            <a:r>
              <a:rPr lang="ko-KR" altLang="en-US" dirty="0"/>
              <a:t>기술 부문</a:t>
            </a:r>
          </a:p>
        </p:txBody>
      </p:sp>
      <p:sp>
        <p:nvSpPr>
          <p:cNvPr id="5" name="제목 2">
            <a:extLst>
              <a:ext uri="{FF2B5EF4-FFF2-40B4-BE49-F238E27FC236}">
                <a16:creationId xmlns:a16="http://schemas.microsoft.com/office/drawing/2014/main" id="{F1DA374C-512B-4625-BA86-C75DCC7614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925" y="583320"/>
            <a:ext cx="6423162" cy="341612"/>
          </a:xfrm>
        </p:spPr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백업 및 복구 방안 제안</a:t>
            </a:r>
          </a:p>
        </p:txBody>
      </p:sp>
      <p:sp>
        <p:nvSpPr>
          <p:cNvPr id="6" name="텍스트 개체 틀 4">
            <a:extLst>
              <a:ext uri="{FF2B5EF4-FFF2-40B4-BE49-F238E27FC236}">
                <a16:creationId xmlns:a16="http://schemas.microsoft.com/office/drawing/2014/main" id="{9E487052-F96C-4DB0-88B1-6A66E40A43C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88925" y="925513"/>
            <a:ext cx="6416675" cy="184666"/>
          </a:xfrm>
        </p:spPr>
        <p:txBody>
          <a:bodyPr/>
          <a:lstStyle/>
          <a:p>
            <a:pPr marL="0" indent="0" eaLnBrk="0" hangingPunct="0">
              <a:spcAft>
                <a:spcPts val="551"/>
              </a:spcAft>
              <a:buNone/>
              <a:defRPr/>
            </a:pP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고객사에서 사용 중인 보안 제품과 연동하여 데이터 복구 시 감염 여부를 판단하여 가장 최신의 안전한 데이터 백업본을 신속하게 검색 후</a:t>
            </a:r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백업 중앙 관리 서버의 </a:t>
            </a:r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</a:rPr>
              <a:t>Hyper-V</a:t>
            </a: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에 </a:t>
            </a:r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</a:rPr>
              <a:t>VM</a:t>
            </a: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으로 수분 이내에 즉시 복구하여 임직원들의 업무 연속성을 보장하며</a:t>
            </a:r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동시에 업무 단말 준비 후 동일 데이터로 복구를 수행합니다</a:t>
            </a:r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</a:rPr>
              <a:t>.</a:t>
            </a:r>
            <a:endParaRPr lang="ko-KR" alt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38A7485E-BB91-42D4-B57A-B104A875C4A6}"/>
              </a:ext>
            </a:extLst>
          </p:cNvPr>
          <p:cNvGrpSpPr/>
          <p:nvPr/>
        </p:nvGrpSpPr>
        <p:grpSpPr>
          <a:xfrm>
            <a:off x="313269" y="1499352"/>
            <a:ext cx="6273228" cy="251999"/>
            <a:chOff x="313269" y="1590794"/>
            <a:chExt cx="6273228" cy="251999"/>
          </a:xfrm>
        </p:grpSpPr>
        <p:sp>
          <p:nvSpPr>
            <p:cNvPr id="10" name="모서리가 둥근 직사각형 96">
              <a:extLst>
                <a:ext uri="{FF2B5EF4-FFF2-40B4-BE49-F238E27FC236}">
                  <a16:creationId xmlns:a16="http://schemas.microsoft.com/office/drawing/2014/main" id="{3714A32A-E5A6-476E-B0C8-EA0F1D475952}"/>
                </a:ext>
              </a:extLst>
            </p:cNvPr>
            <p:cNvSpPr/>
            <p:nvPr/>
          </p:nvSpPr>
          <p:spPr>
            <a:xfrm>
              <a:off x="313269" y="1590794"/>
              <a:ext cx="6273228" cy="251999"/>
            </a:xfrm>
            <a:prstGeom prst="roundRect">
              <a:avLst>
                <a:gd name="adj" fmla="val 18549"/>
              </a:avLst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</a:schemeClr>
                </a:gs>
                <a:gs pos="50000">
                  <a:schemeClr val="accent1">
                    <a:lumMod val="20000"/>
                    <a:lumOff val="80000"/>
                  </a:schemeClr>
                </a:gs>
                <a:gs pos="100000">
                  <a:schemeClr val="bg1"/>
                </a:gs>
              </a:gsLst>
              <a:lin ang="0" scaled="1"/>
              <a:tileRect/>
            </a:gradFill>
            <a:ln>
              <a:noFill/>
            </a:ln>
            <a:effectLst>
              <a:outerShdw dist="38100" dir="10800000" algn="r" rotWithShape="0">
                <a:srgbClr val="00B235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050" dirty="0">
                  <a:solidFill>
                    <a:prstClr val="whit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        </a:t>
              </a:r>
              <a:endParaRPr lang="ko-KR" altLang="en-US" sz="1050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Rectangle 4">
              <a:extLst>
                <a:ext uri="{FF2B5EF4-FFF2-40B4-BE49-F238E27FC236}">
                  <a16:creationId xmlns:a16="http://schemas.microsoft.com/office/drawing/2014/main" id="{75BEB067-0D89-441A-BB55-5CF04E5F10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1322" y="1632080"/>
              <a:ext cx="3077766" cy="15388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 lIns="0" tIns="0" rIns="0" bIns="0" anchor="ctr">
              <a:spAutoFit/>
            </a:bodyPr>
            <a:lstStyle/>
            <a:p>
              <a:r>
                <a:rPr lang="en-US" altLang="ko-KR" sz="10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1.5 </a:t>
              </a:r>
              <a:r>
                <a:rPr lang="ko-KR" altLang="en-US" sz="10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안전한 데이터 검색 및 </a:t>
              </a:r>
              <a:r>
                <a:rPr lang="en-US" altLang="ko-KR" sz="10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RTO </a:t>
              </a:r>
              <a:r>
                <a:rPr lang="ko-KR" altLang="en-US" sz="10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최소화하는 복구 방안</a:t>
              </a:r>
            </a:p>
          </p:txBody>
        </p:sp>
      </p:grpSp>
      <p:sp>
        <p:nvSpPr>
          <p:cNvPr id="22" name="Rectangle: Rounded Corners 1">
            <a:extLst>
              <a:ext uri="{FF2B5EF4-FFF2-40B4-BE49-F238E27FC236}">
                <a16:creationId xmlns:a16="http://schemas.microsoft.com/office/drawing/2014/main" id="{07B5E60C-9F24-45C9-8569-B5E90E140EEB}"/>
              </a:ext>
            </a:extLst>
          </p:cNvPr>
          <p:cNvSpPr/>
          <p:nvPr/>
        </p:nvSpPr>
        <p:spPr>
          <a:xfrm>
            <a:off x="313270" y="1943435"/>
            <a:ext cx="1568478" cy="448998"/>
          </a:xfrm>
          <a:prstGeom prst="roundRect">
            <a:avLst>
              <a:gd name="adj" fmla="val 854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rgbClr val="00B33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anose="020B0604030504040204" pitchFamily="34" charset="0"/>
              </a:rPr>
              <a:t>바이러스</a:t>
            </a:r>
            <a:r>
              <a:rPr lang="en-US" altLang="ko-KR" sz="1000" b="1" dirty="0">
                <a:solidFill>
                  <a:srgbClr val="00B33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anose="020B0604030504040204" pitchFamily="34" charset="0"/>
              </a:rPr>
              <a:t>, </a:t>
            </a:r>
            <a:r>
              <a:rPr lang="ko-KR" altLang="en-US" sz="1000" b="1" dirty="0" err="1">
                <a:solidFill>
                  <a:srgbClr val="00B33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anose="020B0604030504040204" pitchFamily="34" charset="0"/>
              </a:rPr>
              <a:t>멀웨어</a:t>
            </a:r>
            <a:r>
              <a:rPr lang="ko-KR" altLang="en-US" sz="1000" b="1" dirty="0">
                <a:solidFill>
                  <a:srgbClr val="00B33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anose="020B0604030504040204" pitchFamily="34" charset="0"/>
              </a:rPr>
              <a:t> 검사 후 </a:t>
            </a:r>
            <a:r>
              <a:rPr lang="ko-KR" altLang="en-US" sz="10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anose="020B0604030504040204" pitchFamily="34" charset="0"/>
              </a:rPr>
              <a:t>안전한</a:t>
            </a:r>
            <a:r>
              <a:rPr lang="ko-KR" altLang="en-US" sz="1000" b="1" dirty="0">
                <a:solidFill>
                  <a:srgbClr val="00B33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anose="020B0604030504040204" pitchFamily="34" charset="0"/>
              </a:rPr>
              <a:t> 데이터 검색</a:t>
            </a:r>
            <a:endParaRPr lang="en-US" sz="1000" b="1" dirty="0">
              <a:solidFill>
                <a:srgbClr val="00B336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anose="020B0604030504040204" pitchFamily="34" charset="0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07868AE7-9C9C-4BE2-A57E-84362447035E}"/>
              </a:ext>
            </a:extLst>
          </p:cNvPr>
          <p:cNvGrpSpPr/>
          <p:nvPr/>
        </p:nvGrpSpPr>
        <p:grpSpPr>
          <a:xfrm>
            <a:off x="905928" y="2392166"/>
            <a:ext cx="1729696" cy="663952"/>
            <a:chOff x="1188136" y="2350771"/>
            <a:chExt cx="2049296" cy="1134263"/>
          </a:xfrm>
        </p:grpSpPr>
        <p:sp>
          <p:nvSpPr>
            <p:cNvPr id="19" name="Rectangle: Rounded Corners 1">
              <a:extLst>
                <a:ext uri="{FF2B5EF4-FFF2-40B4-BE49-F238E27FC236}">
                  <a16:creationId xmlns:a16="http://schemas.microsoft.com/office/drawing/2014/main" id="{5AE20FF8-ECC2-46C7-9F19-0FA2B2CBBE87}"/>
                </a:ext>
              </a:extLst>
            </p:cNvPr>
            <p:cNvSpPr/>
            <p:nvPr/>
          </p:nvSpPr>
          <p:spPr>
            <a:xfrm>
              <a:off x="1188136" y="2717988"/>
              <a:ext cx="2049296" cy="767046"/>
            </a:xfrm>
            <a:prstGeom prst="roundRect">
              <a:avLst>
                <a:gd name="adj" fmla="val 8544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ko-KR" altLang="en-US" sz="1000" b="1" dirty="0">
                  <a:solidFill>
                    <a:srgbClr val="00B33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ahoma" panose="020B0604030504040204" pitchFamily="34" charset="0"/>
                </a:rPr>
                <a:t>즉시 복구 기능으로 </a:t>
              </a:r>
              <a:r>
                <a:rPr lang="ko-KR" altLang="en-US" sz="1000" b="1" dirty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ahoma" panose="020B0604030504040204" pitchFamily="34" charset="0"/>
                </a:rPr>
                <a:t>수분 이내 </a:t>
              </a:r>
              <a:r>
                <a:rPr lang="ko-KR" altLang="en-US" sz="1000" b="1" dirty="0">
                  <a:solidFill>
                    <a:srgbClr val="00B33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ahoma" panose="020B0604030504040204" pitchFamily="34" charset="0"/>
                </a:rPr>
                <a:t>임직원 업무 즉시 재개</a:t>
              </a:r>
              <a:endParaRPr lang="en-US" sz="1000" b="1" dirty="0">
                <a:solidFill>
                  <a:srgbClr val="00B33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anose="020B0604030504040204" pitchFamily="34" charset="0"/>
              </a:endParaRPr>
            </a:p>
          </p:txBody>
        </p:sp>
        <p:sp>
          <p:nvSpPr>
            <p:cNvPr id="21" name="화살표: 아래쪽 20">
              <a:extLst>
                <a:ext uri="{FF2B5EF4-FFF2-40B4-BE49-F238E27FC236}">
                  <a16:creationId xmlns:a16="http://schemas.microsoft.com/office/drawing/2014/main" id="{6ECFE9C7-E087-4300-BA9F-BAEC97AC7A15}"/>
                </a:ext>
              </a:extLst>
            </p:cNvPr>
            <p:cNvSpPr/>
            <p:nvPr/>
          </p:nvSpPr>
          <p:spPr bwMode="auto">
            <a:xfrm>
              <a:off x="1701293" y="2350771"/>
              <a:ext cx="403438" cy="367672"/>
            </a:xfrm>
            <a:prstGeom prst="downArrow">
              <a:avLst/>
            </a:prstGeom>
            <a:solidFill>
              <a:srgbClr val="00B336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ko-KR" altLang="en-US" sz="1000" spc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  <a:cs typeface="Segoe UI" pitchFamily="34" charset="0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B62AE27C-86CE-4E49-A791-1E7BC0A39173}"/>
              </a:ext>
            </a:extLst>
          </p:cNvPr>
          <p:cNvGrpSpPr/>
          <p:nvPr/>
        </p:nvGrpSpPr>
        <p:grpSpPr>
          <a:xfrm>
            <a:off x="1770776" y="3060058"/>
            <a:ext cx="1568478" cy="659749"/>
            <a:chOff x="2212783" y="3491760"/>
            <a:chExt cx="1858289" cy="1127083"/>
          </a:xfrm>
        </p:grpSpPr>
        <p:sp>
          <p:nvSpPr>
            <p:cNvPr id="16" name="Rectangle: Rounded Corners 1">
              <a:extLst>
                <a:ext uri="{FF2B5EF4-FFF2-40B4-BE49-F238E27FC236}">
                  <a16:creationId xmlns:a16="http://schemas.microsoft.com/office/drawing/2014/main" id="{054F418D-0560-46C0-AF6B-CDD3748EEFAE}"/>
                </a:ext>
              </a:extLst>
            </p:cNvPr>
            <p:cNvSpPr/>
            <p:nvPr/>
          </p:nvSpPr>
          <p:spPr>
            <a:xfrm>
              <a:off x="2212783" y="3851797"/>
              <a:ext cx="1858289" cy="767046"/>
            </a:xfrm>
            <a:prstGeom prst="roundRect">
              <a:avLst>
                <a:gd name="adj" fmla="val 8544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>
                  <a:solidFill>
                    <a:srgbClr val="00B33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ahoma" panose="020B0604030504040204" pitchFamily="34" charset="0"/>
                </a:rPr>
                <a:t>업무 단말 준비 및 </a:t>
              </a:r>
              <a:endParaRPr lang="en-US" altLang="ko-KR" sz="1000" b="1" dirty="0">
                <a:solidFill>
                  <a:srgbClr val="00B33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anose="020B0604030504040204" pitchFamily="34" charset="0"/>
              </a:endParaRPr>
            </a:p>
            <a:p>
              <a:pPr algn="ctr"/>
              <a:r>
                <a:rPr lang="ko-KR" altLang="en-US" sz="1000" b="1" dirty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ahoma" panose="020B0604030504040204" pitchFamily="34" charset="0"/>
                </a:rPr>
                <a:t>데이터 복원 </a:t>
              </a:r>
              <a:r>
                <a:rPr lang="ko-KR" altLang="en-US" sz="1000" b="1" dirty="0">
                  <a:solidFill>
                    <a:srgbClr val="00B33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ahoma" panose="020B0604030504040204" pitchFamily="34" charset="0"/>
                </a:rPr>
                <a:t>수행</a:t>
              </a:r>
              <a:endParaRPr lang="en-US" altLang="ko-KR" sz="1000" b="1" dirty="0">
                <a:solidFill>
                  <a:srgbClr val="00B33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anose="020B0604030504040204" pitchFamily="34" charset="0"/>
              </a:endParaRPr>
            </a:p>
          </p:txBody>
        </p:sp>
        <p:sp>
          <p:nvSpPr>
            <p:cNvPr id="18" name="화살표: 아래쪽 17">
              <a:extLst>
                <a:ext uri="{FF2B5EF4-FFF2-40B4-BE49-F238E27FC236}">
                  <a16:creationId xmlns:a16="http://schemas.microsoft.com/office/drawing/2014/main" id="{D8D5BDFA-E9DB-45B8-9108-6CDF7762A415}"/>
                </a:ext>
              </a:extLst>
            </p:cNvPr>
            <p:cNvSpPr/>
            <p:nvPr/>
          </p:nvSpPr>
          <p:spPr bwMode="auto">
            <a:xfrm>
              <a:off x="2605912" y="3491760"/>
              <a:ext cx="403438" cy="367672"/>
            </a:xfrm>
            <a:prstGeom prst="downArrow">
              <a:avLst/>
            </a:prstGeom>
            <a:solidFill>
              <a:srgbClr val="00B336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ko-KR" altLang="en-US" sz="1000" spc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  <a:cs typeface="Segoe UI" pitchFamily="34" charset="0"/>
              </a:endParaRPr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C77401C5-9D92-4768-A786-8D4B10CF8B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5360" y="1855939"/>
            <a:ext cx="3678356" cy="64295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56EB48B-2EE8-4044-BF33-13C534FFD1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1575" y="2529202"/>
            <a:ext cx="1870721" cy="526916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F86E3BE8-01E5-4045-84A1-F51B611F9D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4889" y="3231850"/>
            <a:ext cx="1889010" cy="526916"/>
          </a:xfrm>
          <a:prstGeom prst="rect">
            <a:avLst/>
          </a:prstGeom>
        </p:spPr>
      </p:pic>
      <p:graphicFrame>
        <p:nvGraphicFramePr>
          <p:cNvPr id="31" name="표 30">
            <a:extLst>
              <a:ext uri="{FF2B5EF4-FFF2-40B4-BE49-F238E27FC236}">
                <a16:creationId xmlns:a16="http://schemas.microsoft.com/office/drawing/2014/main" id="{E158A669-3228-487F-AC23-1402E9CCBF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8810828"/>
              </p:ext>
            </p:extLst>
          </p:nvPr>
        </p:nvGraphicFramePr>
        <p:xfrm>
          <a:off x="288924" y="3820300"/>
          <a:ext cx="6272109" cy="1005790"/>
        </p:xfrm>
        <a:graphic>
          <a:graphicData uri="http://schemas.openxmlformats.org/drawingml/2006/table">
            <a:tbl>
              <a:tblPr/>
              <a:tblGrid>
                <a:gridCol w="22391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329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535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kern="1200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복구 시 적용 기능</a:t>
                      </a:r>
                    </a:p>
                  </a:txBody>
                  <a:tcPr marL="76202" marR="76202" marT="38095" marB="38095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33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장 점</a:t>
                      </a:r>
                      <a:endParaRPr kumimoji="1" lang="en-US" altLang="ko-KR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2" marR="76202" marT="38095" marB="38095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3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l" defTabSz="686014" rtl="0" eaLnBrk="1" latinLnBrk="0" hangingPunct="1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Secure</a:t>
                      </a:r>
                      <a:r>
                        <a:rPr lang="ko-KR" altLang="en-US" sz="8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복구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백업 데이터 중 가장 최신의 </a:t>
                      </a:r>
                      <a:r>
                        <a:rPr lang="ko-KR" altLang="en-US" sz="8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안전한 데이터를 신속하게 검색</a:t>
                      </a:r>
                    </a:p>
                  </a:txBody>
                  <a:tcPr marL="76202" marR="76202" marT="38095" marB="38095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80968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l" defTabSz="686014" rtl="0" eaLnBrk="1" latinLnBrk="0" hangingPunct="1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8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즉시 복구</a:t>
                      </a: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(Instant Recovery)</a:t>
                      </a:r>
                      <a:endParaRPr lang="ko-KR" altLang="en-US" sz="80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백업 데이터를 통해 수분 이내에 </a:t>
                      </a:r>
                      <a:r>
                        <a:rPr lang="en-US" altLang="ko-KR" sz="8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VM</a:t>
                      </a:r>
                      <a:r>
                        <a:rPr lang="ko-KR" altLang="en-US" sz="8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으로 </a:t>
                      </a:r>
                      <a:r>
                        <a:rPr lang="ko-KR" altLang="en-US" sz="8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임직원 업무 연속성 보장</a:t>
                      </a:r>
                    </a:p>
                  </a:txBody>
                  <a:tcPr marL="76202" marR="76202" marT="38095" marB="38095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641715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l" defTabSz="686014" rtl="0" eaLnBrk="1" latinLnBrk="0" hangingPunct="1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OS </a:t>
                      </a:r>
                      <a:r>
                        <a:rPr lang="ko-KR" altLang="en-US" sz="8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및 전체 복구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부팅 이미지를 통한 </a:t>
                      </a:r>
                      <a:r>
                        <a:rPr lang="ko-KR" altLang="en-US" sz="8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손쉬운 데스크탑</a:t>
                      </a:r>
                      <a:r>
                        <a:rPr lang="en-US" altLang="ko-KR" sz="8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800" b="1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랩탑</a:t>
                      </a:r>
                      <a:r>
                        <a:rPr lang="ko-KR" altLang="en-US" sz="8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전체 복구</a:t>
                      </a:r>
                    </a:p>
                  </a:txBody>
                  <a:tcPr marL="76202" marR="76202" marT="38095" marB="38095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71142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l" defTabSz="686014" rtl="0" eaLnBrk="1" latinLnBrk="0" hangingPunct="1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8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파일</a:t>
                      </a: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8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폴더 단위 복구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사용자에 의한 </a:t>
                      </a:r>
                      <a:r>
                        <a:rPr lang="ko-KR" altLang="en-US" sz="8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손쉬운 파일 및 폴더 단위 복구</a:t>
                      </a:r>
                    </a:p>
                  </a:txBody>
                  <a:tcPr marL="76202" marR="76202" marT="38095" marB="38095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03498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81590322"/>
      </p:ext>
    </p:extLst>
  </p:cSld>
  <p:clrMapOvr>
    <a:masterClrMapping/>
  </p:clrMapOvr>
  <p:transition spd="slow">
    <p:wipe dir="r"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>
          <a:xfrm>
            <a:off x="1736621" y="132736"/>
            <a:ext cx="4824412" cy="161583"/>
          </a:xfrm>
        </p:spPr>
        <p:txBody>
          <a:bodyPr/>
          <a:lstStyle/>
          <a:p>
            <a:r>
              <a:rPr lang="en-US" altLang="ko-KR" dirty="0"/>
              <a:t>Ⅲ </a:t>
            </a:r>
            <a:r>
              <a:rPr lang="ko-KR" altLang="en-US" dirty="0"/>
              <a:t>기술 부문</a:t>
            </a:r>
          </a:p>
        </p:txBody>
      </p:sp>
      <p:sp>
        <p:nvSpPr>
          <p:cNvPr id="5" name="제목 2">
            <a:extLst>
              <a:ext uri="{FF2B5EF4-FFF2-40B4-BE49-F238E27FC236}">
                <a16:creationId xmlns:a16="http://schemas.microsoft.com/office/drawing/2014/main" id="{F1DA374C-512B-4625-BA86-C75DCC7614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925" y="583320"/>
            <a:ext cx="6423162" cy="341612"/>
          </a:xfrm>
        </p:spPr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백업 및 복구 방안 제안</a:t>
            </a:r>
          </a:p>
        </p:txBody>
      </p:sp>
      <p:sp>
        <p:nvSpPr>
          <p:cNvPr id="6" name="텍스트 개체 틀 4">
            <a:extLst>
              <a:ext uri="{FF2B5EF4-FFF2-40B4-BE49-F238E27FC236}">
                <a16:creationId xmlns:a16="http://schemas.microsoft.com/office/drawing/2014/main" id="{9E487052-F96C-4DB0-88B1-6A66E40A43C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88925" y="925513"/>
            <a:ext cx="6416675" cy="184666"/>
          </a:xfrm>
        </p:spPr>
        <p:txBody>
          <a:bodyPr/>
          <a:lstStyle/>
          <a:p>
            <a:pPr marL="0" indent="0" eaLnBrk="0" hangingPunct="0">
              <a:spcAft>
                <a:spcPts val="551"/>
              </a:spcAft>
              <a:buNone/>
              <a:defRPr/>
            </a:pP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제안사의 빔 소프트웨어는 </a:t>
            </a:r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</a:rPr>
              <a:t>OS </a:t>
            </a: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복구 뿐만 아니라</a:t>
            </a:r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파일</a:t>
            </a:r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폴더 단위 복구 기능을 제공하고 있으며</a:t>
            </a:r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향후 </a:t>
            </a:r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</a:rPr>
              <a:t>VDI </a:t>
            </a: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전환 시 손쉽게 데이터 전환하는 </a:t>
            </a:r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</a:rPr>
              <a:t>P2V</a:t>
            </a: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기능 제공 및 </a:t>
            </a:r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</a:rPr>
              <a:t>VM </a:t>
            </a: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백업을 제공하고 있습니다</a:t>
            </a:r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</a:rPr>
              <a:t>. </a:t>
            </a:r>
            <a:endParaRPr lang="ko-KR" alt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38A7485E-BB91-42D4-B57A-B104A875C4A6}"/>
              </a:ext>
            </a:extLst>
          </p:cNvPr>
          <p:cNvGrpSpPr/>
          <p:nvPr/>
        </p:nvGrpSpPr>
        <p:grpSpPr>
          <a:xfrm>
            <a:off x="313269" y="1499352"/>
            <a:ext cx="6273228" cy="251999"/>
            <a:chOff x="313269" y="1590794"/>
            <a:chExt cx="6273228" cy="251999"/>
          </a:xfrm>
        </p:grpSpPr>
        <p:sp>
          <p:nvSpPr>
            <p:cNvPr id="10" name="모서리가 둥근 직사각형 96">
              <a:extLst>
                <a:ext uri="{FF2B5EF4-FFF2-40B4-BE49-F238E27FC236}">
                  <a16:creationId xmlns:a16="http://schemas.microsoft.com/office/drawing/2014/main" id="{3714A32A-E5A6-476E-B0C8-EA0F1D475952}"/>
                </a:ext>
              </a:extLst>
            </p:cNvPr>
            <p:cNvSpPr/>
            <p:nvPr/>
          </p:nvSpPr>
          <p:spPr>
            <a:xfrm>
              <a:off x="313269" y="1590794"/>
              <a:ext cx="6273228" cy="251999"/>
            </a:xfrm>
            <a:prstGeom prst="roundRect">
              <a:avLst>
                <a:gd name="adj" fmla="val 18549"/>
              </a:avLst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</a:schemeClr>
                </a:gs>
                <a:gs pos="50000">
                  <a:schemeClr val="accent1">
                    <a:lumMod val="20000"/>
                    <a:lumOff val="80000"/>
                  </a:schemeClr>
                </a:gs>
                <a:gs pos="100000">
                  <a:schemeClr val="bg1"/>
                </a:gs>
              </a:gsLst>
              <a:lin ang="0" scaled="1"/>
              <a:tileRect/>
            </a:gradFill>
            <a:ln>
              <a:noFill/>
            </a:ln>
            <a:effectLst>
              <a:outerShdw dist="38100" dir="10800000" algn="r" rotWithShape="0">
                <a:srgbClr val="00B235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050" dirty="0">
                  <a:solidFill>
                    <a:prstClr val="whit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        </a:t>
              </a:r>
              <a:endParaRPr lang="ko-KR" altLang="en-US" sz="1050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Rectangle 4">
              <a:extLst>
                <a:ext uri="{FF2B5EF4-FFF2-40B4-BE49-F238E27FC236}">
                  <a16:creationId xmlns:a16="http://schemas.microsoft.com/office/drawing/2014/main" id="{75BEB067-0D89-441A-BB55-5CF04E5F10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1322" y="1632080"/>
              <a:ext cx="1505220" cy="15388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 lIns="0" tIns="0" rIns="0" bIns="0" anchor="ctr">
              <a:spAutoFit/>
            </a:bodyPr>
            <a:lstStyle/>
            <a:p>
              <a:r>
                <a:rPr lang="en-US" altLang="ko-KR" sz="10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1.6 </a:t>
              </a:r>
              <a:r>
                <a:rPr lang="ko-KR" altLang="en-US" sz="10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다양한 복구 기능 제공</a:t>
              </a:r>
            </a:p>
          </p:txBody>
        </p:sp>
      </p:grpSp>
      <p:graphicFrame>
        <p:nvGraphicFramePr>
          <p:cNvPr id="128" name="표 127">
            <a:extLst>
              <a:ext uri="{FF2B5EF4-FFF2-40B4-BE49-F238E27FC236}">
                <a16:creationId xmlns:a16="http://schemas.microsoft.com/office/drawing/2014/main" id="{A9B3DAF5-9B86-4790-80EB-940E068EAE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5992564"/>
              </p:ext>
            </p:extLst>
          </p:nvPr>
        </p:nvGraphicFramePr>
        <p:xfrm>
          <a:off x="33185" y="3174665"/>
          <a:ext cx="1066234" cy="16334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749">
                  <a:extLst>
                    <a:ext uri="{9D8B030D-6E8A-4147-A177-3AD203B41FA5}">
                      <a16:colId xmlns:a16="http://schemas.microsoft.com/office/drawing/2014/main" val="813553096"/>
                    </a:ext>
                  </a:extLst>
                </a:gridCol>
                <a:gridCol w="795485">
                  <a:extLst>
                    <a:ext uri="{9D8B030D-6E8A-4147-A177-3AD203B41FA5}">
                      <a16:colId xmlns:a16="http://schemas.microsoft.com/office/drawing/2014/main" val="3027451661"/>
                    </a:ext>
                  </a:extLst>
                </a:gridCol>
              </a:tblGrid>
              <a:tr h="2085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</a:rPr>
                        <a:t>환경</a:t>
                      </a:r>
                      <a:r>
                        <a:rPr lang="en-US" altLang="ko-KR" sz="6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</a:rPr>
                        <a:t>:</a:t>
                      </a:r>
                      <a:endParaRPr lang="ko-KR" altLang="en-US" sz="600" b="1" dirty="0">
                        <a:solidFill>
                          <a:schemeClr val="tx1"/>
                        </a:solidFill>
                      </a:endParaRPr>
                    </a:p>
                  </a:txBody>
                  <a:tcPr marL="51435" marR="51435" marT="25718" marB="25718" anchor="ctr">
                    <a:lnT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</a:rPr>
                        <a:t>x86 </a:t>
                      </a:r>
                      <a:r>
                        <a:rPr lang="ko-KR" altLang="en-US" sz="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</a:rPr>
                        <a:t>물리환경</a:t>
                      </a:r>
                      <a:endParaRPr lang="en-US" altLang="ko-KR" sz="600" dirty="0">
                        <a:solidFill>
                          <a:schemeClr val="tx1"/>
                        </a:solidFill>
                      </a:endParaRPr>
                    </a:p>
                  </a:txBody>
                  <a:tcPr marL="51435" marR="51435" marT="25718" marB="25718" anchor="ctr">
                    <a:lnT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27710373"/>
                  </a:ext>
                </a:extLst>
              </a:tr>
              <a:tr h="32812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</a:rPr>
                        <a:t>기능</a:t>
                      </a:r>
                      <a:r>
                        <a:rPr lang="en-US" altLang="ko-KR" sz="6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</a:rPr>
                        <a:t>:</a:t>
                      </a:r>
                      <a:endParaRPr lang="ko-KR" altLang="en-US" sz="600" b="1" dirty="0">
                        <a:solidFill>
                          <a:schemeClr val="tx1"/>
                        </a:solidFill>
                      </a:endParaRPr>
                    </a:p>
                  </a:txBody>
                  <a:tcPr marL="51435" marR="51435" marT="25718" marB="25718" anchor="ctr">
                    <a:lnT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</a:rPr>
                        <a:t>File </a:t>
                      </a:r>
                      <a:r>
                        <a:rPr lang="ko-KR" altLang="en-US" sz="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</a:rPr>
                        <a:t>단위 복구</a:t>
                      </a:r>
                    </a:p>
                  </a:txBody>
                  <a:tcPr marL="51435" marR="51435" marT="25718" marB="25718" anchor="ctr">
                    <a:lnT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54978393"/>
                  </a:ext>
                </a:extLst>
              </a:tr>
              <a:tr h="2085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</a:rPr>
                        <a:t>방식</a:t>
                      </a:r>
                      <a:r>
                        <a:rPr lang="en-US" altLang="ko-KR" sz="6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</a:rPr>
                        <a:t>:</a:t>
                      </a:r>
                      <a:endParaRPr lang="ko-KR" altLang="en-US" sz="600" b="1" dirty="0">
                        <a:solidFill>
                          <a:schemeClr val="tx1"/>
                        </a:solidFill>
                      </a:endParaRPr>
                    </a:p>
                  </a:txBody>
                  <a:tcPr marL="51435" marR="51435" marT="25718" marB="25718" anchor="ctr">
                    <a:lnT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</a:rPr>
                        <a:t>에이전트</a:t>
                      </a:r>
                    </a:p>
                  </a:txBody>
                  <a:tcPr marL="51435" marR="51435" marT="25718" marB="25718" anchor="ctr">
                    <a:lnT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30586680"/>
                  </a:ext>
                </a:extLst>
              </a:tr>
              <a:tr h="2343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</a:rPr>
                        <a:t>장점</a:t>
                      </a:r>
                      <a:r>
                        <a:rPr lang="en-US" altLang="ko-KR" sz="6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</a:rPr>
                        <a:t>:</a:t>
                      </a:r>
                      <a:endParaRPr lang="ko-KR" altLang="en-US" sz="600" b="1" dirty="0">
                        <a:solidFill>
                          <a:schemeClr val="tx1"/>
                        </a:solidFill>
                      </a:endParaRPr>
                    </a:p>
                  </a:txBody>
                  <a:tcPr marL="51435" marR="51435" marT="25718" marB="25718" anchor="ctr">
                    <a:lnT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</a:rPr>
                        <a:t>필요한 부분만 복구하여 다운타임 단축</a:t>
                      </a:r>
                    </a:p>
                  </a:txBody>
                  <a:tcPr marL="51435" marR="51435" marT="25718" marB="25718" anchor="ctr">
                    <a:lnT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2999"/>
                  </a:ext>
                </a:extLst>
              </a:tr>
              <a:tr h="208598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6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</a:rPr>
                        <a:t>경쟁사와의 비교</a:t>
                      </a:r>
                      <a:r>
                        <a:rPr lang="en-US" altLang="ko-KR" sz="6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</a:rPr>
                        <a:t>:</a:t>
                      </a:r>
                      <a:endParaRPr lang="ko-KR" altLang="en-US" sz="600" b="1" dirty="0">
                        <a:solidFill>
                          <a:schemeClr val="tx1"/>
                        </a:solidFill>
                      </a:endParaRPr>
                    </a:p>
                  </a:txBody>
                  <a:tcPr marL="51435" marR="51435" marT="25718" marB="25718" anchor="ctr">
                    <a:lnT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27851034"/>
                  </a:ext>
                </a:extLst>
              </a:tr>
              <a:tr h="445247">
                <a:tc gridSpan="2">
                  <a:txBody>
                    <a:bodyPr/>
                    <a:lstStyle/>
                    <a:p>
                      <a:pPr marL="171450" indent="-171450" latinLnBrk="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sz="600" dirty="0">
                          <a:latin typeface="맑은 고딕" panose="020B0503020000020004" pitchFamily="50" charset="-127"/>
                        </a:rPr>
                        <a:t>V</a:t>
                      </a:r>
                      <a:r>
                        <a:rPr lang="ko-KR" altLang="en-US" sz="600" dirty="0">
                          <a:latin typeface="맑은 고딕" panose="020B0503020000020004" pitchFamily="50" charset="-127"/>
                        </a:rPr>
                        <a:t>사 가능</a:t>
                      </a:r>
                      <a:endParaRPr lang="en-US" altLang="ko-KR" sz="600" dirty="0"/>
                    </a:p>
                    <a:p>
                      <a:pPr marL="171450" indent="-171450" latinLnBrk="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sz="600" dirty="0"/>
                        <a:t>E</a:t>
                      </a:r>
                      <a:r>
                        <a:rPr lang="ko-KR" altLang="en-US" sz="600" dirty="0"/>
                        <a:t>사 가능</a:t>
                      </a:r>
                      <a:endParaRPr lang="en-US" altLang="ko-KR" sz="600" dirty="0"/>
                    </a:p>
                    <a:p>
                      <a:pPr marL="171450" indent="-171450" latinLnBrk="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sz="600" dirty="0"/>
                        <a:t>C</a:t>
                      </a:r>
                      <a:r>
                        <a:rPr lang="ko-KR" altLang="en-US" sz="600" dirty="0"/>
                        <a:t>사 가능</a:t>
                      </a:r>
                      <a:endParaRPr lang="en-US" altLang="ko-KR" sz="600" dirty="0"/>
                    </a:p>
                  </a:txBody>
                  <a:tcPr marL="51435" marR="51435" marT="25718" marB="25718" anchor="ctr">
                    <a:lnT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0652578"/>
                  </a:ext>
                </a:extLst>
              </a:tr>
            </a:tbl>
          </a:graphicData>
        </a:graphic>
      </p:graphicFrame>
      <p:graphicFrame>
        <p:nvGraphicFramePr>
          <p:cNvPr id="129" name="표 128">
            <a:extLst>
              <a:ext uri="{FF2B5EF4-FFF2-40B4-BE49-F238E27FC236}">
                <a16:creationId xmlns:a16="http://schemas.microsoft.com/office/drawing/2014/main" id="{FDA31294-0D3A-4C79-A004-BC2FFD14A5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6247459"/>
              </p:ext>
            </p:extLst>
          </p:nvPr>
        </p:nvGraphicFramePr>
        <p:xfrm>
          <a:off x="1177516" y="3174665"/>
          <a:ext cx="1066234" cy="16334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749">
                  <a:extLst>
                    <a:ext uri="{9D8B030D-6E8A-4147-A177-3AD203B41FA5}">
                      <a16:colId xmlns:a16="http://schemas.microsoft.com/office/drawing/2014/main" val="813553096"/>
                    </a:ext>
                  </a:extLst>
                </a:gridCol>
                <a:gridCol w="795485">
                  <a:extLst>
                    <a:ext uri="{9D8B030D-6E8A-4147-A177-3AD203B41FA5}">
                      <a16:colId xmlns:a16="http://schemas.microsoft.com/office/drawing/2014/main" val="3027451661"/>
                    </a:ext>
                  </a:extLst>
                </a:gridCol>
              </a:tblGrid>
              <a:tr h="208598"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6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</a:rPr>
                        <a:t>환경</a:t>
                      </a:r>
                      <a:r>
                        <a:rPr lang="en-US" altLang="ko-KR" sz="6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</a:rPr>
                        <a:t>:</a:t>
                      </a:r>
                      <a:endParaRPr lang="ko-KR" altLang="en-US" sz="600" b="1" dirty="0">
                        <a:solidFill>
                          <a:schemeClr val="tx1"/>
                        </a:solidFill>
                      </a:endParaRPr>
                    </a:p>
                  </a:txBody>
                  <a:tcPr marL="51435" marR="51435" marT="25718" marB="25718" anchor="ctr">
                    <a:lnT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US" altLang="ko-KR" sz="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</a:rPr>
                        <a:t>x86 </a:t>
                      </a:r>
                      <a:r>
                        <a:rPr lang="ko-KR" altLang="en-US" sz="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</a:rPr>
                        <a:t>물리환경</a:t>
                      </a:r>
                      <a:endParaRPr lang="en-US" altLang="ko-KR" sz="600" dirty="0">
                        <a:solidFill>
                          <a:schemeClr val="tx1"/>
                        </a:solidFill>
                      </a:endParaRPr>
                    </a:p>
                  </a:txBody>
                  <a:tcPr marL="51435" marR="51435" marT="25718" marB="25718" anchor="ctr">
                    <a:lnT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27710373"/>
                  </a:ext>
                </a:extLst>
              </a:tr>
              <a:tr h="328125"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6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</a:rPr>
                        <a:t>기능</a:t>
                      </a:r>
                      <a:r>
                        <a:rPr lang="en-US" altLang="ko-KR" sz="6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</a:rPr>
                        <a:t>:</a:t>
                      </a:r>
                      <a:endParaRPr lang="ko-KR" altLang="en-US" sz="600" b="1" dirty="0">
                        <a:solidFill>
                          <a:schemeClr val="tx1"/>
                        </a:solidFill>
                      </a:endParaRPr>
                    </a:p>
                  </a:txBody>
                  <a:tcPr marL="51435" marR="51435" marT="25718" marB="25718" anchor="ctr">
                    <a:lnT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US" altLang="ko-KR" sz="6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</a:rPr>
                        <a:t>OS BMR </a:t>
                      </a:r>
                      <a:r>
                        <a:rPr lang="ko-KR" altLang="en-US" sz="6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</a:rPr>
                        <a:t>복구</a:t>
                      </a:r>
                    </a:p>
                  </a:txBody>
                  <a:tcPr marL="51435" marR="51435" marT="25718" marB="25718" anchor="ctr">
                    <a:lnT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54978393"/>
                  </a:ext>
                </a:extLst>
              </a:tr>
              <a:tr h="208598"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6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</a:rPr>
                        <a:t>방식</a:t>
                      </a:r>
                      <a:r>
                        <a:rPr lang="en-US" altLang="ko-KR" sz="6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</a:rPr>
                        <a:t>:</a:t>
                      </a:r>
                      <a:endParaRPr lang="ko-KR" altLang="en-US" sz="600" b="1" dirty="0">
                        <a:solidFill>
                          <a:schemeClr val="tx1"/>
                        </a:solidFill>
                      </a:endParaRPr>
                    </a:p>
                  </a:txBody>
                  <a:tcPr marL="51435" marR="51435" marT="25718" marB="25718" anchor="ctr">
                    <a:lnT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ko-KR" altLang="en-US" sz="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</a:rPr>
                        <a:t>에이전트</a:t>
                      </a:r>
                    </a:p>
                  </a:txBody>
                  <a:tcPr marL="51435" marR="51435" marT="25718" marB="25718" anchor="ctr">
                    <a:lnT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30586680"/>
                  </a:ext>
                </a:extLst>
              </a:tr>
              <a:tr h="234315"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6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</a:rPr>
                        <a:t>장점</a:t>
                      </a:r>
                      <a:r>
                        <a:rPr lang="en-US" altLang="ko-KR" sz="6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</a:rPr>
                        <a:t>:</a:t>
                      </a:r>
                      <a:endParaRPr lang="ko-KR" altLang="en-US" sz="600" b="1" dirty="0">
                        <a:solidFill>
                          <a:schemeClr val="tx1"/>
                        </a:solidFill>
                      </a:endParaRPr>
                    </a:p>
                  </a:txBody>
                  <a:tcPr marL="51435" marR="51435" marT="25718" marB="25718" anchor="ctr">
                    <a:lnT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ko-KR" altLang="en-US" sz="60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</a:rPr>
                        <a:t>랜섬웨어</a:t>
                      </a:r>
                      <a:r>
                        <a:rPr lang="en-US" altLang="ko-KR" sz="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600" dirty="0">
                          <a:solidFill>
                            <a:schemeClr val="tx1"/>
                          </a:solidFill>
                        </a:rPr>
                        <a:t>장애 시 </a:t>
                      </a:r>
                      <a:r>
                        <a:rPr lang="en-US" altLang="ko-KR" sz="600" dirty="0">
                          <a:solidFill>
                            <a:schemeClr val="tx1"/>
                          </a:solidFill>
                        </a:rPr>
                        <a:t>OS </a:t>
                      </a:r>
                      <a:r>
                        <a:rPr lang="ko-KR" altLang="en-US" sz="600" dirty="0">
                          <a:solidFill>
                            <a:schemeClr val="tx1"/>
                          </a:solidFill>
                        </a:rPr>
                        <a:t>재설치 불필요</a:t>
                      </a:r>
                    </a:p>
                  </a:txBody>
                  <a:tcPr marL="51435" marR="51435" marT="25718" marB="25718" anchor="ctr">
                    <a:lnT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2999"/>
                  </a:ext>
                </a:extLst>
              </a:tr>
              <a:tr h="208598">
                <a:tc gridSpan="2">
                  <a:txBody>
                    <a:bodyPr/>
                    <a:lstStyle/>
                    <a:p>
                      <a:pPr algn="l" latinLnBrk="0"/>
                      <a:r>
                        <a:rPr lang="ko-KR" altLang="en-US" sz="6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</a:rPr>
                        <a:t>경쟁사와의 비교</a:t>
                      </a:r>
                      <a:r>
                        <a:rPr lang="en-US" altLang="ko-KR" sz="6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</a:rPr>
                        <a:t>:</a:t>
                      </a:r>
                      <a:endParaRPr lang="ko-KR" altLang="en-US" sz="600" b="1" dirty="0">
                        <a:solidFill>
                          <a:schemeClr val="tx1"/>
                        </a:solidFill>
                      </a:endParaRPr>
                    </a:p>
                  </a:txBody>
                  <a:tcPr marL="51435" marR="51435" marT="25718" marB="25718" anchor="ctr">
                    <a:lnT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27851034"/>
                  </a:ext>
                </a:extLst>
              </a:tr>
              <a:tr h="445247">
                <a:tc gridSpan="2">
                  <a:txBody>
                    <a:bodyPr/>
                    <a:lstStyle/>
                    <a:p>
                      <a:pPr marL="171450" indent="-171450" latinLnBrk="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sz="600" dirty="0">
                          <a:latin typeface="맑은 고딕" panose="020B0503020000020004" pitchFamily="50" charset="-127"/>
                        </a:rPr>
                        <a:t>V</a:t>
                      </a:r>
                      <a:r>
                        <a:rPr lang="ko-KR" altLang="en-US" sz="600" dirty="0">
                          <a:latin typeface="맑은 고딕" panose="020B0503020000020004" pitchFamily="50" charset="-127"/>
                        </a:rPr>
                        <a:t>사 불가</a:t>
                      </a:r>
                      <a:endParaRPr lang="en-US" altLang="ko-KR" sz="600" dirty="0"/>
                    </a:p>
                    <a:p>
                      <a:pPr marL="171450" indent="-171450" latinLnBrk="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sz="600" dirty="0"/>
                        <a:t>E</a:t>
                      </a:r>
                      <a:r>
                        <a:rPr lang="ko-KR" altLang="en-US" sz="600" dirty="0"/>
                        <a:t>사 불가</a:t>
                      </a:r>
                      <a:endParaRPr lang="en-US" altLang="ko-KR" sz="600" dirty="0"/>
                    </a:p>
                    <a:p>
                      <a:pPr marL="171450" indent="-171450" latinLnBrk="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sz="600" dirty="0"/>
                        <a:t>C</a:t>
                      </a:r>
                      <a:r>
                        <a:rPr lang="ko-KR" altLang="en-US" sz="600" dirty="0"/>
                        <a:t>사 불가</a:t>
                      </a:r>
                      <a:endParaRPr lang="en-US" altLang="ko-KR" sz="600" dirty="0"/>
                    </a:p>
                  </a:txBody>
                  <a:tcPr marL="51435" marR="51435" marT="25718" marB="25718" anchor="ctr">
                    <a:lnT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0652578"/>
                  </a:ext>
                </a:extLst>
              </a:tr>
            </a:tbl>
          </a:graphicData>
        </a:graphic>
      </p:graphicFrame>
      <p:graphicFrame>
        <p:nvGraphicFramePr>
          <p:cNvPr id="130" name="표 129">
            <a:extLst>
              <a:ext uri="{FF2B5EF4-FFF2-40B4-BE49-F238E27FC236}">
                <a16:creationId xmlns:a16="http://schemas.microsoft.com/office/drawing/2014/main" id="{17711BEC-E341-48EC-BD53-3FA1A8859E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546925"/>
              </p:ext>
            </p:extLst>
          </p:nvPr>
        </p:nvGraphicFramePr>
        <p:xfrm>
          <a:off x="2316863" y="3174665"/>
          <a:ext cx="1066234" cy="16334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749">
                  <a:extLst>
                    <a:ext uri="{9D8B030D-6E8A-4147-A177-3AD203B41FA5}">
                      <a16:colId xmlns:a16="http://schemas.microsoft.com/office/drawing/2014/main" val="813553096"/>
                    </a:ext>
                  </a:extLst>
                </a:gridCol>
                <a:gridCol w="795485">
                  <a:extLst>
                    <a:ext uri="{9D8B030D-6E8A-4147-A177-3AD203B41FA5}">
                      <a16:colId xmlns:a16="http://schemas.microsoft.com/office/drawing/2014/main" val="3027451661"/>
                    </a:ext>
                  </a:extLst>
                </a:gridCol>
              </a:tblGrid>
              <a:tr h="2085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</a:rPr>
                        <a:t>환경</a:t>
                      </a:r>
                      <a:r>
                        <a:rPr lang="en-US" altLang="ko-KR" sz="6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</a:rPr>
                        <a:t>:</a:t>
                      </a:r>
                      <a:endParaRPr lang="ko-KR" altLang="en-US" sz="600" b="1" dirty="0">
                        <a:solidFill>
                          <a:schemeClr val="tx1"/>
                        </a:solidFill>
                      </a:endParaRPr>
                    </a:p>
                  </a:txBody>
                  <a:tcPr marL="51435" marR="51435" marT="25718" marB="25718" anchor="ctr">
                    <a:lnT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</a:rPr>
                        <a:t>x86 </a:t>
                      </a:r>
                      <a:r>
                        <a:rPr lang="ko-KR" altLang="en-US" sz="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</a:rPr>
                        <a:t>물리환경</a:t>
                      </a:r>
                      <a:endParaRPr lang="en-US" altLang="ko-KR" sz="600" dirty="0">
                        <a:solidFill>
                          <a:schemeClr val="tx1"/>
                        </a:solidFill>
                      </a:endParaRPr>
                    </a:p>
                  </a:txBody>
                  <a:tcPr marL="51435" marR="51435" marT="25718" marB="25718" anchor="ctr">
                    <a:lnT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27710373"/>
                  </a:ext>
                </a:extLst>
              </a:tr>
              <a:tr h="328124"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6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</a:rPr>
                        <a:t>기능</a:t>
                      </a:r>
                      <a:r>
                        <a:rPr lang="en-US" altLang="ko-KR" sz="6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</a:rPr>
                        <a:t>:</a:t>
                      </a:r>
                      <a:endParaRPr lang="ko-KR" altLang="en-US" sz="600" b="1" dirty="0">
                        <a:solidFill>
                          <a:schemeClr val="tx1"/>
                        </a:solidFill>
                      </a:endParaRPr>
                    </a:p>
                  </a:txBody>
                  <a:tcPr marL="51435" marR="51435" marT="25718" marB="25718" anchor="ctr">
                    <a:lnT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ko-KR" altLang="en-US" sz="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</a:rPr>
                        <a:t>장애 시 백업본으로 즉시 서비스</a:t>
                      </a:r>
                    </a:p>
                  </a:txBody>
                  <a:tcPr marL="51435" marR="51435" marT="25718" marB="25718" anchor="ctr">
                    <a:lnT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54978393"/>
                  </a:ext>
                </a:extLst>
              </a:tr>
              <a:tr h="2085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</a:rPr>
                        <a:t>방식</a:t>
                      </a:r>
                      <a:r>
                        <a:rPr lang="en-US" altLang="ko-KR" sz="6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</a:rPr>
                        <a:t>:</a:t>
                      </a:r>
                      <a:endParaRPr lang="ko-KR" altLang="en-US" sz="600" b="1" dirty="0">
                        <a:solidFill>
                          <a:schemeClr val="tx1"/>
                        </a:solidFill>
                      </a:endParaRPr>
                    </a:p>
                  </a:txBody>
                  <a:tcPr marL="51435" marR="51435" marT="25718" marB="25718" anchor="ctr">
                    <a:lnT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</a:rPr>
                        <a:t>에이전트</a:t>
                      </a:r>
                    </a:p>
                  </a:txBody>
                  <a:tcPr marL="51435" marR="51435" marT="25718" marB="25718" anchor="ctr">
                    <a:lnT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30586680"/>
                  </a:ext>
                </a:extLst>
              </a:tr>
              <a:tr h="234315"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6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</a:rPr>
                        <a:t>장점</a:t>
                      </a:r>
                      <a:r>
                        <a:rPr lang="en-US" altLang="ko-KR" sz="6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</a:rPr>
                        <a:t>:</a:t>
                      </a:r>
                      <a:endParaRPr lang="ko-KR" altLang="en-US" sz="600" b="1" dirty="0">
                        <a:solidFill>
                          <a:schemeClr val="tx1"/>
                        </a:solidFill>
                      </a:endParaRPr>
                    </a:p>
                  </a:txBody>
                  <a:tcPr marL="51435" marR="51435" marT="25718" marB="25718" anchor="ctr">
                    <a:lnT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ko-KR" altLang="en-US" sz="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</a:rPr>
                        <a:t>장애 시 </a:t>
                      </a:r>
                      <a:r>
                        <a:rPr lang="en-US" altLang="ko-KR" sz="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</a:rPr>
                        <a:t>1-2</a:t>
                      </a:r>
                      <a:r>
                        <a:rPr lang="ko-KR" altLang="en-US" sz="600" dirty="0">
                          <a:solidFill>
                            <a:schemeClr val="tx1"/>
                          </a:solidFill>
                        </a:rPr>
                        <a:t>분내로 서비스 재개</a:t>
                      </a:r>
                    </a:p>
                  </a:txBody>
                  <a:tcPr marL="51435" marR="51435" marT="25718" marB="25718" anchor="ctr">
                    <a:lnT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2999"/>
                  </a:ext>
                </a:extLst>
              </a:tr>
              <a:tr h="208598">
                <a:tc gridSpan="2">
                  <a:txBody>
                    <a:bodyPr/>
                    <a:lstStyle/>
                    <a:p>
                      <a:pPr algn="l" latinLnBrk="0"/>
                      <a:r>
                        <a:rPr lang="ko-KR" altLang="en-US" sz="6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</a:rPr>
                        <a:t>경쟁사와의 비교</a:t>
                      </a:r>
                      <a:r>
                        <a:rPr lang="en-US" altLang="ko-KR" sz="6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</a:rPr>
                        <a:t>:</a:t>
                      </a:r>
                      <a:endParaRPr lang="ko-KR" altLang="en-US" sz="600" b="1" dirty="0">
                        <a:solidFill>
                          <a:schemeClr val="tx1"/>
                        </a:solidFill>
                      </a:endParaRPr>
                    </a:p>
                  </a:txBody>
                  <a:tcPr marL="51435" marR="51435" marT="25718" marB="25718" anchor="ctr">
                    <a:lnT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27851034"/>
                  </a:ext>
                </a:extLst>
              </a:tr>
              <a:tr h="445247">
                <a:tc gridSpan="2">
                  <a:txBody>
                    <a:bodyPr/>
                    <a:lstStyle/>
                    <a:p>
                      <a:pPr marL="171450" indent="-171450" latinLnBrk="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sz="600" dirty="0">
                          <a:latin typeface="맑은 고딕" panose="020B0503020000020004" pitchFamily="50" charset="-127"/>
                        </a:rPr>
                        <a:t>V</a:t>
                      </a:r>
                      <a:r>
                        <a:rPr lang="ko-KR" altLang="en-US" sz="600" dirty="0">
                          <a:latin typeface="맑은 고딕" panose="020B0503020000020004" pitchFamily="50" charset="-127"/>
                        </a:rPr>
                        <a:t>사 불가</a:t>
                      </a:r>
                      <a:endParaRPr lang="en-US" altLang="ko-KR" sz="600" dirty="0"/>
                    </a:p>
                    <a:p>
                      <a:pPr marL="171450" indent="-171450" latinLnBrk="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sz="600" dirty="0"/>
                        <a:t>E</a:t>
                      </a:r>
                      <a:r>
                        <a:rPr lang="ko-KR" altLang="en-US" sz="600" dirty="0"/>
                        <a:t>사 불가</a:t>
                      </a:r>
                      <a:endParaRPr lang="en-US" altLang="ko-KR" sz="600" dirty="0"/>
                    </a:p>
                    <a:p>
                      <a:pPr marL="171450" indent="-171450" latinLnBrk="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sz="600" dirty="0"/>
                        <a:t>C</a:t>
                      </a:r>
                      <a:r>
                        <a:rPr lang="ko-KR" altLang="en-US" sz="600" dirty="0"/>
                        <a:t>사 불가</a:t>
                      </a:r>
                      <a:endParaRPr lang="en-US" altLang="ko-KR" sz="600" dirty="0"/>
                    </a:p>
                  </a:txBody>
                  <a:tcPr marL="51435" marR="51435" marT="25718" marB="25718" anchor="ctr">
                    <a:lnT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0652578"/>
                  </a:ext>
                </a:extLst>
              </a:tr>
            </a:tbl>
          </a:graphicData>
        </a:graphic>
      </p:graphicFrame>
      <p:graphicFrame>
        <p:nvGraphicFramePr>
          <p:cNvPr id="131" name="표 130">
            <a:extLst>
              <a:ext uri="{FF2B5EF4-FFF2-40B4-BE49-F238E27FC236}">
                <a16:creationId xmlns:a16="http://schemas.microsoft.com/office/drawing/2014/main" id="{FC27E061-FEB3-4F83-BEC1-79ED935F9B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7146244"/>
              </p:ext>
            </p:extLst>
          </p:nvPr>
        </p:nvGraphicFramePr>
        <p:xfrm>
          <a:off x="3469616" y="3174665"/>
          <a:ext cx="1066234" cy="16311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749">
                  <a:extLst>
                    <a:ext uri="{9D8B030D-6E8A-4147-A177-3AD203B41FA5}">
                      <a16:colId xmlns:a16="http://schemas.microsoft.com/office/drawing/2014/main" val="813553096"/>
                    </a:ext>
                  </a:extLst>
                </a:gridCol>
                <a:gridCol w="795485">
                  <a:extLst>
                    <a:ext uri="{9D8B030D-6E8A-4147-A177-3AD203B41FA5}">
                      <a16:colId xmlns:a16="http://schemas.microsoft.com/office/drawing/2014/main" val="3027451661"/>
                    </a:ext>
                  </a:extLst>
                </a:gridCol>
              </a:tblGrid>
              <a:tr h="2085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</a:rPr>
                        <a:t>환경</a:t>
                      </a:r>
                      <a:r>
                        <a:rPr lang="en-US" altLang="ko-KR" sz="6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</a:rPr>
                        <a:t>:</a:t>
                      </a:r>
                      <a:endParaRPr lang="ko-KR" altLang="en-US" sz="600" b="1" dirty="0">
                        <a:solidFill>
                          <a:schemeClr val="tx1"/>
                        </a:solidFill>
                      </a:endParaRPr>
                    </a:p>
                  </a:txBody>
                  <a:tcPr marL="51435" marR="51435" marT="25718" marB="25718" anchor="ctr">
                    <a:lnT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</a:rPr>
                        <a:t>x86 </a:t>
                      </a:r>
                      <a:r>
                        <a:rPr lang="ko-KR" altLang="en-US" sz="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</a:rPr>
                        <a:t>물리환경</a:t>
                      </a:r>
                      <a:endParaRPr lang="en-US" altLang="ko-KR" sz="600" dirty="0">
                        <a:solidFill>
                          <a:schemeClr val="tx1"/>
                        </a:solidFill>
                      </a:endParaRPr>
                    </a:p>
                  </a:txBody>
                  <a:tcPr marL="51435" marR="51435" marT="25718" marB="25718" anchor="ctr">
                    <a:lnT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27710373"/>
                  </a:ext>
                </a:extLst>
              </a:tr>
              <a:tr h="325755"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6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</a:rPr>
                        <a:t>기능</a:t>
                      </a:r>
                      <a:r>
                        <a:rPr lang="en-US" altLang="ko-KR" sz="6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</a:rPr>
                        <a:t>:</a:t>
                      </a:r>
                      <a:endParaRPr lang="ko-KR" altLang="en-US" sz="600" b="1" dirty="0">
                        <a:solidFill>
                          <a:schemeClr val="tx1"/>
                        </a:solidFill>
                      </a:endParaRPr>
                    </a:p>
                  </a:txBody>
                  <a:tcPr marL="51435" marR="51435" marT="25718" marB="25718" anchor="ctr">
                    <a:lnT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ko-KR" altLang="en-US" sz="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</a:rPr>
                        <a:t>마이그레이션 자동화</a:t>
                      </a:r>
                      <a:endParaRPr lang="en-US" altLang="ko-KR" sz="600" dirty="0">
                        <a:solidFill>
                          <a:schemeClr val="tx1"/>
                        </a:solidFill>
                      </a:endParaRPr>
                    </a:p>
                    <a:p>
                      <a:pPr latinLnBrk="0"/>
                      <a:r>
                        <a:rPr lang="en-US" altLang="ko-KR" sz="600" dirty="0">
                          <a:solidFill>
                            <a:schemeClr val="tx1"/>
                          </a:solidFill>
                        </a:rPr>
                        <a:t>(P2V, P2C, V2P)</a:t>
                      </a:r>
                      <a:endParaRPr lang="ko-KR" altLang="en-US" sz="600" dirty="0">
                        <a:solidFill>
                          <a:schemeClr val="tx1"/>
                        </a:solidFill>
                      </a:endParaRPr>
                    </a:p>
                  </a:txBody>
                  <a:tcPr marL="51435" marR="51435" marT="25718" marB="25718" anchor="ctr">
                    <a:lnT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54978393"/>
                  </a:ext>
                </a:extLst>
              </a:tr>
              <a:tr h="2085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</a:rPr>
                        <a:t>방식</a:t>
                      </a:r>
                      <a:r>
                        <a:rPr lang="en-US" altLang="ko-KR" sz="6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</a:rPr>
                        <a:t>:</a:t>
                      </a:r>
                      <a:endParaRPr lang="ko-KR" altLang="en-US" sz="600" b="1" dirty="0">
                        <a:solidFill>
                          <a:schemeClr val="tx1"/>
                        </a:solidFill>
                      </a:endParaRPr>
                    </a:p>
                  </a:txBody>
                  <a:tcPr marL="51435" marR="51435" marT="25718" marB="25718" anchor="ctr">
                    <a:lnT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</a:rPr>
                        <a:t>에이전트</a:t>
                      </a:r>
                    </a:p>
                  </a:txBody>
                  <a:tcPr marL="51435" marR="51435" marT="25718" marB="25718" anchor="ctr">
                    <a:lnT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30586680"/>
                  </a:ext>
                </a:extLst>
              </a:tr>
              <a:tr h="234315"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6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</a:rPr>
                        <a:t>장점</a:t>
                      </a:r>
                      <a:r>
                        <a:rPr lang="en-US" altLang="ko-KR" sz="6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</a:rPr>
                        <a:t>:</a:t>
                      </a:r>
                      <a:endParaRPr lang="ko-KR" altLang="en-US" sz="600" b="1" dirty="0">
                        <a:solidFill>
                          <a:schemeClr val="tx1"/>
                        </a:solidFill>
                      </a:endParaRPr>
                    </a:p>
                  </a:txBody>
                  <a:tcPr marL="51435" marR="51435" marT="25718" marB="25718" anchor="ctr">
                    <a:lnT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ko-KR" altLang="en-US" sz="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</a:rPr>
                        <a:t>비용과 시간 인재 가능성 제거</a:t>
                      </a:r>
                    </a:p>
                  </a:txBody>
                  <a:tcPr marL="51435" marR="51435" marT="25718" marB="25718" anchor="ctr">
                    <a:lnT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2999"/>
                  </a:ext>
                </a:extLst>
              </a:tr>
              <a:tr h="208598">
                <a:tc gridSpan="2">
                  <a:txBody>
                    <a:bodyPr/>
                    <a:lstStyle/>
                    <a:p>
                      <a:pPr algn="l" latinLnBrk="0"/>
                      <a:r>
                        <a:rPr lang="ko-KR" altLang="en-US" sz="6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</a:rPr>
                        <a:t>경쟁사와의 비교</a:t>
                      </a:r>
                      <a:r>
                        <a:rPr lang="en-US" altLang="ko-KR" sz="6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</a:rPr>
                        <a:t>:</a:t>
                      </a:r>
                      <a:endParaRPr lang="ko-KR" altLang="en-US" sz="600" b="1" dirty="0">
                        <a:solidFill>
                          <a:schemeClr val="tx1"/>
                        </a:solidFill>
                      </a:endParaRPr>
                    </a:p>
                  </a:txBody>
                  <a:tcPr marL="51435" marR="51435" marT="25718" marB="25718" anchor="ctr">
                    <a:lnT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27851034"/>
                  </a:ext>
                </a:extLst>
              </a:tr>
              <a:tr h="445247">
                <a:tc gridSpan="2">
                  <a:txBody>
                    <a:bodyPr/>
                    <a:lstStyle/>
                    <a:p>
                      <a:pPr marL="171450" indent="-171450" latinLnBrk="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sz="600" dirty="0">
                          <a:latin typeface="맑은 고딕" panose="020B0503020000020004" pitchFamily="50" charset="-127"/>
                        </a:rPr>
                        <a:t>V</a:t>
                      </a:r>
                      <a:r>
                        <a:rPr lang="ko-KR" altLang="en-US" sz="600" dirty="0">
                          <a:latin typeface="맑은 고딕" panose="020B0503020000020004" pitchFamily="50" charset="-127"/>
                        </a:rPr>
                        <a:t>사 불가</a:t>
                      </a:r>
                      <a:endParaRPr lang="en-US" altLang="ko-KR" sz="600" dirty="0"/>
                    </a:p>
                    <a:p>
                      <a:pPr marL="171450" indent="-171450" latinLnBrk="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sz="600" dirty="0"/>
                        <a:t>E</a:t>
                      </a:r>
                      <a:r>
                        <a:rPr lang="ko-KR" altLang="en-US" sz="600" dirty="0"/>
                        <a:t>사 불가</a:t>
                      </a:r>
                      <a:endParaRPr lang="en-US" altLang="ko-KR" sz="600" dirty="0"/>
                    </a:p>
                    <a:p>
                      <a:pPr marL="171450" indent="-171450" latinLnBrk="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sz="600" dirty="0"/>
                        <a:t>C</a:t>
                      </a:r>
                      <a:r>
                        <a:rPr lang="ko-KR" altLang="en-US" sz="600" dirty="0"/>
                        <a:t>사 불가</a:t>
                      </a:r>
                      <a:endParaRPr lang="en-US" altLang="ko-KR" sz="600" dirty="0"/>
                    </a:p>
                  </a:txBody>
                  <a:tcPr marL="51435" marR="51435" marT="25718" marB="25718" anchor="ctr">
                    <a:lnT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0652578"/>
                  </a:ext>
                </a:extLst>
              </a:tr>
            </a:tbl>
          </a:graphicData>
        </a:graphic>
      </p:graphicFrame>
      <p:graphicFrame>
        <p:nvGraphicFramePr>
          <p:cNvPr id="132" name="표 131">
            <a:extLst>
              <a:ext uri="{FF2B5EF4-FFF2-40B4-BE49-F238E27FC236}">
                <a16:creationId xmlns:a16="http://schemas.microsoft.com/office/drawing/2014/main" id="{60768959-357C-41E8-8E55-425064591E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7407125"/>
              </p:ext>
            </p:extLst>
          </p:nvPr>
        </p:nvGraphicFramePr>
        <p:xfrm>
          <a:off x="4632686" y="3174665"/>
          <a:ext cx="1066234" cy="16388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749">
                  <a:extLst>
                    <a:ext uri="{9D8B030D-6E8A-4147-A177-3AD203B41FA5}">
                      <a16:colId xmlns:a16="http://schemas.microsoft.com/office/drawing/2014/main" val="813553096"/>
                    </a:ext>
                  </a:extLst>
                </a:gridCol>
                <a:gridCol w="795485">
                  <a:extLst>
                    <a:ext uri="{9D8B030D-6E8A-4147-A177-3AD203B41FA5}">
                      <a16:colId xmlns:a16="http://schemas.microsoft.com/office/drawing/2014/main" val="3027451661"/>
                    </a:ext>
                  </a:extLst>
                </a:gridCol>
              </a:tblGrid>
              <a:tr h="2085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</a:rPr>
                        <a:t>환경</a:t>
                      </a:r>
                      <a:r>
                        <a:rPr lang="en-US" altLang="ko-KR" sz="6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</a:rPr>
                        <a:t>:</a:t>
                      </a:r>
                      <a:endParaRPr lang="ko-KR" altLang="en-US" sz="600" b="1" dirty="0">
                        <a:solidFill>
                          <a:schemeClr val="tx1"/>
                        </a:solidFill>
                      </a:endParaRPr>
                    </a:p>
                  </a:txBody>
                  <a:tcPr marL="51435" marR="51435" marT="25718" marB="25718" anchor="ctr">
                    <a:lnT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</a:rPr>
                        <a:t>x86 </a:t>
                      </a:r>
                      <a:r>
                        <a:rPr lang="ko-KR" altLang="en-US" sz="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</a:rPr>
                        <a:t>물리환경</a:t>
                      </a:r>
                      <a:endParaRPr lang="en-US" altLang="ko-KR" sz="600" dirty="0">
                        <a:solidFill>
                          <a:schemeClr val="tx1"/>
                        </a:solidFill>
                      </a:endParaRPr>
                    </a:p>
                  </a:txBody>
                  <a:tcPr marL="51435" marR="51435" marT="25718" marB="25718" anchor="ctr">
                    <a:lnT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27710373"/>
                  </a:ext>
                </a:extLst>
              </a:tr>
              <a:tr h="328124"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6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</a:rPr>
                        <a:t>기능</a:t>
                      </a:r>
                      <a:r>
                        <a:rPr lang="en-US" altLang="ko-KR" sz="6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</a:rPr>
                        <a:t>:</a:t>
                      </a:r>
                      <a:endParaRPr lang="ko-KR" altLang="en-US" sz="600" b="1" dirty="0">
                        <a:solidFill>
                          <a:schemeClr val="tx1"/>
                        </a:solidFill>
                      </a:endParaRPr>
                    </a:p>
                  </a:txBody>
                  <a:tcPr marL="51435" marR="51435" marT="25718" marB="25718" anchor="ctr">
                    <a:lnT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ko-KR" altLang="en-US" sz="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</a:rPr>
                        <a:t>장애 시 백업본으로 클라우드로 </a:t>
                      </a:r>
                      <a:r>
                        <a:rPr lang="en-US" altLang="ko-KR" sz="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</a:rPr>
                        <a:t>DR </a:t>
                      </a:r>
                      <a:r>
                        <a:rPr lang="ko-KR" altLang="en-US" sz="600" dirty="0">
                          <a:solidFill>
                            <a:schemeClr val="tx1"/>
                          </a:solidFill>
                        </a:rPr>
                        <a:t>수행</a:t>
                      </a:r>
                    </a:p>
                  </a:txBody>
                  <a:tcPr marL="51435" marR="51435" marT="25718" marB="25718" anchor="ctr">
                    <a:lnT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54978393"/>
                  </a:ext>
                </a:extLst>
              </a:tr>
              <a:tr h="2085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</a:rPr>
                        <a:t>방식</a:t>
                      </a:r>
                      <a:r>
                        <a:rPr lang="en-US" altLang="ko-KR" sz="6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</a:rPr>
                        <a:t>:</a:t>
                      </a:r>
                      <a:endParaRPr lang="ko-KR" altLang="en-US" sz="600" b="1" dirty="0">
                        <a:solidFill>
                          <a:schemeClr val="tx1"/>
                        </a:solidFill>
                      </a:endParaRPr>
                    </a:p>
                  </a:txBody>
                  <a:tcPr marL="51435" marR="51435" marT="25718" marB="25718" anchor="ctr">
                    <a:lnT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</a:rPr>
                        <a:t>에이전트</a:t>
                      </a:r>
                    </a:p>
                  </a:txBody>
                  <a:tcPr marL="51435" marR="51435" marT="25718" marB="25718" anchor="ctr">
                    <a:lnT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30586680"/>
                  </a:ext>
                </a:extLst>
              </a:tr>
              <a:tr h="239639"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6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</a:rPr>
                        <a:t>장점</a:t>
                      </a:r>
                      <a:r>
                        <a:rPr lang="en-US" altLang="ko-KR" sz="6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</a:rPr>
                        <a:t>:</a:t>
                      </a:r>
                      <a:endParaRPr lang="ko-KR" altLang="en-US" sz="600" b="1" dirty="0">
                        <a:solidFill>
                          <a:schemeClr val="tx1"/>
                        </a:solidFill>
                      </a:endParaRPr>
                    </a:p>
                  </a:txBody>
                  <a:tcPr marL="51435" marR="51435" marT="25718" marB="25718" anchor="ctr">
                    <a:lnT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ko-KR" altLang="en-US" sz="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</a:rPr>
                        <a:t>서비스 장애 시 클라우드에 </a:t>
                      </a:r>
                      <a:r>
                        <a:rPr lang="ko-KR" altLang="en-US" sz="600" dirty="0">
                          <a:solidFill>
                            <a:schemeClr val="tx1"/>
                          </a:solidFill>
                        </a:rPr>
                        <a:t>서비스</a:t>
                      </a:r>
                    </a:p>
                  </a:txBody>
                  <a:tcPr marL="51435" marR="51435" marT="25718" marB="25718" anchor="ctr">
                    <a:lnT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2999"/>
                  </a:ext>
                </a:extLst>
              </a:tr>
              <a:tr h="208598">
                <a:tc gridSpan="2">
                  <a:txBody>
                    <a:bodyPr/>
                    <a:lstStyle/>
                    <a:p>
                      <a:pPr algn="l" latinLnBrk="0"/>
                      <a:r>
                        <a:rPr lang="ko-KR" altLang="en-US" sz="6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</a:rPr>
                        <a:t>경쟁사와의 비교</a:t>
                      </a:r>
                      <a:r>
                        <a:rPr lang="en-US" altLang="ko-KR" sz="6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</a:rPr>
                        <a:t>:</a:t>
                      </a:r>
                      <a:endParaRPr lang="ko-KR" altLang="en-US" sz="600" b="1" dirty="0">
                        <a:solidFill>
                          <a:schemeClr val="tx1"/>
                        </a:solidFill>
                      </a:endParaRPr>
                    </a:p>
                  </a:txBody>
                  <a:tcPr marL="51435" marR="51435" marT="25718" marB="25718" anchor="ctr">
                    <a:lnT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27851034"/>
                  </a:ext>
                </a:extLst>
              </a:tr>
              <a:tr h="445247">
                <a:tc gridSpan="2">
                  <a:txBody>
                    <a:bodyPr/>
                    <a:lstStyle/>
                    <a:p>
                      <a:pPr marL="171450" indent="-171450" latinLnBrk="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sz="600" dirty="0">
                          <a:latin typeface="맑은 고딕" panose="020B0503020000020004" pitchFamily="50" charset="-127"/>
                        </a:rPr>
                        <a:t>V</a:t>
                      </a:r>
                      <a:r>
                        <a:rPr lang="ko-KR" altLang="en-US" sz="600" dirty="0">
                          <a:latin typeface="맑은 고딕" panose="020B0503020000020004" pitchFamily="50" charset="-127"/>
                        </a:rPr>
                        <a:t>사 불가</a:t>
                      </a:r>
                      <a:endParaRPr lang="en-US" altLang="ko-KR" sz="600" dirty="0"/>
                    </a:p>
                    <a:p>
                      <a:pPr marL="171450" indent="-171450" latinLnBrk="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sz="600" dirty="0"/>
                        <a:t>E</a:t>
                      </a:r>
                      <a:r>
                        <a:rPr lang="ko-KR" altLang="en-US" sz="600" dirty="0"/>
                        <a:t>사 불가</a:t>
                      </a:r>
                      <a:endParaRPr lang="en-US" altLang="ko-KR" sz="600" dirty="0"/>
                    </a:p>
                    <a:p>
                      <a:pPr marL="171450" indent="-171450" latinLnBrk="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sz="600" dirty="0"/>
                        <a:t>C</a:t>
                      </a:r>
                      <a:r>
                        <a:rPr lang="ko-KR" altLang="en-US" sz="600" dirty="0"/>
                        <a:t>사 불가</a:t>
                      </a:r>
                      <a:endParaRPr lang="en-US" altLang="ko-KR" sz="600" dirty="0"/>
                    </a:p>
                  </a:txBody>
                  <a:tcPr marL="51435" marR="51435" marT="25718" marB="25718" anchor="ctr">
                    <a:lnT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0652578"/>
                  </a:ext>
                </a:extLst>
              </a:tr>
            </a:tbl>
          </a:graphicData>
        </a:graphic>
      </p:graphicFrame>
      <p:graphicFrame>
        <p:nvGraphicFramePr>
          <p:cNvPr id="133" name="표 132">
            <a:extLst>
              <a:ext uri="{FF2B5EF4-FFF2-40B4-BE49-F238E27FC236}">
                <a16:creationId xmlns:a16="http://schemas.microsoft.com/office/drawing/2014/main" id="{DBFA9CA6-C50F-492C-8844-63C06787BD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0064641"/>
              </p:ext>
            </p:extLst>
          </p:nvPr>
        </p:nvGraphicFramePr>
        <p:xfrm>
          <a:off x="5758584" y="3174665"/>
          <a:ext cx="1066234" cy="16334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749">
                  <a:extLst>
                    <a:ext uri="{9D8B030D-6E8A-4147-A177-3AD203B41FA5}">
                      <a16:colId xmlns:a16="http://schemas.microsoft.com/office/drawing/2014/main" val="813553096"/>
                    </a:ext>
                  </a:extLst>
                </a:gridCol>
                <a:gridCol w="795485">
                  <a:extLst>
                    <a:ext uri="{9D8B030D-6E8A-4147-A177-3AD203B41FA5}">
                      <a16:colId xmlns:a16="http://schemas.microsoft.com/office/drawing/2014/main" val="3027451661"/>
                    </a:ext>
                  </a:extLst>
                </a:gridCol>
              </a:tblGrid>
              <a:tr h="2085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</a:rPr>
                        <a:t>환경</a:t>
                      </a:r>
                      <a:r>
                        <a:rPr lang="en-US" altLang="ko-KR" sz="6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</a:rPr>
                        <a:t>:</a:t>
                      </a:r>
                      <a:endParaRPr lang="ko-KR" altLang="en-US" sz="600" b="1" dirty="0">
                        <a:solidFill>
                          <a:schemeClr val="tx1"/>
                        </a:solidFill>
                      </a:endParaRPr>
                    </a:p>
                  </a:txBody>
                  <a:tcPr marL="51435" marR="51435" marT="25718" marB="25718" anchor="ctr">
                    <a:lnT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</a:rPr>
                        <a:t>x86 </a:t>
                      </a:r>
                      <a:r>
                        <a:rPr lang="ko-KR" altLang="en-US" sz="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</a:rPr>
                        <a:t>물리환경</a:t>
                      </a:r>
                      <a:endParaRPr lang="en-US" altLang="ko-KR" sz="600" dirty="0">
                        <a:solidFill>
                          <a:schemeClr val="tx1"/>
                        </a:solidFill>
                      </a:endParaRPr>
                    </a:p>
                  </a:txBody>
                  <a:tcPr marL="51435" marR="51435" marT="25718" marB="25718" anchor="ctr">
                    <a:lnT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27710373"/>
                  </a:ext>
                </a:extLst>
              </a:tr>
              <a:tr h="328125"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6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</a:rPr>
                        <a:t>기능</a:t>
                      </a:r>
                      <a:r>
                        <a:rPr lang="en-US" altLang="ko-KR" sz="6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</a:rPr>
                        <a:t>:</a:t>
                      </a:r>
                      <a:endParaRPr lang="ko-KR" altLang="en-US" sz="600" b="1" dirty="0">
                        <a:solidFill>
                          <a:schemeClr val="tx1"/>
                        </a:solidFill>
                      </a:endParaRPr>
                    </a:p>
                  </a:txBody>
                  <a:tcPr marL="51435" marR="51435" marT="25718" marB="25718" anchor="ctr">
                    <a:lnT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US" altLang="ko-KR" sz="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</a:rPr>
                        <a:t>x86</a:t>
                      </a:r>
                      <a:r>
                        <a:rPr lang="ko-KR" altLang="en-US" sz="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</a:rPr>
                        <a:t> 백업 모니터링</a:t>
                      </a:r>
                    </a:p>
                  </a:txBody>
                  <a:tcPr marL="51435" marR="51435" marT="25718" marB="25718" anchor="ctr">
                    <a:lnT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54978393"/>
                  </a:ext>
                </a:extLst>
              </a:tr>
              <a:tr h="2085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</a:rPr>
                        <a:t>방식</a:t>
                      </a:r>
                      <a:r>
                        <a:rPr lang="en-US" altLang="ko-KR" sz="6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</a:rPr>
                        <a:t>:</a:t>
                      </a:r>
                      <a:endParaRPr lang="ko-KR" altLang="en-US" sz="600" b="1" dirty="0">
                        <a:solidFill>
                          <a:schemeClr val="tx1"/>
                        </a:solidFill>
                      </a:endParaRPr>
                    </a:p>
                  </a:txBody>
                  <a:tcPr marL="51435" marR="51435" marT="25718" marB="25718" anchor="ctr">
                    <a:lnT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</a:rPr>
                        <a:t>에이전트</a:t>
                      </a:r>
                    </a:p>
                  </a:txBody>
                  <a:tcPr marL="51435" marR="51435" marT="25718" marB="25718" anchor="ctr">
                    <a:lnT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30586680"/>
                  </a:ext>
                </a:extLst>
              </a:tr>
              <a:tr h="234315"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6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</a:rPr>
                        <a:t>장점</a:t>
                      </a:r>
                      <a:r>
                        <a:rPr lang="en-US" altLang="ko-KR" sz="6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</a:rPr>
                        <a:t>:</a:t>
                      </a:r>
                      <a:endParaRPr lang="ko-KR" altLang="en-US" sz="600" b="1" dirty="0">
                        <a:solidFill>
                          <a:schemeClr val="tx1"/>
                        </a:solidFill>
                      </a:endParaRPr>
                    </a:p>
                  </a:txBody>
                  <a:tcPr marL="51435" marR="51435" marT="25718" marB="25718" anchor="ctr">
                    <a:lnT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ko-KR" altLang="en-US" sz="6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</a:rPr>
                        <a:t>관리포인트 감소 및 인프라 안정성 향상</a:t>
                      </a:r>
                    </a:p>
                  </a:txBody>
                  <a:tcPr marL="51435" marR="51435" marT="25718" marB="25718" anchor="ctr">
                    <a:lnT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2999"/>
                  </a:ext>
                </a:extLst>
              </a:tr>
              <a:tr h="208598">
                <a:tc gridSpan="2">
                  <a:txBody>
                    <a:bodyPr/>
                    <a:lstStyle/>
                    <a:p>
                      <a:pPr algn="l" latinLnBrk="0"/>
                      <a:r>
                        <a:rPr lang="ko-KR" altLang="en-US" sz="6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</a:rPr>
                        <a:t>경쟁사와의 비교</a:t>
                      </a:r>
                      <a:r>
                        <a:rPr lang="en-US" altLang="ko-KR" sz="6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</a:rPr>
                        <a:t>:</a:t>
                      </a:r>
                      <a:endParaRPr lang="ko-KR" altLang="en-US" sz="600" b="1" dirty="0">
                        <a:solidFill>
                          <a:schemeClr val="tx1"/>
                        </a:solidFill>
                      </a:endParaRPr>
                    </a:p>
                  </a:txBody>
                  <a:tcPr marL="51435" marR="51435" marT="25718" marB="25718" anchor="ctr">
                    <a:lnT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27851034"/>
                  </a:ext>
                </a:extLst>
              </a:tr>
              <a:tr h="445247">
                <a:tc gridSpan="2">
                  <a:txBody>
                    <a:bodyPr/>
                    <a:lstStyle/>
                    <a:p>
                      <a:pPr marL="171450" indent="-171450" latinLnBrk="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sz="600" dirty="0">
                          <a:latin typeface="맑은 고딕" panose="020B0503020000020004" pitchFamily="50" charset="-127"/>
                        </a:rPr>
                        <a:t>V</a:t>
                      </a:r>
                      <a:r>
                        <a:rPr lang="ko-KR" altLang="en-US" sz="600" dirty="0">
                          <a:latin typeface="맑은 고딕" panose="020B0503020000020004" pitchFamily="50" charset="-127"/>
                        </a:rPr>
                        <a:t>사 가능</a:t>
                      </a:r>
                      <a:endParaRPr lang="en-US" altLang="ko-KR" sz="600" dirty="0"/>
                    </a:p>
                    <a:p>
                      <a:pPr marL="171450" indent="-171450" latinLnBrk="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sz="600" dirty="0"/>
                        <a:t>E</a:t>
                      </a:r>
                      <a:r>
                        <a:rPr lang="ko-KR" altLang="en-US" sz="600" dirty="0"/>
                        <a:t>사 가능</a:t>
                      </a:r>
                      <a:endParaRPr lang="en-US" altLang="ko-KR" sz="600" dirty="0"/>
                    </a:p>
                    <a:p>
                      <a:pPr marL="171450" indent="-171450" latinLnBrk="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sz="600" dirty="0"/>
                        <a:t>C</a:t>
                      </a:r>
                      <a:r>
                        <a:rPr lang="ko-KR" altLang="en-US" sz="600" dirty="0"/>
                        <a:t>사 가능</a:t>
                      </a:r>
                      <a:endParaRPr lang="en-US" altLang="ko-KR" sz="600" dirty="0"/>
                    </a:p>
                  </a:txBody>
                  <a:tcPr marL="51435" marR="51435" marT="25718" marB="25718" anchor="ctr">
                    <a:lnT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0652578"/>
                  </a:ext>
                </a:extLst>
              </a:tr>
            </a:tbl>
          </a:graphicData>
        </a:graphic>
      </p:graphicFrame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88CC0B83-B2C8-4EE5-84F3-180CD2570CDC}"/>
              </a:ext>
            </a:extLst>
          </p:cNvPr>
          <p:cNvSpPr/>
          <p:nvPr/>
        </p:nvSpPr>
        <p:spPr>
          <a:xfrm>
            <a:off x="33753" y="4392561"/>
            <a:ext cx="6791632" cy="429898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35" name="그룹 134">
            <a:extLst>
              <a:ext uri="{FF2B5EF4-FFF2-40B4-BE49-F238E27FC236}">
                <a16:creationId xmlns:a16="http://schemas.microsoft.com/office/drawing/2014/main" id="{BFE3CE20-8F83-4F32-9D00-9B3DE3D0AC80}"/>
              </a:ext>
            </a:extLst>
          </p:cNvPr>
          <p:cNvGrpSpPr/>
          <p:nvPr/>
        </p:nvGrpSpPr>
        <p:grpSpPr>
          <a:xfrm>
            <a:off x="1118468" y="2830064"/>
            <a:ext cx="4621065" cy="1822500"/>
            <a:chOff x="1862667" y="3209905"/>
            <a:chExt cx="8215226" cy="2878667"/>
          </a:xfrm>
        </p:grpSpPr>
        <p:cxnSp>
          <p:nvCxnSpPr>
            <p:cNvPr id="136" name="직선 연결선 135">
              <a:extLst>
                <a:ext uri="{FF2B5EF4-FFF2-40B4-BE49-F238E27FC236}">
                  <a16:creationId xmlns:a16="http://schemas.microsoft.com/office/drawing/2014/main" id="{646FCC88-8B03-45C7-82B7-FD9065AC8E07}"/>
                </a:ext>
              </a:extLst>
            </p:cNvPr>
            <p:cNvCxnSpPr/>
            <p:nvPr/>
          </p:nvCxnSpPr>
          <p:spPr>
            <a:xfrm>
              <a:off x="1862667" y="3209905"/>
              <a:ext cx="0" cy="287866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직선 연결선 136">
              <a:extLst>
                <a:ext uri="{FF2B5EF4-FFF2-40B4-BE49-F238E27FC236}">
                  <a16:creationId xmlns:a16="http://schemas.microsoft.com/office/drawing/2014/main" id="{536ABD74-902C-45A8-8377-358266D044C9}"/>
                </a:ext>
              </a:extLst>
            </p:cNvPr>
            <p:cNvCxnSpPr/>
            <p:nvPr/>
          </p:nvCxnSpPr>
          <p:spPr>
            <a:xfrm>
              <a:off x="8024088" y="3209905"/>
              <a:ext cx="0" cy="287866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직선 연결선 137">
              <a:extLst>
                <a:ext uri="{FF2B5EF4-FFF2-40B4-BE49-F238E27FC236}">
                  <a16:creationId xmlns:a16="http://schemas.microsoft.com/office/drawing/2014/main" id="{16D08AE2-802B-427B-84BB-3C5A9310D21E}"/>
                </a:ext>
              </a:extLst>
            </p:cNvPr>
            <p:cNvCxnSpPr/>
            <p:nvPr/>
          </p:nvCxnSpPr>
          <p:spPr>
            <a:xfrm>
              <a:off x="3916474" y="3209905"/>
              <a:ext cx="0" cy="287866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직선 연결선 138">
              <a:extLst>
                <a:ext uri="{FF2B5EF4-FFF2-40B4-BE49-F238E27FC236}">
                  <a16:creationId xmlns:a16="http://schemas.microsoft.com/office/drawing/2014/main" id="{3DC873CF-623C-4F0A-A5BA-B68CF9C96EC4}"/>
                </a:ext>
              </a:extLst>
            </p:cNvPr>
            <p:cNvCxnSpPr/>
            <p:nvPr/>
          </p:nvCxnSpPr>
          <p:spPr>
            <a:xfrm>
              <a:off x="5970281" y="3209905"/>
              <a:ext cx="0" cy="287866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직선 연결선 139">
              <a:extLst>
                <a:ext uri="{FF2B5EF4-FFF2-40B4-BE49-F238E27FC236}">
                  <a16:creationId xmlns:a16="http://schemas.microsoft.com/office/drawing/2014/main" id="{2F2CBF19-AF6F-424F-8524-510F71BF89BF}"/>
                </a:ext>
              </a:extLst>
            </p:cNvPr>
            <p:cNvCxnSpPr/>
            <p:nvPr/>
          </p:nvCxnSpPr>
          <p:spPr>
            <a:xfrm>
              <a:off x="10077893" y="3209905"/>
              <a:ext cx="0" cy="287866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1" name="그룹 140">
            <a:extLst>
              <a:ext uri="{FF2B5EF4-FFF2-40B4-BE49-F238E27FC236}">
                <a16:creationId xmlns:a16="http://schemas.microsoft.com/office/drawing/2014/main" id="{499B7371-D892-4E4B-9956-7FA17078B2C5}"/>
              </a:ext>
            </a:extLst>
          </p:cNvPr>
          <p:cNvGrpSpPr/>
          <p:nvPr/>
        </p:nvGrpSpPr>
        <p:grpSpPr>
          <a:xfrm>
            <a:off x="2390041" y="1901595"/>
            <a:ext cx="935238" cy="685349"/>
            <a:chOff x="5786394" y="1647914"/>
            <a:chExt cx="1662643" cy="1218399"/>
          </a:xfrm>
        </p:grpSpPr>
        <p:pic>
          <p:nvPicPr>
            <p:cNvPr id="142" name="그림 141">
              <a:extLst>
                <a:ext uri="{FF2B5EF4-FFF2-40B4-BE49-F238E27FC236}">
                  <a16:creationId xmlns:a16="http://schemas.microsoft.com/office/drawing/2014/main" id="{9DE6FDD2-136E-4C7A-866A-B5FBA33B9D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44851" y="1647914"/>
              <a:ext cx="720000" cy="693406"/>
            </a:xfrm>
            <a:prstGeom prst="rect">
              <a:avLst/>
            </a:prstGeom>
          </p:spPr>
        </p:pic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CCABF9EA-3852-48D6-A97C-788F53033269}"/>
                </a:ext>
              </a:extLst>
            </p:cNvPr>
            <p:cNvSpPr txBox="1"/>
            <p:nvPr/>
          </p:nvSpPr>
          <p:spPr>
            <a:xfrm>
              <a:off x="5786394" y="2332834"/>
              <a:ext cx="1036916" cy="5334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675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백업 중앙 관리 서버</a:t>
              </a:r>
            </a:p>
          </p:txBody>
        </p:sp>
        <p:sp>
          <p:nvSpPr>
            <p:cNvPr id="144" name="자유형: 도형 143">
              <a:extLst>
                <a:ext uri="{FF2B5EF4-FFF2-40B4-BE49-F238E27FC236}">
                  <a16:creationId xmlns:a16="http://schemas.microsoft.com/office/drawing/2014/main" id="{52DC9535-22FF-4B4B-BE3A-F924AF9B8013}"/>
                </a:ext>
              </a:extLst>
            </p:cNvPr>
            <p:cNvSpPr/>
            <p:nvPr/>
          </p:nvSpPr>
          <p:spPr>
            <a:xfrm flipH="1">
              <a:off x="6950081" y="2464233"/>
              <a:ext cx="498956" cy="329376"/>
            </a:xfrm>
            <a:custGeom>
              <a:avLst/>
              <a:gdLst>
                <a:gd name="connsiteX0" fmla="*/ 516467 w 516467"/>
                <a:gd name="connsiteY0" fmla="*/ 0 h 550333"/>
                <a:gd name="connsiteX1" fmla="*/ 143933 w 516467"/>
                <a:gd name="connsiteY1" fmla="*/ 279400 h 550333"/>
                <a:gd name="connsiteX2" fmla="*/ 279400 w 516467"/>
                <a:gd name="connsiteY2" fmla="*/ 330200 h 550333"/>
                <a:gd name="connsiteX3" fmla="*/ 0 w 516467"/>
                <a:gd name="connsiteY3" fmla="*/ 550333 h 550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6467" h="550333">
                  <a:moveTo>
                    <a:pt x="516467" y="0"/>
                  </a:moveTo>
                  <a:lnTo>
                    <a:pt x="143933" y="279400"/>
                  </a:lnTo>
                  <a:lnTo>
                    <a:pt x="279400" y="330200"/>
                  </a:lnTo>
                  <a:lnTo>
                    <a:pt x="0" y="550333"/>
                  </a:lnTo>
                </a:path>
              </a:pathLst>
            </a:cu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45" name="그룹 144">
            <a:extLst>
              <a:ext uri="{FF2B5EF4-FFF2-40B4-BE49-F238E27FC236}">
                <a16:creationId xmlns:a16="http://schemas.microsoft.com/office/drawing/2014/main" id="{B71E158B-34D1-4DEF-9CA5-25821D2FBAAA}"/>
              </a:ext>
            </a:extLst>
          </p:cNvPr>
          <p:cNvGrpSpPr/>
          <p:nvPr/>
        </p:nvGrpSpPr>
        <p:grpSpPr>
          <a:xfrm>
            <a:off x="121444" y="2766220"/>
            <a:ext cx="210539" cy="303750"/>
            <a:chOff x="689467" y="3845428"/>
            <a:chExt cx="374291" cy="540000"/>
          </a:xfrm>
        </p:grpSpPr>
        <p:pic>
          <p:nvPicPr>
            <p:cNvPr id="146" name="그림 145">
              <a:extLst>
                <a:ext uri="{FF2B5EF4-FFF2-40B4-BE49-F238E27FC236}">
                  <a16:creationId xmlns:a16="http://schemas.microsoft.com/office/drawing/2014/main" id="{069E64B0-B94F-4984-8687-E1CFA526492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9467" y="3845428"/>
              <a:ext cx="374291" cy="540000"/>
            </a:xfrm>
            <a:prstGeom prst="rect">
              <a:avLst/>
            </a:prstGeom>
          </p:spPr>
        </p:pic>
        <p:pic>
          <p:nvPicPr>
            <p:cNvPr id="147" name="그림 146">
              <a:extLst>
                <a:ext uri="{FF2B5EF4-FFF2-40B4-BE49-F238E27FC236}">
                  <a16:creationId xmlns:a16="http://schemas.microsoft.com/office/drawing/2014/main" id="{1CB21B5F-DE3E-4B11-AABB-9291F4BB0DD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83758" y="4205428"/>
              <a:ext cx="180000" cy="180000"/>
            </a:xfrm>
            <a:prstGeom prst="rect">
              <a:avLst/>
            </a:prstGeom>
          </p:spPr>
        </p:pic>
      </p:grpSp>
      <p:cxnSp>
        <p:nvCxnSpPr>
          <p:cNvPr id="148" name="연결선: 구부러짐 147">
            <a:extLst>
              <a:ext uri="{FF2B5EF4-FFF2-40B4-BE49-F238E27FC236}">
                <a16:creationId xmlns:a16="http://schemas.microsoft.com/office/drawing/2014/main" id="{3BB78C77-66B9-4671-A5CE-D95E7AF2DEFC}"/>
              </a:ext>
            </a:extLst>
          </p:cNvPr>
          <p:cNvCxnSpPr>
            <a:cxnSpLocks/>
            <a:stCxn id="149" idx="0"/>
            <a:endCxn id="146" idx="0"/>
          </p:cNvCxnSpPr>
          <p:nvPr/>
        </p:nvCxnSpPr>
        <p:spPr>
          <a:xfrm rot="16200000" flipV="1">
            <a:off x="557789" y="2435145"/>
            <a:ext cx="7144" cy="662152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9" name="그림 148">
            <a:extLst>
              <a:ext uri="{FF2B5EF4-FFF2-40B4-BE49-F238E27FC236}">
                <a16:creationId xmlns:a16="http://schemas.microsoft.com/office/drawing/2014/main" id="{D2821E9F-25B7-45F4-A83A-93ED13CAAC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5283" y="2766220"/>
            <a:ext cx="307163" cy="303750"/>
          </a:xfrm>
          <a:prstGeom prst="rect">
            <a:avLst/>
          </a:prstGeom>
        </p:spPr>
      </p:pic>
      <p:pic>
        <p:nvPicPr>
          <p:cNvPr id="150" name="그림 149">
            <a:extLst>
              <a:ext uri="{FF2B5EF4-FFF2-40B4-BE49-F238E27FC236}">
                <a16:creationId xmlns:a16="http://schemas.microsoft.com/office/drawing/2014/main" id="{F83D3F9E-AF0D-4CA9-A887-F73791E1729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26743" y="2766220"/>
            <a:ext cx="264441" cy="3037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51" name="그룹 150">
            <a:extLst>
              <a:ext uri="{FF2B5EF4-FFF2-40B4-BE49-F238E27FC236}">
                <a16:creationId xmlns:a16="http://schemas.microsoft.com/office/drawing/2014/main" id="{A30F4DA2-3D2E-46F6-A25D-0C18FB62F8E0}"/>
              </a:ext>
            </a:extLst>
          </p:cNvPr>
          <p:cNvGrpSpPr/>
          <p:nvPr/>
        </p:nvGrpSpPr>
        <p:grpSpPr>
          <a:xfrm>
            <a:off x="1278196" y="2771574"/>
            <a:ext cx="210539" cy="303750"/>
            <a:chOff x="689467" y="3845428"/>
            <a:chExt cx="374291" cy="540000"/>
          </a:xfrm>
        </p:grpSpPr>
        <p:pic>
          <p:nvPicPr>
            <p:cNvPr id="152" name="그림 151">
              <a:extLst>
                <a:ext uri="{FF2B5EF4-FFF2-40B4-BE49-F238E27FC236}">
                  <a16:creationId xmlns:a16="http://schemas.microsoft.com/office/drawing/2014/main" id="{C1A1B028-24E0-4334-B370-DB1AC2B914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9467" y="3845428"/>
              <a:ext cx="374291" cy="540000"/>
            </a:xfrm>
            <a:prstGeom prst="rect">
              <a:avLst/>
            </a:prstGeom>
          </p:spPr>
        </p:pic>
        <p:pic>
          <p:nvPicPr>
            <p:cNvPr id="153" name="그림 152">
              <a:extLst>
                <a:ext uri="{FF2B5EF4-FFF2-40B4-BE49-F238E27FC236}">
                  <a16:creationId xmlns:a16="http://schemas.microsoft.com/office/drawing/2014/main" id="{1D3595D9-C134-455B-990B-939F9B1F107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83758" y="4205428"/>
              <a:ext cx="180000" cy="180000"/>
            </a:xfrm>
            <a:prstGeom prst="rect">
              <a:avLst/>
            </a:prstGeom>
          </p:spPr>
        </p:pic>
      </p:grpSp>
      <p:cxnSp>
        <p:nvCxnSpPr>
          <p:cNvPr id="154" name="연결선: 구부러짐 153">
            <a:extLst>
              <a:ext uri="{FF2B5EF4-FFF2-40B4-BE49-F238E27FC236}">
                <a16:creationId xmlns:a16="http://schemas.microsoft.com/office/drawing/2014/main" id="{F0DDC28A-2F03-4063-9080-015A297119E8}"/>
              </a:ext>
            </a:extLst>
          </p:cNvPr>
          <p:cNvCxnSpPr>
            <a:cxnSpLocks/>
            <a:stCxn id="150" idx="0"/>
            <a:endCxn id="152" idx="0"/>
          </p:cNvCxnSpPr>
          <p:nvPr/>
        </p:nvCxnSpPr>
        <p:spPr>
          <a:xfrm rot="16200000" flipH="1" flipV="1">
            <a:off x="1718538" y="2431148"/>
            <a:ext cx="5354" cy="675497"/>
          </a:xfrm>
          <a:prstGeom prst="curvedConnector3">
            <a:avLst>
              <a:gd name="adj1" fmla="val -240201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5" name="그림 154">
            <a:extLst>
              <a:ext uri="{FF2B5EF4-FFF2-40B4-BE49-F238E27FC236}">
                <a16:creationId xmlns:a16="http://schemas.microsoft.com/office/drawing/2014/main" id="{E237FE3A-F9FA-4E28-8C0F-8BBE5311230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73306" y="2769792"/>
            <a:ext cx="438981" cy="303750"/>
          </a:xfrm>
          <a:prstGeom prst="rect">
            <a:avLst/>
          </a:prstGeom>
        </p:spPr>
      </p:pic>
      <p:sp>
        <p:nvSpPr>
          <p:cNvPr id="156" name="TextBox 155">
            <a:extLst>
              <a:ext uri="{FF2B5EF4-FFF2-40B4-BE49-F238E27FC236}">
                <a16:creationId xmlns:a16="http://schemas.microsoft.com/office/drawing/2014/main" id="{FB99BCFD-DE1D-4B48-A72B-65749BD413B5}"/>
              </a:ext>
            </a:extLst>
          </p:cNvPr>
          <p:cNvSpPr txBox="1"/>
          <p:nvPr/>
        </p:nvSpPr>
        <p:spPr>
          <a:xfrm>
            <a:off x="2909296" y="2498692"/>
            <a:ext cx="56700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75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서비스 재개</a:t>
            </a:r>
          </a:p>
        </p:txBody>
      </p:sp>
      <p:grpSp>
        <p:nvGrpSpPr>
          <p:cNvPr id="157" name="그룹 156">
            <a:extLst>
              <a:ext uri="{FF2B5EF4-FFF2-40B4-BE49-F238E27FC236}">
                <a16:creationId xmlns:a16="http://schemas.microsoft.com/office/drawing/2014/main" id="{3A2669B8-547E-454C-A8F9-56F5CE6C2007}"/>
              </a:ext>
            </a:extLst>
          </p:cNvPr>
          <p:cNvGrpSpPr/>
          <p:nvPr/>
        </p:nvGrpSpPr>
        <p:grpSpPr>
          <a:xfrm>
            <a:off x="2365001" y="2771574"/>
            <a:ext cx="210539" cy="303750"/>
            <a:chOff x="689467" y="3845428"/>
            <a:chExt cx="374291" cy="540000"/>
          </a:xfrm>
        </p:grpSpPr>
        <p:pic>
          <p:nvPicPr>
            <p:cNvPr id="158" name="그림 157">
              <a:extLst>
                <a:ext uri="{FF2B5EF4-FFF2-40B4-BE49-F238E27FC236}">
                  <a16:creationId xmlns:a16="http://schemas.microsoft.com/office/drawing/2014/main" id="{62A2AD23-2C6C-4A31-936A-EFE37081FEE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9467" y="3845428"/>
              <a:ext cx="374291" cy="540000"/>
            </a:xfrm>
            <a:prstGeom prst="rect">
              <a:avLst/>
            </a:prstGeom>
          </p:spPr>
        </p:pic>
        <p:pic>
          <p:nvPicPr>
            <p:cNvPr id="159" name="그림 158">
              <a:extLst>
                <a:ext uri="{FF2B5EF4-FFF2-40B4-BE49-F238E27FC236}">
                  <a16:creationId xmlns:a16="http://schemas.microsoft.com/office/drawing/2014/main" id="{05B79B76-5A26-4F44-9A6C-D20F19EAD74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83758" y="4205428"/>
              <a:ext cx="180000" cy="180000"/>
            </a:xfrm>
            <a:prstGeom prst="rect">
              <a:avLst/>
            </a:prstGeom>
          </p:spPr>
        </p:pic>
      </p:grpSp>
      <p:pic>
        <p:nvPicPr>
          <p:cNvPr id="160" name="그림 159">
            <a:extLst>
              <a:ext uri="{FF2B5EF4-FFF2-40B4-BE49-F238E27FC236}">
                <a16:creationId xmlns:a16="http://schemas.microsoft.com/office/drawing/2014/main" id="{A3BDA0D9-98D7-4820-9FA1-B11053C8CF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1672" y="2766220"/>
            <a:ext cx="210539" cy="303750"/>
          </a:xfrm>
          <a:prstGeom prst="rect">
            <a:avLst/>
          </a:prstGeom>
        </p:spPr>
      </p:pic>
      <p:sp>
        <p:nvSpPr>
          <p:cNvPr id="161" name="자유형: 도형 160">
            <a:extLst>
              <a:ext uri="{FF2B5EF4-FFF2-40B4-BE49-F238E27FC236}">
                <a16:creationId xmlns:a16="http://schemas.microsoft.com/office/drawing/2014/main" id="{793E5699-BCF7-4EE0-A2B5-5A2C488C828F}"/>
              </a:ext>
            </a:extLst>
          </p:cNvPr>
          <p:cNvSpPr/>
          <p:nvPr/>
        </p:nvSpPr>
        <p:spPr>
          <a:xfrm>
            <a:off x="2609850" y="2693905"/>
            <a:ext cx="315037" cy="328613"/>
          </a:xfrm>
          <a:custGeom>
            <a:avLst/>
            <a:gdLst>
              <a:gd name="connsiteX0" fmla="*/ 0 w 609600"/>
              <a:gd name="connsiteY0" fmla="*/ 584200 h 584200"/>
              <a:gd name="connsiteX1" fmla="*/ 609600 w 609600"/>
              <a:gd name="connsiteY1" fmla="*/ 499533 h 584200"/>
              <a:gd name="connsiteX2" fmla="*/ 609600 w 609600"/>
              <a:gd name="connsiteY2" fmla="*/ 0 h 584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9600" h="584200">
                <a:moveTo>
                  <a:pt x="0" y="584200"/>
                </a:moveTo>
                <a:lnTo>
                  <a:pt x="609600" y="499533"/>
                </a:lnTo>
                <a:lnTo>
                  <a:pt x="609600" y="0"/>
                </a:lnTo>
              </a:path>
            </a:pathLst>
          </a:custGeom>
          <a:noFill/>
          <a:ln w="28575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62" name="그림 161">
            <a:extLst>
              <a:ext uri="{FF2B5EF4-FFF2-40B4-BE49-F238E27FC236}">
                <a16:creationId xmlns:a16="http://schemas.microsoft.com/office/drawing/2014/main" id="{C8BB5D2D-EF9B-4AFF-A795-CB081A0FE57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98825" y="2766220"/>
            <a:ext cx="313211" cy="303750"/>
          </a:xfrm>
          <a:prstGeom prst="rect">
            <a:avLst/>
          </a:prstGeom>
        </p:spPr>
      </p:pic>
      <p:grpSp>
        <p:nvGrpSpPr>
          <p:cNvPr id="163" name="그룹 162">
            <a:extLst>
              <a:ext uri="{FF2B5EF4-FFF2-40B4-BE49-F238E27FC236}">
                <a16:creationId xmlns:a16="http://schemas.microsoft.com/office/drawing/2014/main" id="{51BDBA67-52C4-4694-9F84-9D4644ECCC08}"/>
              </a:ext>
            </a:extLst>
          </p:cNvPr>
          <p:cNvGrpSpPr/>
          <p:nvPr/>
        </p:nvGrpSpPr>
        <p:grpSpPr>
          <a:xfrm>
            <a:off x="3844018" y="2871997"/>
            <a:ext cx="243000" cy="85725"/>
            <a:chOff x="3788724" y="2611588"/>
            <a:chExt cx="365823" cy="152400"/>
          </a:xfrm>
        </p:grpSpPr>
        <p:cxnSp>
          <p:nvCxnSpPr>
            <p:cNvPr id="164" name="직선 화살표 연결선 163">
              <a:extLst>
                <a:ext uri="{FF2B5EF4-FFF2-40B4-BE49-F238E27FC236}">
                  <a16:creationId xmlns:a16="http://schemas.microsoft.com/office/drawing/2014/main" id="{B0399642-FF15-4796-9B93-2522445E4B81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3971636" y="2428676"/>
              <a:ext cx="0" cy="365823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직선 화살표 연결선 164">
              <a:extLst>
                <a:ext uri="{FF2B5EF4-FFF2-40B4-BE49-F238E27FC236}">
                  <a16:creationId xmlns:a16="http://schemas.microsoft.com/office/drawing/2014/main" id="{329FD054-4C04-49C5-8A4F-90F762B53AB6}"/>
                </a:ext>
              </a:extLst>
            </p:cNvPr>
            <p:cNvCxnSpPr>
              <a:cxnSpLocks/>
            </p:cNvCxnSpPr>
            <p:nvPr/>
          </p:nvCxnSpPr>
          <p:spPr>
            <a:xfrm rot="16200000" flipH="1" flipV="1">
              <a:off x="3971636" y="2581076"/>
              <a:ext cx="0" cy="365823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66" name="그림 165">
            <a:extLst>
              <a:ext uri="{FF2B5EF4-FFF2-40B4-BE49-F238E27FC236}">
                <a16:creationId xmlns:a16="http://schemas.microsoft.com/office/drawing/2014/main" id="{4AAE76A3-C72F-4270-928E-392ECCD8417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95772" y="2769792"/>
            <a:ext cx="382247" cy="303750"/>
          </a:xfrm>
          <a:prstGeom prst="rect">
            <a:avLst/>
          </a:prstGeom>
        </p:spPr>
      </p:pic>
      <p:sp>
        <p:nvSpPr>
          <p:cNvPr id="167" name="자유형: 도형 166">
            <a:extLst>
              <a:ext uri="{FF2B5EF4-FFF2-40B4-BE49-F238E27FC236}">
                <a16:creationId xmlns:a16="http://schemas.microsoft.com/office/drawing/2014/main" id="{B36B8997-89C8-4BA3-B02C-A56EA023B460}"/>
              </a:ext>
            </a:extLst>
          </p:cNvPr>
          <p:cNvSpPr/>
          <p:nvPr/>
        </p:nvSpPr>
        <p:spPr>
          <a:xfrm>
            <a:off x="4929527" y="2715444"/>
            <a:ext cx="315037" cy="328613"/>
          </a:xfrm>
          <a:custGeom>
            <a:avLst/>
            <a:gdLst>
              <a:gd name="connsiteX0" fmla="*/ 0 w 609600"/>
              <a:gd name="connsiteY0" fmla="*/ 584200 h 584200"/>
              <a:gd name="connsiteX1" fmla="*/ 609600 w 609600"/>
              <a:gd name="connsiteY1" fmla="*/ 499533 h 584200"/>
              <a:gd name="connsiteX2" fmla="*/ 609600 w 609600"/>
              <a:gd name="connsiteY2" fmla="*/ 0 h 584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9600" h="584200">
                <a:moveTo>
                  <a:pt x="0" y="584200"/>
                </a:moveTo>
                <a:lnTo>
                  <a:pt x="609600" y="499533"/>
                </a:lnTo>
                <a:lnTo>
                  <a:pt x="609600" y="0"/>
                </a:lnTo>
              </a:path>
            </a:pathLst>
          </a:custGeom>
          <a:noFill/>
          <a:ln w="28575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68" name="그룹 167">
            <a:extLst>
              <a:ext uri="{FF2B5EF4-FFF2-40B4-BE49-F238E27FC236}">
                <a16:creationId xmlns:a16="http://schemas.microsoft.com/office/drawing/2014/main" id="{CA403EF4-1B20-46AE-B858-4C850C394C3F}"/>
              </a:ext>
            </a:extLst>
          </p:cNvPr>
          <p:cNvGrpSpPr/>
          <p:nvPr/>
        </p:nvGrpSpPr>
        <p:grpSpPr>
          <a:xfrm>
            <a:off x="4689119" y="2766220"/>
            <a:ext cx="210539" cy="303750"/>
            <a:chOff x="689467" y="3845428"/>
            <a:chExt cx="374291" cy="540000"/>
          </a:xfrm>
        </p:grpSpPr>
        <p:pic>
          <p:nvPicPr>
            <p:cNvPr id="169" name="그림 168">
              <a:extLst>
                <a:ext uri="{FF2B5EF4-FFF2-40B4-BE49-F238E27FC236}">
                  <a16:creationId xmlns:a16="http://schemas.microsoft.com/office/drawing/2014/main" id="{9758CE06-080E-472B-A03C-D601C170B5B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9467" y="3845428"/>
              <a:ext cx="374291" cy="540000"/>
            </a:xfrm>
            <a:prstGeom prst="rect">
              <a:avLst/>
            </a:prstGeom>
          </p:spPr>
        </p:pic>
        <p:pic>
          <p:nvPicPr>
            <p:cNvPr id="170" name="그림 169">
              <a:extLst>
                <a:ext uri="{FF2B5EF4-FFF2-40B4-BE49-F238E27FC236}">
                  <a16:creationId xmlns:a16="http://schemas.microsoft.com/office/drawing/2014/main" id="{2604A1CF-8776-463A-AD63-DA217931F0C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83758" y="4205428"/>
              <a:ext cx="180000" cy="180000"/>
            </a:xfrm>
            <a:prstGeom prst="rect">
              <a:avLst/>
            </a:prstGeom>
          </p:spPr>
        </p:pic>
      </p:grpSp>
      <p:grpSp>
        <p:nvGrpSpPr>
          <p:cNvPr id="171" name="그룹 170">
            <a:extLst>
              <a:ext uri="{FF2B5EF4-FFF2-40B4-BE49-F238E27FC236}">
                <a16:creationId xmlns:a16="http://schemas.microsoft.com/office/drawing/2014/main" id="{4997706D-068D-434F-8806-696F7E3D5539}"/>
              </a:ext>
            </a:extLst>
          </p:cNvPr>
          <p:cNvGrpSpPr/>
          <p:nvPr/>
        </p:nvGrpSpPr>
        <p:grpSpPr>
          <a:xfrm>
            <a:off x="4046002" y="2529395"/>
            <a:ext cx="521551" cy="308282"/>
            <a:chOff x="7269059" y="2488180"/>
            <a:chExt cx="927202" cy="548056"/>
          </a:xfrm>
        </p:grpSpPr>
        <p:pic>
          <p:nvPicPr>
            <p:cNvPr id="172" name="그림 171">
              <a:extLst>
                <a:ext uri="{FF2B5EF4-FFF2-40B4-BE49-F238E27FC236}">
                  <a16:creationId xmlns:a16="http://schemas.microsoft.com/office/drawing/2014/main" id="{7AC682AF-82D3-4E8E-B6D5-FB0DE1C589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464577" y="2646699"/>
              <a:ext cx="540000" cy="389537"/>
            </a:xfrm>
            <a:prstGeom prst="rect">
              <a:avLst/>
            </a:prstGeom>
          </p:spPr>
        </p:pic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C125C62F-91A9-4D5F-B111-AE3E26F6AEB8}"/>
                </a:ext>
              </a:extLst>
            </p:cNvPr>
            <p:cNvSpPr txBox="1"/>
            <p:nvPr/>
          </p:nvSpPr>
          <p:spPr>
            <a:xfrm>
              <a:off x="7269059" y="2488180"/>
              <a:ext cx="927202" cy="3282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6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가상화</a:t>
              </a:r>
              <a:endParaRPr lang="en-US" altLang="ko-KR" sz="6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174" name="그림 173">
            <a:extLst>
              <a:ext uri="{FF2B5EF4-FFF2-40B4-BE49-F238E27FC236}">
                <a16:creationId xmlns:a16="http://schemas.microsoft.com/office/drawing/2014/main" id="{5429C544-F4D5-4FA8-98DD-5CA74ED11A8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362737" y="2766220"/>
            <a:ext cx="426788" cy="303750"/>
          </a:xfrm>
          <a:prstGeom prst="rect">
            <a:avLst/>
          </a:prstGeom>
        </p:spPr>
      </p:pic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F6CAD127-9ABB-4EF4-A0BB-78CD5950CC48}"/>
              </a:ext>
            </a:extLst>
          </p:cNvPr>
          <p:cNvCxnSpPr>
            <a:cxnSpLocks/>
            <a:stCxn id="174" idx="1"/>
            <a:endCxn id="176" idx="3"/>
          </p:cNvCxnSpPr>
          <p:nvPr/>
        </p:nvCxnSpPr>
        <p:spPr>
          <a:xfrm flipH="1">
            <a:off x="6079856" y="2918095"/>
            <a:ext cx="28288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6" name="그림 175">
            <a:extLst>
              <a:ext uri="{FF2B5EF4-FFF2-40B4-BE49-F238E27FC236}">
                <a16:creationId xmlns:a16="http://schemas.microsoft.com/office/drawing/2014/main" id="{7AC3358F-7F61-4788-AC93-5024B95CAA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9317" y="2766220"/>
            <a:ext cx="210539" cy="303750"/>
          </a:xfrm>
          <a:prstGeom prst="rect">
            <a:avLst/>
          </a:prstGeom>
        </p:spPr>
      </p:pic>
      <p:sp>
        <p:nvSpPr>
          <p:cNvPr id="177" name="TextBox 176">
            <a:extLst>
              <a:ext uri="{FF2B5EF4-FFF2-40B4-BE49-F238E27FC236}">
                <a16:creationId xmlns:a16="http://schemas.microsoft.com/office/drawing/2014/main" id="{CA68D7F2-E9AD-4CDF-A5ED-6028952A7AE5}"/>
              </a:ext>
            </a:extLst>
          </p:cNvPr>
          <p:cNvSpPr txBox="1"/>
          <p:nvPr/>
        </p:nvSpPr>
        <p:spPr>
          <a:xfrm>
            <a:off x="5203396" y="2493948"/>
            <a:ext cx="56700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75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DR </a:t>
            </a:r>
            <a:r>
              <a:rPr lang="ko-KR" altLang="en-US" sz="675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서비스</a:t>
            </a:r>
          </a:p>
        </p:txBody>
      </p:sp>
      <p:sp>
        <p:nvSpPr>
          <p:cNvPr id="178" name="말풍선: 사각형 177">
            <a:extLst>
              <a:ext uri="{FF2B5EF4-FFF2-40B4-BE49-F238E27FC236}">
                <a16:creationId xmlns:a16="http://schemas.microsoft.com/office/drawing/2014/main" id="{44CE5A84-19FA-4378-A4E7-C833E405B6D0}"/>
              </a:ext>
            </a:extLst>
          </p:cNvPr>
          <p:cNvSpPr/>
          <p:nvPr/>
        </p:nvSpPr>
        <p:spPr>
          <a:xfrm>
            <a:off x="3220674" y="1850692"/>
            <a:ext cx="935307" cy="409462"/>
          </a:xfrm>
          <a:prstGeom prst="wedgeRectCallout">
            <a:avLst>
              <a:gd name="adj1" fmla="val -73907"/>
              <a:gd name="adj2" fmla="val 41162"/>
            </a:avLst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75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하나의 솔루션으로 </a:t>
            </a:r>
            <a:r>
              <a:rPr lang="en-US" altLang="ko-KR" sz="675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OS</a:t>
            </a:r>
            <a:r>
              <a:rPr lang="ko-KR" altLang="en-US" sz="675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와 </a:t>
            </a:r>
            <a:r>
              <a:rPr lang="en-US" altLang="ko-KR" sz="675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DB </a:t>
            </a:r>
            <a:r>
              <a:rPr lang="ko-KR" altLang="en-US" sz="675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백업해결</a:t>
            </a:r>
            <a:r>
              <a:rPr lang="en-US" altLang="ko-KR" sz="675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!</a:t>
            </a:r>
            <a:endParaRPr lang="ko-KR" altLang="en-US" sz="675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3F3923A9-7891-4727-B956-244D1F24946C}"/>
              </a:ext>
            </a:extLst>
          </p:cNvPr>
          <p:cNvSpPr txBox="1"/>
          <p:nvPr/>
        </p:nvSpPr>
        <p:spPr>
          <a:xfrm>
            <a:off x="1463301" y="2769851"/>
            <a:ext cx="468103" cy="403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75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OS BMR</a:t>
            </a:r>
          </a:p>
          <a:p>
            <a:pPr algn="ctr"/>
            <a:r>
              <a:rPr lang="ko-KR" altLang="en-US" sz="675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복구</a:t>
            </a:r>
          </a:p>
        </p:txBody>
      </p:sp>
    </p:spTree>
    <p:extLst>
      <p:ext uri="{BB962C8B-B14F-4D97-AF65-F5344CB8AC3E}">
        <p14:creationId xmlns:p14="http://schemas.microsoft.com/office/powerpoint/2010/main" val="1095809014"/>
      </p:ext>
    </p:extLst>
  </p:cSld>
  <p:clrMapOvr>
    <a:masterClrMapping/>
  </p:clrMapOvr>
  <p:transition spd="slow">
    <p:wipe dir="r"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0F1AAAE1-3272-4052-A684-4FC7CD4A6ED5}"/>
              </a:ext>
            </a:extLst>
          </p:cNvPr>
          <p:cNvSpPr/>
          <p:nvPr/>
        </p:nvSpPr>
        <p:spPr bwMode="auto">
          <a:xfrm>
            <a:off x="2991789" y="1855692"/>
            <a:ext cx="1956725" cy="12102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ko-KR" alt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  <a:cs typeface="Segoe UI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8C9177D-4C01-4EF8-B57E-1095B5ADCC26}"/>
              </a:ext>
            </a:extLst>
          </p:cNvPr>
          <p:cNvSpPr txBox="1"/>
          <p:nvPr/>
        </p:nvSpPr>
        <p:spPr>
          <a:xfrm>
            <a:off x="2991789" y="1821069"/>
            <a:ext cx="1956725" cy="246221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데스크탑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(581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대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2484E85-B2C4-4A77-AAAB-234037889CC7}"/>
              </a:ext>
            </a:extLst>
          </p:cNvPr>
          <p:cNvSpPr/>
          <p:nvPr/>
        </p:nvSpPr>
        <p:spPr bwMode="auto">
          <a:xfrm>
            <a:off x="669930" y="1855692"/>
            <a:ext cx="1956725" cy="12102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ko-KR" alt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  <a:cs typeface="Segoe UI" pitchFamily="34" charset="0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>
          <a:xfrm>
            <a:off x="1736621" y="132736"/>
            <a:ext cx="4824412" cy="161583"/>
          </a:xfrm>
        </p:spPr>
        <p:txBody>
          <a:bodyPr/>
          <a:lstStyle/>
          <a:p>
            <a:r>
              <a:rPr lang="en-US" altLang="ko-KR" dirty="0"/>
              <a:t>Ⅲ </a:t>
            </a:r>
            <a:r>
              <a:rPr lang="ko-KR" altLang="en-US" dirty="0"/>
              <a:t>기술 부문</a:t>
            </a:r>
          </a:p>
        </p:txBody>
      </p:sp>
      <p:sp>
        <p:nvSpPr>
          <p:cNvPr id="5" name="제목 2">
            <a:extLst>
              <a:ext uri="{FF2B5EF4-FFF2-40B4-BE49-F238E27FC236}">
                <a16:creationId xmlns:a16="http://schemas.microsoft.com/office/drawing/2014/main" id="{F1DA374C-512B-4625-BA86-C75DCC7614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925" y="583320"/>
            <a:ext cx="6423162" cy="341612"/>
          </a:xfrm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구성 제안</a:t>
            </a:r>
          </a:p>
        </p:txBody>
      </p:sp>
      <p:sp>
        <p:nvSpPr>
          <p:cNvPr id="6" name="텍스트 개체 틀 4">
            <a:extLst>
              <a:ext uri="{FF2B5EF4-FFF2-40B4-BE49-F238E27FC236}">
                <a16:creationId xmlns:a16="http://schemas.microsoft.com/office/drawing/2014/main" id="{9E487052-F96C-4DB0-88B1-6A66E40A43C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88925" y="925513"/>
            <a:ext cx="6416675" cy="184666"/>
          </a:xfrm>
        </p:spPr>
        <p:txBody>
          <a:bodyPr/>
          <a:lstStyle/>
          <a:p>
            <a:pPr marL="0" indent="0" eaLnBrk="0" hangingPunct="0">
              <a:spcAft>
                <a:spcPts val="551"/>
              </a:spcAft>
              <a:buNone/>
              <a:defRPr/>
            </a:pP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제안사는 급속하게 증가하는 사이버 </a:t>
            </a:r>
            <a:r>
              <a:rPr lang="ko-KR" altLang="en-US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위협으로부터</a:t>
            </a: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고객사의 데스크탑 </a:t>
            </a:r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</a:rPr>
              <a:t>PC </a:t>
            </a: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및 노트북에 대한 최적의 데이터 보호를 수행하기 위해 백업 전용 </a:t>
            </a:r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</a:rPr>
              <a:t>NAS </a:t>
            </a: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스토리지에 </a:t>
            </a:r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</a:rPr>
              <a:t>OS</a:t>
            </a: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를 포함한 모든 데이터 백업을 수행하며</a:t>
            </a:r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단일 백업 중앙 관리 서버를 통해 모든 단말에 적용되는 정책 배포 및 작업을 모니터링합니다</a:t>
            </a:r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</a:rPr>
              <a:t>.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38A7485E-BB91-42D4-B57A-B104A875C4A6}"/>
              </a:ext>
            </a:extLst>
          </p:cNvPr>
          <p:cNvGrpSpPr/>
          <p:nvPr/>
        </p:nvGrpSpPr>
        <p:grpSpPr>
          <a:xfrm>
            <a:off x="313269" y="1499352"/>
            <a:ext cx="6273228" cy="251999"/>
            <a:chOff x="313269" y="1590794"/>
            <a:chExt cx="6273228" cy="251999"/>
          </a:xfrm>
        </p:grpSpPr>
        <p:sp>
          <p:nvSpPr>
            <p:cNvPr id="10" name="모서리가 둥근 직사각형 96">
              <a:extLst>
                <a:ext uri="{FF2B5EF4-FFF2-40B4-BE49-F238E27FC236}">
                  <a16:creationId xmlns:a16="http://schemas.microsoft.com/office/drawing/2014/main" id="{3714A32A-E5A6-476E-B0C8-EA0F1D475952}"/>
                </a:ext>
              </a:extLst>
            </p:cNvPr>
            <p:cNvSpPr/>
            <p:nvPr/>
          </p:nvSpPr>
          <p:spPr>
            <a:xfrm>
              <a:off x="313269" y="1590794"/>
              <a:ext cx="6273228" cy="251999"/>
            </a:xfrm>
            <a:prstGeom prst="roundRect">
              <a:avLst>
                <a:gd name="adj" fmla="val 18549"/>
              </a:avLst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</a:schemeClr>
                </a:gs>
                <a:gs pos="50000">
                  <a:schemeClr val="accent1">
                    <a:lumMod val="20000"/>
                    <a:lumOff val="80000"/>
                  </a:schemeClr>
                </a:gs>
                <a:gs pos="100000">
                  <a:schemeClr val="bg1"/>
                </a:gs>
              </a:gsLst>
              <a:lin ang="0" scaled="1"/>
              <a:tileRect/>
            </a:gradFill>
            <a:ln>
              <a:noFill/>
            </a:ln>
            <a:effectLst>
              <a:outerShdw dist="38100" dir="10800000" algn="r" rotWithShape="0">
                <a:srgbClr val="00B235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050" dirty="0">
                  <a:solidFill>
                    <a:prstClr val="whit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        </a:t>
              </a:r>
              <a:endParaRPr lang="ko-KR" altLang="en-US" sz="1050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Rectangle 4">
              <a:extLst>
                <a:ext uri="{FF2B5EF4-FFF2-40B4-BE49-F238E27FC236}">
                  <a16:creationId xmlns:a16="http://schemas.microsoft.com/office/drawing/2014/main" id="{75BEB067-0D89-441A-BB55-5CF04E5F10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1322" y="1632080"/>
              <a:ext cx="1596591" cy="15388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 lIns="0" tIns="0" rIns="0" bIns="0" anchor="ctr">
              <a:spAutoFit/>
            </a:bodyPr>
            <a:lstStyle/>
            <a:p>
              <a:r>
                <a:rPr lang="en-US" altLang="ko-KR" sz="10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2.1 </a:t>
              </a:r>
              <a:r>
                <a:rPr lang="ko-KR" altLang="en-US" sz="10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목표 백업시스템 구성도</a:t>
              </a:r>
            </a:p>
          </p:txBody>
        </p:sp>
      </p:grpSp>
      <p:pic>
        <p:nvPicPr>
          <p:cNvPr id="8" name="Picture 115">
            <a:extLst>
              <a:ext uri="{FF2B5EF4-FFF2-40B4-BE49-F238E27FC236}">
                <a16:creationId xmlns:a16="http://schemas.microsoft.com/office/drawing/2014/main" id="{316C91A7-B9ED-4C2D-B327-E27231D5C5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50615" y="2093860"/>
            <a:ext cx="546329" cy="397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15">
            <a:extLst>
              <a:ext uri="{FF2B5EF4-FFF2-40B4-BE49-F238E27FC236}">
                <a16:creationId xmlns:a16="http://schemas.microsoft.com/office/drawing/2014/main" id="{2B491FB1-0B6B-4954-AEFA-B1A8029866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69585" y="2093860"/>
            <a:ext cx="546329" cy="397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5">
            <a:extLst>
              <a:ext uri="{FF2B5EF4-FFF2-40B4-BE49-F238E27FC236}">
                <a16:creationId xmlns:a16="http://schemas.microsoft.com/office/drawing/2014/main" id="{9F9FB5A0-A0AE-446F-94AE-8325399316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88555" y="2093860"/>
            <a:ext cx="546329" cy="397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15">
            <a:extLst>
              <a:ext uri="{FF2B5EF4-FFF2-40B4-BE49-F238E27FC236}">
                <a16:creationId xmlns:a16="http://schemas.microsoft.com/office/drawing/2014/main" id="{7DC5E517-CD4E-4074-8479-8235E32001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50615" y="2552912"/>
            <a:ext cx="546329" cy="397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15">
            <a:extLst>
              <a:ext uri="{FF2B5EF4-FFF2-40B4-BE49-F238E27FC236}">
                <a16:creationId xmlns:a16="http://schemas.microsoft.com/office/drawing/2014/main" id="{CE3F05B2-FEC8-47AC-B470-2D2F31BF68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69585" y="2552912"/>
            <a:ext cx="546329" cy="397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15">
            <a:extLst>
              <a:ext uri="{FF2B5EF4-FFF2-40B4-BE49-F238E27FC236}">
                <a16:creationId xmlns:a16="http://schemas.microsoft.com/office/drawing/2014/main" id="{1BC38C70-A6CA-478F-AEF9-D5F454302A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88555" y="2552912"/>
            <a:ext cx="546329" cy="397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64">
            <a:extLst>
              <a:ext uri="{FF2B5EF4-FFF2-40B4-BE49-F238E27FC236}">
                <a16:creationId xmlns:a16="http://schemas.microsoft.com/office/drawing/2014/main" id="{946FACF8-69C1-4A48-8334-672F6E1213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88408" y="2122140"/>
            <a:ext cx="546329" cy="357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64">
            <a:extLst>
              <a:ext uri="{FF2B5EF4-FFF2-40B4-BE49-F238E27FC236}">
                <a16:creationId xmlns:a16="http://schemas.microsoft.com/office/drawing/2014/main" id="{E2FD7DE9-3125-432D-A41D-1378D73AE7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696092" y="2122140"/>
            <a:ext cx="546329" cy="357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64">
            <a:extLst>
              <a:ext uri="{FF2B5EF4-FFF2-40B4-BE49-F238E27FC236}">
                <a16:creationId xmlns:a16="http://schemas.microsoft.com/office/drawing/2014/main" id="{BBC07CE8-9054-4F6C-AF35-698778CB25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303776" y="2122140"/>
            <a:ext cx="546329" cy="357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64">
            <a:extLst>
              <a:ext uri="{FF2B5EF4-FFF2-40B4-BE49-F238E27FC236}">
                <a16:creationId xmlns:a16="http://schemas.microsoft.com/office/drawing/2014/main" id="{C2840273-99A9-4C4E-B5EC-7ECBEED5EA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88408" y="2552912"/>
            <a:ext cx="546329" cy="357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64">
            <a:extLst>
              <a:ext uri="{FF2B5EF4-FFF2-40B4-BE49-F238E27FC236}">
                <a16:creationId xmlns:a16="http://schemas.microsoft.com/office/drawing/2014/main" id="{D8D6B8DE-0C15-43E1-8468-9F593035B0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696092" y="2552912"/>
            <a:ext cx="546329" cy="357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64">
            <a:extLst>
              <a:ext uri="{FF2B5EF4-FFF2-40B4-BE49-F238E27FC236}">
                <a16:creationId xmlns:a16="http://schemas.microsoft.com/office/drawing/2014/main" id="{038C4505-3ED6-49EA-9E83-0DBDAFBE52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303776" y="2552912"/>
            <a:ext cx="546329" cy="357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6F44179-C4DD-4A73-BA38-AE34CD8252CC}"/>
              </a:ext>
            </a:extLst>
          </p:cNvPr>
          <p:cNvSpPr txBox="1"/>
          <p:nvPr/>
        </p:nvSpPr>
        <p:spPr>
          <a:xfrm>
            <a:off x="669930" y="1821069"/>
            <a:ext cx="1956725" cy="246221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노트북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(80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대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4" name="Picture 140">
            <a:extLst>
              <a:ext uri="{FF2B5EF4-FFF2-40B4-BE49-F238E27FC236}">
                <a16:creationId xmlns:a16="http://schemas.microsoft.com/office/drawing/2014/main" id="{6D371D97-B2D4-41CE-B675-393E90FBED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00672" y="2252756"/>
            <a:ext cx="876009" cy="813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A247863-B2EC-402C-9386-98E43274D77E}"/>
              </a:ext>
            </a:extLst>
          </p:cNvPr>
          <p:cNvCxnSpPr/>
          <p:nvPr/>
        </p:nvCxnSpPr>
        <p:spPr>
          <a:xfrm>
            <a:off x="313269" y="3218328"/>
            <a:ext cx="6284381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01C4B221-2427-4D8F-981C-F73427CBC889}"/>
              </a:ext>
            </a:extLst>
          </p:cNvPr>
          <p:cNvCxnSpPr>
            <a:cxnSpLocks/>
          </p:cNvCxnSpPr>
          <p:nvPr/>
        </p:nvCxnSpPr>
        <p:spPr>
          <a:xfrm>
            <a:off x="6586497" y="3155575"/>
            <a:ext cx="0" cy="143436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CEEF6E5C-B78A-47B4-8CB1-B116B59BB424}"/>
              </a:ext>
            </a:extLst>
          </p:cNvPr>
          <p:cNvCxnSpPr>
            <a:cxnSpLocks/>
          </p:cNvCxnSpPr>
          <p:nvPr/>
        </p:nvCxnSpPr>
        <p:spPr>
          <a:xfrm>
            <a:off x="329133" y="3155575"/>
            <a:ext cx="0" cy="143436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02494D20-E36B-4262-8B3C-F0CDE6443DC1}"/>
              </a:ext>
            </a:extLst>
          </p:cNvPr>
          <p:cNvCxnSpPr>
            <a:stCxn id="2" idx="2"/>
          </p:cNvCxnSpPr>
          <p:nvPr/>
        </p:nvCxnSpPr>
        <p:spPr>
          <a:xfrm>
            <a:off x="1648293" y="3065928"/>
            <a:ext cx="1212" cy="15240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B203D72B-9662-4A62-BC2A-B93E3ED7B0AC}"/>
              </a:ext>
            </a:extLst>
          </p:cNvPr>
          <p:cNvCxnSpPr>
            <a:cxnSpLocks/>
            <a:stCxn id="22" idx="2"/>
          </p:cNvCxnSpPr>
          <p:nvPr/>
        </p:nvCxnSpPr>
        <p:spPr>
          <a:xfrm>
            <a:off x="3970152" y="3065928"/>
            <a:ext cx="1" cy="152398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E31B7AF6-F6FB-451F-B939-51D0F2300CEF}"/>
              </a:ext>
            </a:extLst>
          </p:cNvPr>
          <p:cNvCxnSpPr>
            <a:cxnSpLocks/>
            <a:stCxn id="24" idx="2"/>
          </p:cNvCxnSpPr>
          <p:nvPr/>
        </p:nvCxnSpPr>
        <p:spPr>
          <a:xfrm>
            <a:off x="5738677" y="3065928"/>
            <a:ext cx="0" cy="152397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149">
            <a:extLst>
              <a:ext uri="{FF2B5EF4-FFF2-40B4-BE49-F238E27FC236}">
                <a16:creationId xmlns:a16="http://schemas.microsoft.com/office/drawing/2014/main" id="{FC3D66B8-CAF6-4C0A-8D34-3C12041C9E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40424" y="3543769"/>
            <a:ext cx="977152" cy="808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F777F38B-5578-4684-A894-A07A73A9C6DA}"/>
              </a:ext>
            </a:extLst>
          </p:cNvPr>
          <p:cNvCxnSpPr>
            <a:cxnSpLocks/>
            <a:stCxn id="41" idx="0"/>
          </p:cNvCxnSpPr>
          <p:nvPr/>
        </p:nvCxnSpPr>
        <p:spPr>
          <a:xfrm flipV="1">
            <a:off x="3429000" y="3218325"/>
            <a:ext cx="0" cy="325444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CA0C5F59-6BE5-4978-A40E-B0790E2EFAE1}"/>
              </a:ext>
            </a:extLst>
          </p:cNvPr>
          <p:cNvSpPr txBox="1"/>
          <p:nvPr/>
        </p:nvSpPr>
        <p:spPr>
          <a:xfrm>
            <a:off x="2639760" y="4354279"/>
            <a:ext cx="1598716" cy="369332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백업 </a:t>
            </a:r>
            <a:r>
              <a:rPr lang="en-US" altLang="ko-KR" sz="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NAS </a:t>
            </a:r>
            <a:r>
              <a:rPr lang="ko-KR" altLang="en-US" sz="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스토리지</a:t>
            </a:r>
            <a:endParaRPr lang="en-US" altLang="ko-KR" sz="9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sz="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(Usable 150TB)</a:t>
            </a:r>
            <a:endParaRPr lang="ko-KR" altLang="en-US" sz="9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21F5C64-B40A-445F-BEFA-6FEB125DE4E6}"/>
              </a:ext>
            </a:extLst>
          </p:cNvPr>
          <p:cNvSpPr txBox="1"/>
          <p:nvPr/>
        </p:nvSpPr>
        <p:spPr>
          <a:xfrm>
            <a:off x="4871343" y="2014627"/>
            <a:ext cx="1735647" cy="230832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백업 중앙 관리 서버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6AA4AB4-F8A2-4F39-8CF2-91CAD35165CB}"/>
              </a:ext>
            </a:extLst>
          </p:cNvPr>
          <p:cNvSpPr txBox="1"/>
          <p:nvPr/>
        </p:nvSpPr>
        <p:spPr>
          <a:xfrm>
            <a:off x="5943600" y="3210630"/>
            <a:ext cx="585234" cy="246221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1Gbps</a:t>
            </a:r>
            <a:endParaRPr lang="ko-KR" altLang="en-US" sz="1000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A68F506-4A22-4855-9EC1-999F393D1CA0}"/>
              </a:ext>
            </a:extLst>
          </p:cNvPr>
          <p:cNvSpPr txBox="1"/>
          <p:nvPr/>
        </p:nvSpPr>
        <p:spPr>
          <a:xfrm>
            <a:off x="296863" y="4578754"/>
            <a:ext cx="6310124" cy="246221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r>
              <a:rPr lang="en-US" altLang="ko-KR" sz="10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※ Mac OS </a:t>
            </a:r>
            <a:r>
              <a:rPr lang="ko-KR" altLang="en-US" sz="10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미지원으로 제외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AA992F9-44CD-4206-96D5-F41A0DABA561}"/>
              </a:ext>
            </a:extLst>
          </p:cNvPr>
          <p:cNvSpPr txBox="1"/>
          <p:nvPr/>
        </p:nvSpPr>
        <p:spPr>
          <a:xfrm>
            <a:off x="3917576" y="3212615"/>
            <a:ext cx="1878765" cy="400110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1Gbps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대역폭의 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50%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만 사용하도록 대역폭 설정</a:t>
            </a:r>
          </a:p>
        </p:txBody>
      </p:sp>
    </p:spTree>
    <p:extLst>
      <p:ext uri="{BB962C8B-B14F-4D97-AF65-F5344CB8AC3E}">
        <p14:creationId xmlns:p14="http://schemas.microsoft.com/office/powerpoint/2010/main" val="2905075059"/>
      </p:ext>
    </p:extLst>
  </p:cSld>
  <p:clrMapOvr>
    <a:masterClrMapping/>
  </p:clrMapOvr>
  <p:transition spd="slow">
    <p:wipe dir="r"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>
          <a:xfrm>
            <a:off x="1736621" y="132736"/>
            <a:ext cx="4824412" cy="161583"/>
          </a:xfrm>
        </p:spPr>
        <p:txBody>
          <a:bodyPr/>
          <a:lstStyle/>
          <a:p>
            <a:r>
              <a:rPr lang="en-US" altLang="ko-KR" dirty="0"/>
              <a:t>Ⅲ </a:t>
            </a:r>
            <a:r>
              <a:rPr lang="ko-KR" altLang="en-US" dirty="0"/>
              <a:t>기술 부문</a:t>
            </a:r>
          </a:p>
        </p:txBody>
      </p:sp>
      <p:sp>
        <p:nvSpPr>
          <p:cNvPr id="5" name="제목 2">
            <a:extLst>
              <a:ext uri="{FF2B5EF4-FFF2-40B4-BE49-F238E27FC236}">
                <a16:creationId xmlns:a16="http://schemas.microsoft.com/office/drawing/2014/main" id="{F1DA374C-512B-4625-BA86-C75DCC7614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925" y="583320"/>
            <a:ext cx="6423162" cy="341612"/>
          </a:xfrm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구성 제안</a:t>
            </a:r>
          </a:p>
        </p:txBody>
      </p:sp>
      <p:sp>
        <p:nvSpPr>
          <p:cNvPr id="6" name="텍스트 개체 틀 4">
            <a:extLst>
              <a:ext uri="{FF2B5EF4-FFF2-40B4-BE49-F238E27FC236}">
                <a16:creationId xmlns:a16="http://schemas.microsoft.com/office/drawing/2014/main" id="{9E487052-F96C-4DB0-88B1-6A66E40A43C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88925" y="925513"/>
            <a:ext cx="6416675" cy="184666"/>
          </a:xfrm>
        </p:spPr>
        <p:txBody>
          <a:bodyPr/>
          <a:lstStyle/>
          <a:p>
            <a:pPr marL="0" indent="0" eaLnBrk="0" hangingPunct="0">
              <a:spcAft>
                <a:spcPts val="551"/>
              </a:spcAft>
              <a:buNone/>
              <a:defRPr/>
            </a:pP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빔 소프트웨어로 백업 및 복구 시스템 구축에 필요한 백업 전용 스토리지의 용량 산정 기준은 다음과 같습니다</a:t>
            </a:r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</a:rPr>
              <a:t>. </a:t>
            </a: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제안 용량은 영구 </a:t>
            </a:r>
            <a:r>
              <a:rPr lang="ko-KR" altLang="en-US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증분</a:t>
            </a: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백업 정책으로 일일 </a:t>
            </a:r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</a:rPr>
              <a:t>3%</a:t>
            </a: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의 데이터 변동률 적용하였으며</a:t>
            </a:r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</a:rPr>
              <a:t>,</a:t>
            </a: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약 </a:t>
            </a:r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</a:rPr>
              <a:t>30%</a:t>
            </a: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를 추가 제안하여 급격한 비즈니스 확대 및 위험에 대비할 수 있는 환경을 제안 드립니다</a:t>
            </a:r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</a:rPr>
              <a:t>.</a:t>
            </a:r>
          </a:p>
          <a:p>
            <a:pPr marL="0" indent="0" eaLnBrk="0" hangingPunct="0">
              <a:spcAft>
                <a:spcPts val="551"/>
              </a:spcAft>
              <a:buNone/>
              <a:defRPr/>
            </a:pPr>
            <a:endParaRPr lang="en-US" altLang="ko-KR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38A7485E-BB91-42D4-B57A-B104A875C4A6}"/>
              </a:ext>
            </a:extLst>
          </p:cNvPr>
          <p:cNvGrpSpPr/>
          <p:nvPr/>
        </p:nvGrpSpPr>
        <p:grpSpPr>
          <a:xfrm>
            <a:off x="313269" y="1499352"/>
            <a:ext cx="6273228" cy="251999"/>
            <a:chOff x="313269" y="1590794"/>
            <a:chExt cx="6273228" cy="251999"/>
          </a:xfrm>
        </p:grpSpPr>
        <p:sp>
          <p:nvSpPr>
            <p:cNvPr id="10" name="모서리가 둥근 직사각형 96">
              <a:extLst>
                <a:ext uri="{FF2B5EF4-FFF2-40B4-BE49-F238E27FC236}">
                  <a16:creationId xmlns:a16="http://schemas.microsoft.com/office/drawing/2014/main" id="{3714A32A-E5A6-476E-B0C8-EA0F1D475952}"/>
                </a:ext>
              </a:extLst>
            </p:cNvPr>
            <p:cNvSpPr/>
            <p:nvPr/>
          </p:nvSpPr>
          <p:spPr>
            <a:xfrm>
              <a:off x="313269" y="1590794"/>
              <a:ext cx="6273228" cy="251999"/>
            </a:xfrm>
            <a:prstGeom prst="roundRect">
              <a:avLst>
                <a:gd name="adj" fmla="val 18549"/>
              </a:avLst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</a:schemeClr>
                </a:gs>
                <a:gs pos="50000">
                  <a:schemeClr val="accent1">
                    <a:lumMod val="20000"/>
                    <a:lumOff val="80000"/>
                  </a:schemeClr>
                </a:gs>
                <a:gs pos="100000">
                  <a:schemeClr val="bg1"/>
                </a:gs>
              </a:gsLst>
              <a:lin ang="0" scaled="1"/>
              <a:tileRect/>
            </a:gradFill>
            <a:ln>
              <a:noFill/>
            </a:ln>
            <a:effectLst>
              <a:outerShdw dist="38100" dir="10800000" algn="r" rotWithShape="0">
                <a:srgbClr val="00B235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050" dirty="0">
                  <a:solidFill>
                    <a:prstClr val="whit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        </a:t>
              </a:r>
              <a:endParaRPr lang="ko-KR" altLang="en-US" sz="1050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Rectangle 4">
              <a:extLst>
                <a:ext uri="{FF2B5EF4-FFF2-40B4-BE49-F238E27FC236}">
                  <a16:creationId xmlns:a16="http://schemas.microsoft.com/office/drawing/2014/main" id="{75BEB067-0D89-441A-BB55-5CF04E5F10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1322" y="1632080"/>
              <a:ext cx="1939634" cy="15388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 lIns="0" tIns="0" rIns="0" bIns="0" anchor="ctr">
              <a:spAutoFit/>
            </a:bodyPr>
            <a:lstStyle/>
            <a:p>
              <a:r>
                <a:rPr lang="en-US" altLang="ko-KR" sz="10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2.2 </a:t>
              </a:r>
              <a:r>
                <a:rPr lang="ko-KR" altLang="en-US" sz="10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백업 </a:t>
              </a:r>
              <a:r>
                <a:rPr lang="en-US" altLang="ko-KR" sz="10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NAS </a:t>
              </a:r>
              <a:r>
                <a:rPr lang="ko-KR" altLang="en-US" sz="10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스토리지 제원 산정</a:t>
              </a: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E0D79E6B-96E2-4DFF-A030-DA0DE219800B}"/>
              </a:ext>
            </a:extLst>
          </p:cNvPr>
          <p:cNvGrpSpPr/>
          <p:nvPr/>
        </p:nvGrpSpPr>
        <p:grpSpPr>
          <a:xfrm>
            <a:off x="3532094" y="2043953"/>
            <a:ext cx="3065556" cy="2124636"/>
            <a:chOff x="313269" y="1792637"/>
            <a:chExt cx="6392331" cy="2340092"/>
          </a:xfrm>
        </p:grpSpPr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98D05186-0F1B-43B9-99F5-3F354B87EE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3269" y="1792637"/>
              <a:ext cx="6392331" cy="2340092"/>
            </a:xfrm>
            <a:prstGeom prst="rect">
              <a:avLst/>
            </a:prstGeom>
          </p:spPr>
        </p:pic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348C5170-5402-4AB6-B107-05E3DDCC1D87}"/>
                </a:ext>
              </a:extLst>
            </p:cNvPr>
            <p:cNvSpPr/>
            <p:nvPr/>
          </p:nvSpPr>
          <p:spPr bwMode="auto">
            <a:xfrm>
              <a:off x="3532093" y="3980329"/>
              <a:ext cx="663388" cy="134470"/>
            </a:xfrm>
            <a:prstGeom prst="rect">
              <a:avLst/>
            </a:prstGeom>
            <a:noFill/>
            <a:ln w="25400">
              <a:solidFill>
                <a:srgbClr val="FF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ko-KR" altLang="en-US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  <a:cs typeface="Segoe UI" pitchFamily="34" charset="0"/>
              </a:endParaRPr>
            </a:p>
          </p:txBody>
        </p:sp>
      </p:grp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2D148C94-F89B-4AA1-919A-3E1924725D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925" y="4235531"/>
            <a:ext cx="6308725" cy="620020"/>
          </a:xfrm>
          <a:prstGeom prst="rect">
            <a:avLst/>
          </a:prstGeom>
          <a:solidFill>
            <a:srgbClr val="7BC144"/>
          </a:solidFill>
          <a:ln w="12700" algn="ctr">
            <a:solidFill>
              <a:sysClr val="window" lastClr="FFFFFF"/>
            </a:solidFill>
            <a:miter lim="800000"/>
            <a:headEnd/>
            <a:tailEnd/>
          </a:ln>
          <a:effectLst/>
        </p:spPr>
        <p:txBody>
          <a:bodyPr lIns="36000" tIns="36000" rIns="36000" bIns="3600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914400" algn="l"/>
                <a:tab pos="7315200" algn="r"/>
              </a:tabLst>
              <a:defRPr/>
            </a:pPr>
            <a:r>
              <a:rPr kumimoji="0" lang="en-US" altLang="ko-KR" sz="11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3% </a:t>
            </a:r>
            <a:r>
              <a:rPr kumimoji="0" lang="ko-KR" altLang="en-US" sz="11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일일 데이터 변경 반영한 산정 결과 </a:t>
            </a:r>
            <a:r>
              <a:rPr kumimoji="0" lang="en-US" altLang="ko-KR" sz="11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(</a:t>
            </a:r>
            <a:r>
              <a:rPr kumimoji="0" lang="ko-KR" altLang="en-US" sz="11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영구 </a:t>
            </a:r>
            <a:r>
              <a:rPr kumimoji="0" lang="ko-KR" altLang="en-US" sz="1100" b="1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증분</a:t>
            </a:r>
            <a:r>
              <a:rPr kumimoji="0" lang="ko-KR" altLang="en-US" sz="11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 백업</a:t>
            </a:r>
            <a:r>
              <a:rPr kumimoji="0" lang="en-US" altLang="ko-KR" sz="11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)</a:t>
            </a:r>
            <a:r>
              <a:rPr kumimoji="0" lang="ko-KR" altLang="en-US" sz="11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 </a:t>
            </a:r>
            <a:r>
              <a:rPr kumimoji="0" lang="en-US" altLang="ko-KR" sz="11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– </a:t>
            </a:r>
            <a:r>
              <a:rPr kumimoji="0" lang="en-US" altLang="ko-KR" sz="1100" b="1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117.08TB</a:t>
            </a:r>
          </a:p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914400" algn="l"/>
                <a:tab pos="7315200" algn="r"/>
              </a:tabLst>
              <a:defRPr/>
            </a:pPr>
            <a:r>
              <a:rPr kumimoji="0" lang="ko-KR" altLang="en-US" sz="11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급격한 비즈니스 확대 및 위험에 대비하여 </a:t>
            </a:r>
            <a:r>
              <a:rPr kumimoji="0" lang="ko-KR" alt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약 </a:t>
            </a:r>
            <a:r>
              <a:rPr kumimoji="0" lang="en-US" altLang="ko-KR" sz="11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30%</a:t>
            </a:r>
            <a:r>
              <a:rPr kumimoji="0" lang="ko-KR" alt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를 추가로 제안</a:t>
            </a:r>
            <a:r>
              <a:rPr kumimoji="0" lang="en-US" altLang="ko-KR" sz="11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,</a:t>
            </a:r>
            <a:r>
              <a:rPr kumimoji="0" lang="ko-KR" alt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 총 </a:t>
            </a:r>
            <a:r>
              <a:rPr lang="en-US" altLang="ko-KR" sz="1100" b="1" kern="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150</a:t>
            </a:r>
            <a:r>
              <a:rPr kumimoji="0" lang="en-US" altLang="ko-KR" sz="11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TB</a:t>
            </a:r>
            <a:r>
              <a:rPr kumimoji="0" lang="ko-KR" altLang="en-US" sz="11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 를 제안 드립니다</a:t>
            </a:r>
            <a:r>
              <a:rPr kumimoji="0" lang="en-US" altLang="ko-KR" sz="11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.</a:t>
            </a:r>
            <a:endParaRPr kumimoji="0" lang="ko-KR" altLang="en-US" sz="105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Arial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767B394-854B-4C3A-ABA6-17E6085CE833}"/>
              </a:ext>
            </a:extLst>
          </p:cNvPr>
          <p:cNvSpPr txBox="1"/>
          <p:nvPr/>
        </p:nvSpPr>
        <p:spPr>
          <a:xfrm>
            <a:off x="3442282" y="1768967"/>
            <a:ext cx="3144215" cy="257369"/>
          </a:xfrm>
          <a:prstGeom prst="rect">
            <a:avLst/>
          </a:prstGeom>
          <a:noFill/>
        </p:spPr>
        <p:txBody>
          <a:bodyPr wrap="square" lIns="36000" tIns="36000" rIns="36000" bIns="36000" rtlCol="0" anchor="ctr" anchorCtr="0">
            <a:spAutoFit/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ts val="200"/>
              </a:spcAft>
            </a:pPr>
            <a:r>
              <a:rPr lang="ko-KR" altLang="en-US" sz="1200" b="1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anose="020B0604030504040204" pitchFamily="34" charset="0"/>
              </a:rPr>
              <a:t>업무 단말 시스템 백업 용량 산정</a:t>
            </a:r>
            <a:endParaRPr lang="ko-KR" altLang="en-US" sz="12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51" name="표 50">
            <a:extLst>
              <a:ext uri="{FF2B5EF4-FFF2-40B4-BE49-F238E27FC236}">
                <a16:creationId xmlns:a16="http://schemas.microsoft.com/office/drawing/2014/main" id="{8CFAD8DE-4424-4ABA-AEB7-36C90F72BA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2522060"/>
              </p:ext>
            </p:extLst>
          </p:nvPr>
        </p:nvGraphicFramePr>
        <p:xfrm>
          <a:off x="288925" y="1835565"/>
          <a:ext cx="3126796" cy="947774"/>
        </p:xfrm>
        <a:graphic>
          <a:graphicData uri="http://schemas.openxmlformats.org/drawingml/2006/table">
            <a:tbl>
              <a:tblPr/>
              <a:tblGrid>
                <a:gridCol w="7816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816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81699">
                  <a:extLst>
                    <a:ext uri="{9D8B030D-6E8A-4147-A177-3AD203B41FA5}">
                      <a16:colId xmlns:a16="http://schemas.microsoft.com/office/drawing/2014/main" val="1045186781"/>
                    </a:ext>
                  </a:extLst>
                </a:gridCol>
                <a:gridCol w="781699">
                  <a:extLst>
                    <a:ext uri="{9D8B030D-6E8A-4147-A177-3AD203B41FA5}">
                      <a16:colId xmlns:a16="http://schemas.microsoft.com/office/drawing/2014/main" val="2900742385"/>
                    </a:ext>
                  </a:extLst>
                </a:gridCol>
              </a:tblGrid>
              <a:tr h="22261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kern="1200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구 분</a:t>
                      </a:r>
                    </a:p>
                  </a:txBody>
                  <a:tcPr marL="76202" marR="76202" marT="38095" marB="38095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33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사용량</a:t>
                      </a: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(TB)</a:t>
                      </a:r>
                    </a:p>
                  </a:txBody>
                  <a:tcPr marL="76202" marR="76202" marT="38095" marB="38095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33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초기 백업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중복제거</a:t>
                      </a: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76202" marR="76202" marT="38095" marB="38095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33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증분</a:t>
                      </a: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백업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중복제거</a:t>
                      </a: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76202" marR="76202" marT="38095" marB="38095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3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7528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kern="1200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메인디스크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5600" marR="75600" marT="39600" marB="39600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52.16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2" marR="76202" marT="38095" marB="38095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26.08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2" marR="76202" marT="38095" marB="38095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0.78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2" marR="76202" marT="38095" marB="38095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8096861"/>
                  </a:ext>
                </a:extLst>
              </a:tr>
              <a:tr h="127528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보조디스크</a:t>
                      </a:r>
                    </a:p>
                  </a:txBody>
                  <a:tcPr marL="75600" marR="75600" marT="39600" marB="39600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45.69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2" marR="76202" marT="38095" marB="38095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22.84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2" marR="76202" marT="38095" marB="38095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0.69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2" marR="76202" marT="38095" marB="38095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6417151"/>
                  </a:ext>
                </a:extLst>
              </a:tr>
              <a:tr h="127528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합 계</a:t>
                      </a:r>
                    </a:p>
                  </a:txBody>
                  <a:tcPr marL="75600" marR="75600" marT="39600" marB="39600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97.85</a:t>
                      </a:r>
                      <a:endParaRPr lang="ko-KR" altLang="en-US" sz="8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2" marR="76202" marT="38095" marB="38095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b="1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48.92</a:t>
                      </a:r>
                      <a:endParaRPr lang="ko-KR" altLang="en-US" sz="800" b="1" dirty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2" marR="76202" marT="38095" marB="38095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b="1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1.47</a:t>
                      </a:r>
                      <a:endParaRPr lang="ko-KR" altLang="en-US" sz="800" b="1" dirty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2" marR="76202" marT="38095" marB="38095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7114210"/>
                  </a:ext>
                </a:extLst>
              </a:tr>
            </a:tbl>
          </a:graphicData>
        </a:graphic>
      </p:graphicFrame>
      <p:graphicFrame>
        <p:nvGraphicFramePr>
          <p:cNvPr id="52" name="표 51">
            <a:extLst>
              <a:ext uri="{FF2B5EF4-FFF2-40B4-BE49-F238E27FC236}">
                <a16:creationId xmlns:a16="http://schemas.microsoft.com/office/drawing/2014/main" id="{174C330B-E41D-46C3-920C-913C2F86AB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6919953"/>
              </p:ext>
            </p:extLst>
          </p:nvPr>
        </p:nvGraphicFramePr>
        <p:xfrm>
          <a:off x="288925" y="2869677"/>
          <a:ext cx="3126796" cy="1325630"/>
        </p:xfrm>
        <a:graphic>
          <a:graphicData uri="http://schemas.openxmlformats.org/drawingml/2006/table">
            <a:tbl>
              <a:tblPr/>
              <a:tblGrid>
                <a:gridCol w="7816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816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81699">
                  <a:extLst>
                    <a:ext uri="{9D8B030D-6E8A-4147-A177-3AD203B41FA5}">
                      <a16:colId xmlns:a16="http://schemas.microsoft.com/office/drawing/2014/main" val="1045186781"/>
                    </a:ext>
                  </a:extLst>
                </a:gridCol>
                <a:gridCol w="781699">
                  <a:extLst>
                    <a:ext uri="{9D8B030D-6E8A-4147-A177-3AD203B41FA5}">
                      <a16:colId xmlns:a16="http://schemas.microsoft.com/office/drawing/2014/main" val="2900742385"/>
                    </a:ext>
                  </a:extLst>
                </a:gridCol>
              </a:tblGrid>
              <a:tr h="23690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kern="1200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구 분</a:t>
                      </a:r>
                    </a:p>
                  </a:txBody>
                  <a:tcPr marL="76202" marR="76202" marT="38095" marB="38095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33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저장 용량</a:t>
                      </a: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(TB)</a:t>
                      </a:r>
                    </a:p>
                  </a:txBody>
                  <a:tcPr marL="76202" marR="76202" marT="38095" marB="38095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33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보관 개수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2" marR="76202" marT="38095" marB="38095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33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저장 용량</a:t>
                      </a: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(TB)</a:t>
                      </a:r>
                    </a:p>
                  </a:txBody>
                  <a:tcPr marL="76202" marR="76202" marT="38095" marB="38095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3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888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전체 백업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5600" marR="75600" marT="39600" marB="39600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48.92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2" marR="76202" marT="38095" marB="38095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2" marR="76202" marT="38095" marB="38095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48.92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2" marR="76202" marT="38095" marB="38095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8096861"/>
                  </a:ext>
                </a:extLst>
              </a:tr>
              <a:tr h="14888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증분</a:t>
                      </a:r>
                      <a:r>
                        <a:rPr lang="ko-KR" altLang="en-US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백업</a:t>
                      </a:r>
                    </a:p>
                  </a:txBody>
                  <a:tcPr marL="75600" marR="75600" marT="39600" marB="39600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1.47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2" marR="76202" marT="38095" marB="38095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2" marR="76202" marT="38095" marB="38095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45.69</a:t>
                      </a:r>
                    </a:p>
                  </a:txBody>
                  <a:tcPr marL="76202" marR="76202" marT="38095" marB="38095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6417151"/>
                  </a:ext>
                </a:extLst>
              </a:tr>
              <a:tr h="14888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Working</a:t>
                      </a:r>
                      <a:r>
                        <a:rPr lang="ko-KR" altLang="en-US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공간</a:t>
                      </a:r>
                    </a:p>
                  </a:txBody>
                  <a:tcPr marL="75600" marR="75600" marT="39600" marB="39600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24.12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2" marR="76202" marT="38095" marB="38095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2" marR="76202" marT="38095" marB="38095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altLang="ko-KR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2" marR="76202" marT="38095" marB="38095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27709985"/>
                  </a:ext>
                </a:extLst>
              </a:tr>
              <a:tr h="14888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여유율</a:t>
                      </a:r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(30%)</a:t>
                      </a:r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5600" marR="75600" marT="39600" marB="39600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32.92</a:t>
                      </a:r>
                    </a:p>
                  </a:txBody>
                  <a:tcPr marL="76202" marR="76202" marT="38095" marB="38095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3753390"/>
                  </a:ext>
                </a:extLst>
              </a:tr>
              <a:tr h="14888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합 계</a:t>
                      </a:r>
                    </a:p>
                  </a:txBody>
                  <a:tcPr marL="75600" marR="75600" marT="39600" marB="39600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ko-KR" sz="800" b="1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150 TB</a:t>
                      </a:r>
                      <a:endParaRPr lang="ko-KR" altLang="en-US" sz="800" b="1" dirty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2" marR="76202" marT="38095" marB="38095" anchor="ctr" horzOverflow="overflow">
                    <a:lnL w="1270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2" marR="76202" marT="38095" marB="38095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ko-KR" altLang="en-US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2" marR="76202" marT="38095" marB="38095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71142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97222380"/>
      </p:ext>
    </p:extLst>
  </p:cSld>
  <p:clrMapOvr>
    <a:masterClrMapping/>
  </p:clrMapOvr>
  <p:transition spd="slow">
    <p:wipe dir="r"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>
          <a:xfrm>
            <a:off x="1736621" y="132736"/>
            <a:ext cx="4824412" cy="161583"/>
          </a:xfrm>
        </p:spPr>
        <p:txBody>
          <a:bodyPr/>
          <a:lstStyle/>
          <a:p>
            <a:r>
              <a:rPr lang="en-US" altLang="ko-KR" dirty="0"/>
              <a:t>Ⅲ </a:t>
            </a:r>
            <a:r>
              <a:rPr lang="ko-KR" altLang="en-US" dirty="0"/>
              <a:t>기술 부문</a:t>
            </a:r>
          </a:p>
        </p:txBody>
      </p:sp>
      <p:sp>
        <p:nvSpPr>
          <p:cNvPr id="5" name="제목 2">
            <a:extLst>
              <a:ext uri="{FF2B5EF4-FFF2-40B4-BE49-F238E27FC236}">
                <a16:creationId xmlns:a16="http://schemas.microsoft.com/office/drawing/2014/main" id="{F1DA374C-512B-4625-BA86-C75DCC7614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925" y="583320"/>
            <a:ext cx="6423162" cy="341612"/>
          </a:xfrm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구성 제안</a:t>
            </a:r>
          </a:p>
        </p:txBody>
      </p:sp>
      <p:sp>
        <p:nvSpPr>
          <p:cNvPr id="6" name="텍스트 개체 틀 4">
            <a:extLst>
              <a:ext uri="{FF2B5EF4-FFF2-40B4-BE49-F238E27FC236}">
                <a16:creationId xmlns:a16="http://schemas.microsoft.com/office/drawing/2014/main" id="{9E487052-F96C-4DB0-88B1-6A66E40A43C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88925" y="925513"/>
            <a:ext cx="6416675" cy="184666"/>
          </a:xfrm>
        </p:spPr>
        <p:txBody>
          <a:bodyPr/>
          <a:lstStyle/>
          <a:p>
            <a:pPr marL="0" indent="0" eaLnBrk="0" hangingPunct="0">
              <a:spcAft>
                <a:spcPts val="551"/>
              </a:spcAft>
              <a:buNone/>
              <a:defRPr/>
            </a:pP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제안사는 백업 및 복구 성능을 위해 </a:t>
            </a:r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</a:rPr>
              <a:t>48Cores, 128GB Memory </a:t>
            </a: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사양의 백업 관리 서버를 </a:t>
            </a:r>
            <a:r>
              <a:rPr lang="ko-KR" altLang="en-US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제안드립니다</a:t>
            </a:r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</a:rPr>
              <a:t>.(</a:t>
            </a: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백업 윈도우 </a:t>
            </a:r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</a:rPr>
              <a:t>10</a:t>
            </a: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시간</a:t>
            </a:r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</a:rPr>
              <a:t>)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38A7485E-BB91-42D4-B57A-B104A875C4A6}"/>
              </a:ext>
            </a:extLst>
          </p:cNvPr>
          <p:cNvGrpSpPr/>
          <p:nvPr/>
        </p:nvGrpSpPr>
        <p:grpSpPr>
          <a:xfrm>
            <a:off x="313269" y="1499352"/>
            <a:ext cx="6273228" cy="251999"/>
            <a:chOff x="313269" y="1590794"/>
            <a:chExt cx="6273228" cy="251999"/>
          </a:xfrm>
        </p:grpSpPr>
        <p:sp>
          <p:nvSpPr>
            <p:cNvPr id="10" name="모서리가 둥근 직사각형 96">
              <a:extLst>
                <a:ext uri="{FF2B5EF4-FFF2-40B4-BE49-F238E27FC236}">
                  <a16:creationId xmlns:a16="http://schemas.microsoft.com/office/drawing/2014/main" id="{3714A32A-E5A6-476E-B0C8-EA0F1D475952}"/>
                </a:ext>
              </a:extLst>
            </p:cNvPr>
            <p:cNvSpPr/>
            <p:nvPr/>
          </p:nvSpPr>
          <p:spPr>
            <a:xfrm>
              <a:off x="313269" y="1590794"/>
              <a:ext cx="6273228" cy="251999"/>
            </a:xfrm>
            <a:prstGeom prst="roundRect">
              <a:avLst>
                <a:gd name="adj" fmla="val 18549"/>
              </a:avLst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</a:schemeClr>
                </a:gs>
                <a:gs pos="50000">
                  <a:schemeClr val="accent1">
                    <a:lumMod val="20000"/>
                    <a:lumOff val="80000"/>
                  </a:schemeClr>
                </a:gs>
                <a:gs pos="100000">
                  <a:schemeClr val="bg1"/>
                </a:gs>
              </a:gsLst>
              <a:lin ang="0" scaled="1"/>
              <a:tileRect/>
            </a:gradFill>
            <a:ln>
              <a:noFill/>
            </a:ln>
            <a:effectLst>
              <a:outerShdw dist="38100" dir="10800000" algn="r" rotWithShape="0">
                <a:srgbClr val="00B235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050" dirty="0">
                  <a:solidFill>
                    <a:prstClr val="whit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        </a:t>
              </a:r>
              <a:endParaRPr lang="ko-KR" altLang="en-US" sz="1050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Rectangle 4">
              <a:extLst>
                <a:ext uri="{FF2B5EF4-FFF2-40B4-BE49-F238E27FC236}">
                  <a16:creationId xmlns:a16="http://schemas.microsoft.com/office/drawing/2014/main" id="{75BEB067-0D89-441A-BB55-5CF04E5F10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1322" y="1632080"/>
              <a:ext cx="1989327" cy="15388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 lIns="0" tIns="0" rIns="0" bIns="0" anchor="ctr">
              <a:spAutoFit/>
            </a:bodyPr>
            <a:lstStyle/>
            <a:p>
              <a:r>
                <a:rPr lang="en-US" altLang="ko-KR" sz="10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2.3 </a:t>
              </a:r>
              <a:r>
                <a:rPr lang="ko-KR" altLang="en-US" sz="10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백업 중앙 관리 서버 제원 산정</a:t>
              </a:r>
            </a:p>
          </p:txBody>
        </p:sp>
      </p:grp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2D148C94-F89B-4AA1-919A-3E1924725D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925" y="4172776"/>
            <a:ext cx="6308725" cy="620020"/>
          </a:xfrm>
          <a:prstGeom prst="rect">
            <a:avLst/>
          </a:prstGeom>
          <a:solidFill>
            <a:srgbClr val="7BC144"/>
          </a:solidFill>
          <a:ln w="12700" algn="ctr">
            <a:solidFill>
              <a:sysClr val="window" lastClr="FFFFFF"/>
            </a:solidFill>
            <a:miter lim="800000"/>
            <a:headEnd/>
            <a:tailEnd/>
          </a:ln>
          <a:effectLst/>
        </p:spPr>
        <p:txBody>
          <a:bodyPr lIns="36000" tIns="36000" rIns="36000" bIns="36000" anchor="ctr"/>
          <a:lstStyle/>
          <a:p>
            <a:pPr lvl="0" algn="ctr" defTabSz="914400" latinLnBrk="1">
              <a:tabLst>
                <a:tab pos="914400" algn="l"/>
                <a:tab pos="7315200" algn="r"/>
              </a:tabLst>
              <a:defRPr/>
            </a:pPr>
            <a:r>
              <a:rPr lang="ko-KR" altLang="en-US" sz="1100" b="1" kern="0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빔은 초기 전체 백업 후 영구 </a:t>
            </a:r>
            <a:r>
              <a:rPr lang="ko-KR" altLang="en-US" sz="1100" b="1" kern="0" dirty="0" err="1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증분</a:t>
            </a:r>
            <a:r>
              <a:rPr lang="ko-KR" altLang="en-US" sz="1100" b="1" kern="0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 백업을 수행하며</a:t>
            </a:r>
            <a:r>
              <a:rPr lang="en-US" altLang="ko-KR" sz="1100" b="1" kern="0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, </a:t>
            </a:r>
            <a:r>
              <a:rPr lang="ko-KR" altLang="en-US" sz="1100" b="1" kern="0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전체 백업과 </a:t>
            </a:r>
            <a:r>
              <a:rPr lang="ko-KR" altLang="en-US" sz="1100" b="1" kern="0" dirty="0" err="1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증분</a:t>
            </a:r>
            <a:r>
              <a:rPr lang="ko-KR" altLang="en-US" sz="1100" b="1" kern="0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 백업에 필요한 리소스를 감안하여 </a:t>
            </a:r>
            <a:r>
              <a:rPr lang="en-US" altLang="ko-KR" sz="1100" b="1" kern="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48Cores, 128GB Memory</a:t>
            </a:r>
            <a:r>
              <a:rPr lang="ko-KR" altLang="en-US" sz="1100" b="1" kern="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의 백업 관리 서버를 제안</a:t>
            </a:r>
            <a:r>
              <a:rPr lang="ko-KR" altLang="en-US" sz="1100" b="1" kern="0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합니다</a:t>
            </a:r>
            <a:r>
              <a:rPr lang="en-US" altLang="ko-KR" sz="1100" b="1" kern="0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.</a:t>
            </a: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498292D8-E57B-4885-9367-E6C90E13D2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9082485"/>
              </p:ext>
            </p:extLst>
          </p:nvPr>
        </p:nvGraphicFramePr>
        <p:xfrm>
          <a:off x="405467" y="2081099"/>
          <a:ext cx="2893545" cy="2024734"/>
        </p:xfrm>
        <a:graphic>
          <a:graphicData uri="http://schemas.openxmlformats.org/drawingml/2006/table">
            <a:tbl>
              <a:tblPr/>
              <a:tblGrid>
                <a:gridCol w="9645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645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64515">
                  <a:extLst>
                    <a:ext uri="{9D8B030D-6E8A-4147-A177-3AD203B41FA5}">
                      <a16:colId xmlns:a16="http://schemas.microsoft.com/office/drawing/2014/main" val="1045186781"/>
                    </a:ext>
                  </a:extLst>
                </a:gridCol>
              </a:tblGrid>
              <a:tr h="36697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kern="1200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구 분</a:t>
                      </a:r>
                    </a:p>
                  </a:txBody>
                  <a:tcPr marL="76202" marR="76202" marT="38095" marB="38095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33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Memory</a:t>
                      </a:r>
                    </a:p>
                  </a:txBody>
                  <a:tcPr marL="76202" marR="76202" marT="38095" marB="38095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33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CPU Cores</a:t>
                      </a:r>
                    </a:p>
                  </a:txBody>
                  <a:tcPr marL="76202" marR="76202" marT="38095" marB="38095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3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1551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백업서버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5600" marR="75600" marT="39600" marB="39600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2" marR="76202" marT="38095" marB="38095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2" marR="76202" marT="38095" marB="38095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8096861"/>
                  </a:ext>
                </a:extLst>
              </a:tr>
              <a:tr h="331551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SQL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5600" marR="75600" marT="39600" marB="39600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2" marR="76202" marT="38095" marB="38095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2" marR="76202" marT="38095" marB="38095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6417151"/>
                  </a:ext>
                </a:extLst>
              </a:tr>
              <a:tr h="331551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 수신</a:t>
                      </a:r>
                    </a:p>
                  </a:txBody>
                  <a:tcPr marL="75600" marR="75600" marT="39600" marB="39600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2" marR="76202" marT="38095" marB="38095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2" marR="76202" marT="38095" marB="38095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7114210"/>
                  </a:ext>
                </a:extLst>
              </a:tr>
              <a:tr h="331551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 저장</a:t>
                      </a:r>
                    </a:p>
                  </a:txBody>
                  <a:tcPr marL="75600" marR="75600" marT="39600" marB="39600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2" marR="76202" marT="38095" marB="38095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2" marR="76202" marT="38095" marB="38095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278562"/>
                  </a:ext>
                </a:extLst>
              </a:tr>
              <a:tr h="331551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합계</a:t>
                      </a:r>
                    </a:p>
                  </a:txBody>
                  <a:tcPr marL="75600" marR="75600" marT="39600" marB="39600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1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120</a:t>
                      </a:r>
                      <a:endParaRPr lang="ko-KR" altLang="en-US" sz="900" b="1" dirty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2" marR="76202" marT="38095" marB="38095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1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</a:t>
                      </a:r>
                      <a:endParaRPr lang="ko-KR" altLang="en-US" sz="900" b="1" dirty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2" marR="76202" marT="38095" marB="38095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1094869"/>
                  </a:ext>
                </a:extLst>
              </a:tr>
            </a:tbl>
          </a:graphicData>
        </a:graphic>
      </p:graphicFrame>
      <p:sp>
        <p:nvSpPr>
          <p:cNvPr id="14" name="TextBox 27">
            <a:extLst>
              <a:ext uri="{FF2B5EF4-FFF2-40B4-BE49-F238E27FC236}">
                <a16:creationId xmlns:a16="http://schemas.microsoft.com/office/drawing/2014/main" id="{82940E6E-5C0A-41C1-852D-B76814EA36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4074" y="1758948"/>
            <a:ext cx="3134926" cy="2419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36000" tIns="36000" rIns="36000" bIns="36000" anchor="ctr">
            <a:spAutoFit/>
          </a:bodyPr>
          <a:lstStyle>
            <a:lvl1pPr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20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1" i="0" u="sng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초기 전체 백업을 위한 리소스</a:t>
            </a:r>
          </a:p>
        </p:txBody>
      </p:sp>
      <p:sp>
        <p:nvSpPr>
          <p:cNvPr id="15" name="TextBox 27">
            <a:extLst>
              <a:ext uri="{FF2B5EF4-FFF2-40B4-BE49-F238E27FC236}">
                <a16:creationId xmlns:a16="http://schemas.microsoft.com/office/drawing/2014/main" id="{8CD041C0-6D0A-4699-9325-2FBEFF75EF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53002" y="1758948"/>
            <a:ext cx="3134926" cy="2419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36000" tIns="36000" rIns="36000" bIns="36000" anchor="ctr">
            <a:spAutoFit/>
          </a:bodyPr>
          <a:lstStyle>
            <a:lvl1pPr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20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100" b="1" u="sng" kern="0" dirty="0" err="1">
                <a:solidFill>
                  <a:prstClr val="black"/>
                </a:solidFill>
              </a:rPr>
              <a:t>증분</a:t>
            </a:r>
            <a:r>
              <a:rPr lang="ko-KR" altLang="en-US" sz="1100" b="1" u="sng" kern="0" dirty="0">
                <a:solidFill>
                  <a:prstClr val="black"/>
                </a:solidFill>
              </a:rPr>
              <a:t> </a:t>
            </a:r>
            <a:r>
              <a:rPr kumimoji="0" lang="ko-KR" altLang="en-US" sz="1100" b="1" i="0" u="sng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백업을 위한 리소스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3308D65F-2530-4004-8E24-1E967D6A33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8610794"/>
              </p:ext>
            </p:extLst>
          </p:nvPr>
        </p:nvGraphicFramePr>
        <p:xfrm>
          <a:off x="3558988" y="2081099"/>
          <a:ext cx="2893545" cy="2024735"/>
        </p:xfrm>
        <a:graphic>
          <a:graphicData uri="http://schemas.openxmlformats.org/drawingml/2006/table">
            <a:tbl>
              <a:tblPr/>
              <a:tblGrid>
                <a:gridCol w="9645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645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64515">
                  <a:extLst>
                    <a:ext uri="{9D8B030D-6E8A-4147-A177-3AD203B41FA5}">
                      <a16:colId xmlns:a16="http://schemas.microsoft.com/office/drawing/2014/main" val="1045186781"/>
                    </a:ext>
                  </a:extLst>
                </a:gridCol>
              </a:tblGrid>
              <a:tr h="36698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kern="1200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구 분</a:t>
                      </a:r>
                    </a:p>
                  </a:txBody>
                  <a:tcPr marL="76202" marR="76202" marT="38095" marB="38095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33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Memory</a:t>
                      </a:r>
                    </a:p>
                  </a:txBody>
                  <a:tcPr marL="76202" marR="76202" marT="38095" marB="38095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33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CPU Cores</a:t>
                      </a:r>
                    </a:p>
                  </a:txBody>
                  <a:tcPr marL="76202" marR="76202" marT="38095" marB="38095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3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1551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백업서버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5600" marR="75600" marT="39600" marB="39600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2" marR="76202" marT="38095" marB="38095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2" marR="76202" marT="38095" marB="38095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8096861"/>
                  </a:ext>
                </a:extLst>
              </a:tr>
              <a:tr h="331551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SQL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5600" marR="75600" marT="39600" marB="39600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2" marR="76202" marT="38095" marB="38095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2" marR="76202" marT="38095" marB="38095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6417151"/>
                  </a:ext>
                </a:extLst>
              </a:tr>
              <a:tr h="331551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 수신</a:t>
                      </a:r>
                    </a:p>
                  </a:txBody>
                  <a:tcPr marL="75600" marR="75600" marT="39600" marB="39600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2" marR="76202" marT="38095" marB="38095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2" marR="76202" marT="38095" marB="38095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7114210"/>
                  </a:ext>
                </a:extLst>
              </a:tr>
              <a:tr h="331551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 저장</a:t>
                      </a:r>
                    </a:p>
                  </a:txBody>
                  <a:tcPr marL="75600" marR="75600" marT="39600" marB="39600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2" marR="76202" marT="38095" marB="38095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2" marR="76202" marT="38095" marB="38095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278562"/>
                  </a:ext>
                </a:extLst>
              </a:tr>
              <a:tr h="331551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합계</a:t>
                      </a:r>
                    </a:p>
                  </a:txBody>
                  <a:tcPr marL="75600" marR="75600" marT="39600" marB="39600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1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78</a:t>
                      </a:r>
                      <a:endParaRPr lang="ko-KR" altLang="en-US" sz="900" b="1" dirty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2" marR="76202" marT="38095" marB="38095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1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</a:t>
                      </a:r>
                      <a:endParaRPr lang="ko-KR" altLang="en-US" sz="900" b="1" dirty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2" marR="76202" marT="38095" marB="38095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10948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12925146"/>
      </p:ext>
    </p:extLst>
  </p:cSld>
  <p:clrMapOvr>
    <a:masterClrMapping/>
  </p:clrMapOvr>
  <p:transition spd="slow">
    <p:wipe dir="r"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>
          <a:xfrm>
            <a:off x="1736621" y="132736"/>
            <a:ext cx="4824412" cy="161583"/>
          </a:xfrm>
        </p:spPr>
        <p:txBody>
          <a:bodyPr/>
          <a:lstStyle/>
          <a:p>
            <a:r>
              <a:rPr lang="en-US" altLang="ko-KR" dirty="0"/>
              <a:t>Ⅲ </a:t>
            </a:r>
            <a:r>
              <a:rPr lang="ko-KR" altLang="en-US" dirty="0"/>
              <a:t>기술 부문</a:t>
            </a:r>
          </a:p>
        </p:txBody>
      </p:sp>
      <p:sp>
        <p:nvSpPr>
          <p:cNvPr id="5" name="제목 2">
            <a:extLst>
              <a:ext uri="{FF2B5EF4-FFF2-40B4-BE49-F238E27FC236}">
                <a16:creationId xmlns:a16="http://schemas.microsoft.com/office/drawing/2014/main" id="{F1DA374C-512B-4625-BA86-C75DCC7614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925" y="583320"/>
            <a:ext cx="6423162" cy="341612"/>
          </a:xfrm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구성 제안</a:t>
            </a:r>
          </a:p>
        </p:txBody>
      </p:sp>
      <p:sp>
        <p:nvSpPr>
          <p:cNvPr id="6" name="텍스트 개체 틀 4">
            <a:extLst>
              <a:ext uri="{FF2B5EF4-FFF2-40B4-BE49-F238E27FC236}">
                <a16:creationId xmlns:a16="http://schemas.microsoft.com/office/drawing/2014/main" id="{9E487052-F96C-4DB0-88B1-6A66E40A43C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88925" y="925513"/>
            <a:ext cx="6416675" cy="184666"/>
          </a:xfrm>
        </p:spPr>
        <p:txBody>
          <a:bodyPr/>
          <a:lstStyle/>
          <a:p>
            <a:pPr marL="0" indent="0" eaLnBrk="0" hangingPunct="0">
              <a:spcAft>
                <a:spcPts val="551"/>
              </a:spcAft>
              <a:buNone/>
              <a:defRPr/>
            </a:pP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제안사는 가장 안정적인 빔 백업 소프트웨어와 최적의 데이터 보호 및 관리를 위한 서버와 스토리지를 아래와 같이 </a:t>
            </a:r>
            <a:r>
              <a:rPr lang="ko-KR" altLang="en-US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제안드리며</a:t>
            </a:r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본 제안에서는 빔 소프트웨어 </a:t>
            </a:r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</a:rPr>
              <a:t>700 </a:t>
            </a: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인스턴스 사용 라이선스를 제공합니다</a:t>
            </a:r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</a:rPr>
              <a:t>.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38A7485E-BB91-42D4-B57A-B104A875C4A6}"/>
              </a:ext>
            </a:extLst>
          </p:cNvPr>
          <p:cNvGrpSpPr/>
          <p:nvPr/>
        </p:nvGrpSpPr>
        <p:grpSpPr>
          <a:xfrm>
            <a:off x="313269" y="1499352"/>
            <a:ext cx="6273228" cy="251999"/>
            <a:chOff x="313269" y="1590794"/>
            <a:chExt cx="6273228" cy="251999"/>
          </a:xfrm>
        </p:grpSpPr>
        <p:sp>
          <p:nvSpPr>
            <p:cNvPr id="10" name="모서리가 둥근 직사각형 96">
              <a:extLst>
                <a:ext uri="{FF2B5EF4-FFF2-40B4-BE49-F238E27FC236}">
                  <a16:creationId xmlns:a16="http://schemas.microsoft.com/office/drawing/2014/main" id="{3714A32A-E5A6-476E-B0C8-EA0F1D475952}"/>
                </a:ext>
              </a:extLst>
            </p:cNvPr>
            <p:cNvSpPr/>
            <p:nvPr/>
          </p:nvSpPr>
          <p:spPr>
            <a:xfrm>
              <a:off x="313269" y="1590794"/>
              <a:ext cx="6273228" cy="251999"/>
            </a:xfrm>
            <a:prstGeom prst="roundRect">
              <a:avLst>
                <a:gd name="adj" fmla="val 18549"/>
              </a:avLst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</a:schemeClr>
                </a:gs>
                <a:gs pos="50000">
                  <a:schemeClr val="accent1">
                    <a:lumMod val="20000"/>
                    <a:lumOff val="80000"/>
                  </a:schemeClr>
                </a:gs>
                <a:gs pos="100000">
                  <a:schemeClr val="bg1"/>
                </a:gs>
              </a:gsLst>
              <a:lin ang="0" scaled="1"/>
              <a:tileRect/>
            </a:gradFill>
            <a:ln>
              <a:noFill/>
            </a:ln>
            <a:effectLst>
              <a:outerShdw dist="38100" dir="10800000" algn="r" rotWithShape="0">
                <a:srgbClr val="00B235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050" dirty="0">
                  <a:solidFill>
                    <a:prstClr val="whit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        </a:t>
              </a:r>
              <a:endParaRPr lang="ko-KR" altLang="en-US" sz="1050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Rectangle 4">
              <a:extLst>
                <a:ext uri="{FF2B5EF4-FFF2-40B4-BE49-F238E27FC236}">
                  <a16:creationId xmlns:a16="http://schemas.microsoft.com/office/drawing/2014/main" id="{75BEB067-0D89-441A-BB55-5CF04E5F10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1322" y="1632080"/>
              <a:ext cx="955390" cy="15388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 lIns="0" tIns="0" rIns="0" bIns="0" anchor="ctr">
              <a:spAutoFit/>
            </a:bodyPr>
            <a:lstStyle/>
            <a:p>
              <a:r>
                <a:rPr lang="en-US" altLang="ko-KR" sz="10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2.4 </a:t>
              </a:r>
              <a:r>
                <a:rPr lang="ko-KR" altLang="en-US" sz="10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총 필요 제원</a:t>
              </a:r>
            </a:p>
          </p:txBody>
        </p:sp>
      </p:grp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498292D8-E57B-4885-9367-E6C90E13D2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9917591"/>
              </p:ext>
            </p:extLst>
          </p:nvPr>
        </p:nvGraphicFramePr>
        <p:xfrm>
          <a:off x="405467" y="1856981"/>
          <a:ext cx="6076016" cy="2910282"/>
        </p:xfrm>
        <a:graphic>
          <a:graphicData uri="http://schemas.openxmlformats.org/drawingml/2006/table">
            <a:tbl>
              <a:tblPr/>
              <a:tblGrid>
                <a:gridCol w="15190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951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27529">
                  <a:extLst>
                    <a:ext uri="{9D8B030D-6E8A-4147-A177-3AD203B41FA5}">
                      <a16:colId xmlns:a16="http://schemas.microsoft.com/office/drawing/2014/main" val="1045186781"/>
                    </a:ext>
                  </a:extLst>
                </a:gridCol>
                <a:gridCol w="1434354">
                  <a:extLst>
                    <a:ext uri="{9D8B030D-6E8A-4147-A177-3AD203B41FA5}">
                      <a16:colId xmlns:a16="http://schemas.microsoft.com/office/drawing/2014/main" val="355060461"/>
                    </a:ext>
                  </a:extLst>
                </a:gridCol>
              </a:tblGrid>
              <a:tr h="55359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kern="1200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구 분</a:t>
                      </a:r>
                    </a:p>
                  </a:txBody>
                  <a:tcPr marL="76202" marR="76202" marT="38095" marB="38095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33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항 목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2" marR="76202" marT="38095" marB="38095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33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 량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2" marR="76202" marT="38095" marB="38095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33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 고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2" marR="76202" marT="38095" marB="38095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3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0151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백업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S/W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5600" marR="75600" marT="39600" marB="39600" anchor="ctr" horzOverflow="overflow">
                    <a:lnL w="1270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9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Veeam Backup &amp; Replication Instances - Enterprise Plus - Perpetual License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2" marR="76202" marT="38095" marB="38095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9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식</a:t>
                      </a:r>
                    </a:p>
                  </a:txBody>
                  <a:tcPr marL="76202" marR="76202" marT="38095" marB="38095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PC</a:t>
                      </a:r>
                      <a:r>
                        <a:rPr lang="ko-KR" altLang="en-US" sz="9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9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700</a:t>
                      </a:r>
                      <a:r>
                        <a:rPr lang="ko-KR" altLang="en-US" sz="9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 기준</a:t>
                      </a:r>
                    </a:p>
                  </a:txBody>
                  <a:tcPr marL="76202" marR="76202" marT="38095" marB="38095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8096861"/>
                  </a:ext>
                </a:extLst>
              </a:tr>
              <a:tr h="500151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백업 </a:t>
                      </a:r>
                      <a:r>
                        <a:rPr lang="en-US" altLang="ko-KR" sz="9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NAS </a:t>
                      </a:r>
                      <a:r>
                        <a:rPr lang="ko-KR" altLang="en-US" sz="9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스토리지</a:t>
                      </a:r>
                    </a:p>
                  </a:txBody>
                  <a:tcPr marL="75600" marR="75600" marT="39600" marB="39600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9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Usable 150TB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2" marR="76202" marT="38095" marB="38095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9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식</a:t>
                      </a:r>
                    </a:p>
                  </a:txBody>
                  <a:tcPr marL="76202" marR="76202" marT="38095" marB="38095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2" marR="76202" marT="38095" marB="38095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6417151"/>
                  </a:ext>
                </a:extLst>
              </a:tr>
              <a:tr h="1356385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백업 중앙관리 서버</a:t>
                      </a:r>
                    </a:p>
                  </a:txBody>
                  <a:tcPr marL="75600" marR="75600" marT="39600" marB="39600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Tx/>
                        <a:buChar char="-"/>
                      </a:pP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CPU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Intel Xeon-Silver 4116 (2.1GHz/12-core) 4P 48core</a:t>
                      </a:r>
                    </a:p>
                    <a:p>
                      <a:pPr marL="171450" indent="-171450" algn="l">
                        <a:buFontTx/>
                        <a:buChar char="-"/>
                      </a:pP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Memory : 128GB</a:t>
                      </a:r>
                    </a:p>
                    <a:p>
                      <a:pPr marL="171450" indent="-171450" algn="l">
                        <a:buFontTx/>
                        <a:buChar char="-"/>
                      </a:pP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NIC : 1Gbps * 4EA</a:t>
                      </a:r>
                    </a:p>
                    <a:p>
                      <a:pPr marL="0" indent="0" algn="l">
                        <a:buFontTx/>
                        <a:buNone/>
                      </a:pP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       10Gbps * 2EA</a:t>
                      </a:r>
                    </a:p>
                    <a:p>
                      <a:pPr marL="171450" indent="-171450" algn="l">
                        <a:buFontTx/>
                        <a:buChar char="-"/>
                      </a:pP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OS : Windows </a:t>
                      </a: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Svr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2016 </a:t>
                      </a:r>
                    </a:p>
                  </a:txBody>
                  <a:tcPr marL="76202" marR="76202" marT="38095" marB="38095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식</a:t>
                      </a:r>
                    </a:p>
                  </a:txBody>
                  <a:tcPr marL="76202" marR="76202" marT="38095" marB="38095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최적 성능 서버</a:t>
                      </a:r>
                    </a:p>
                  </a:txBody>
                  <a:tcPr marL="76202" marR="76202" marT="38095" marB="38095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71142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28291778"/>
      </p:ext>
    </p:extLst>
  </p:cSld>
  <p:clrMapOvr>
    <a:masterClrMapping/>
  </p:clrMapOvr>
  <p:transition spd="slow">
    <p:wipe dir="r"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>
          <a:xfrm>
            <a:off x="1736621" y="132736"/>
            <a:ext cx="4824412" cy="161583"/>
          </a:xfrm>
        </p:spPr>
        <p:txBody>
          <a:bodyPr/>
          <a:lstStyle/>
          <a:p>
            <a:r>
              <a:rPr lang="en-US" altLang="ko-KR" dirty="0"/>
              <a:t>Ⅲ </a:t>
            </a:r>
            <a:r>
              <a:rPr lang="ko-KR" altLang="en-US" dirty="0"/>
              <a:t>기술 부문</a:t>
            </a:r>
          </a:p>
        </p:txBody>
      </p:sp>
      <p:sp>
        <p:nvSpPr>
          <p:cNvPr id="5" name="제목 2">
            <a:extLst>
              <a:ext uri="{FF2B5EF4-FFF2-40B4-BE49-F238E27FC236}">
                <a16:creationId xmlns:a16="http://schemas.microsoft.com/office/drawing/2014/main" id="{F1DA374C-512B-4625-BA86-C75DCC7614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925" y="583320"/>
            <a:ext cx="6423162" cy="341612"/>
          </a:xfrm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정책 제안</a:t>
            </a:r>
          </a:p>
        </p:txBody>
      </p:sp>
      <p:sp>
        <p:nvSpPr>
          <p:cNvPr id="6" name="텍스트 개체 틀 4">
            <a:extLst>
              <a:ext uri="{FF2B5EF4-FFF2-40B4-BE49-F238E27FC236}">
                <a16:creationId xmlns:a16="http://schemas.microsoft.com/office/drawing/2014/main" id="{9E487052-F96C-4DB0-88B1-6A66E40A43C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88925" y="925513"/>
            <a:ext cx="6416675" cy="184666"/>
          </a:xfrm>
        </p:spPr>
        <p:txBody>
          <a:bodyPr/>
          <a:lstStyle/>
          <a:p>
            <a:pPr marL="0" indent="0" eaLnBrk="0" hangingPunct="0">
              <a:spcAft>
                <a:spcPts val="551"/>
              </a:spcAft>
              <a:buNone/>
              <a:defRPr/>
            </a:pP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제안사는 백업 스토리지 용량의 효율성을 극대화하기 위해 모든 업무 단말에 대한 초기 전체 백업 후 영구 </a:t>
            </a:r>
            <a:r>
              <a:rPr lang="ko-KR" altLang="en-US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증분</a:t>
            </a: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백업 정책을 </a:t>
            </a:r>
            <a:r>
              <a:rPr lang="ko-KR" altLang="en-US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제안드리며</a:t>
            </a:r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사이버 위협 및 예측할 수 없는 장애에 대비하여 중앙에서 단일 백업 정책을 배포하여 최근 </a:t>
            </a:r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</a:rPr>
              <a:t>31</a:t>
            </a: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일 데이터 보관을 </a:t>
            </a:r>
            <a:r>
              <a:rPr lang="ko-KR" altLang="en-US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제안드립니다</a:t>
            </a:r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</a:rPr>
              <a:t>.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38A7485E-BB91-42D4-B57A-B104A875C4A6}"/>
              </a:ext>
            </a:extLst>
          </p:cNvPr>
          <p:cNvGrpSpPr/>
          <p:nvPr/>
        </p:nvGrpSpPr>
        <p:grpSpPr>
          <a:xfrm>
            <a:off x="313269" y="1499352"/>
            <a:ext cx="6273228" cy="251999"/>
            <a:chOff x="313269" y="1590794"/>
            <a:chExt cx="6273228" cy="251999"/>
          </a:xfrm>
        </p:grpSpPr>
        <p:sp>
          <p:nvSpPr>
            <p:cNvPr id="10" name="모서리가 둥근 직사각형 96">
              <a:extLst>
                <a:ext uri="{FF2B5EF4-FFF2-40B4-BE49-F238E27FC236}">
                  <a16:creationId xmlns:a16="http://schemas.microsoft.com/office/drawing/2014/main" id="{3714A32A-E5A6-476E-B0C8-EA0F1D475952}"/>
                </a:ext>
              </a:extLst>
            </p:cNvPr>
            <p:cNvSpPr/>
            <p:nvPr/>
          </p:nvSpPr>
          <p:spPr>
            <a:xfrm>
              <a:off x="313269" y="1590794"/>
              <a:ext cx="6273228" cy="251999"/>
            </a:xfrm>
            <a:prstGeom prst="roundRect">
              <a:avLst>
                <a:gd name="adj" fmla="val 18549"/>
              </a:avLst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</a:schemeClr>
                </a:gs>
                <a:gs pos="50000">
                  <a:schemeClr val="accent1">
                    <a:lumMod val="20000"/>
                    <a:lumOff val="80000"/>
                  </a:schemeClr>
                </a:gs>
                <a:gs pos="100000">
                  <a:schemeClr val="bg1"/>
                </a:gs>
              </a:gsLst>
              <a:lin ang="0" scaled="1"/>
              <a:tileRect/>
            </a:gradFill>
            <a:ln>
              <a:noFill/>
            </a:ln>
            <a:effectLst>
              <a:outerShdw dist="38100" dir="10800000" algn="r" rotWithShape="0">
                <a:srgbClr val="00B235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050" dirty="0">
                  <a:solidFill>
                    <a:prstClr val="whit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        </a:t>
              </a:r>
              <a:endParaRPr lang="ko-KR" altLang="en-US" sz="1050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Rectangle 4">
              <a:extLst>
                <a:ext uri="{FF2B5EF4-FFF2-40B4-BE49-F238E27FC236}">
                  <a16:creationId xmlns:a16="http://schemas.microsoft.com/office/drawing/2014/main" id="{75BEB067-0D89-441A-BB55-5CF04E5F10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1322" y="1632080"/>
              <a:ext cx="790281" cy="15388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 lIns="0" tIns="0" rIns="0" bIns="0" anchor="ctr">
              <a:spAutoFit/>
            </a:bodyPr>
            <a:lstStyle/>
            <a:p>
              <a:r>
                <a:rPr lang="en-US" altLang="ko-KR" sz="10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3.1 </a:t>
              </a:r>
              <a:r>
                <a:rPr lang="ko-KR" altLang="en-US" sz="10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백업 정책</a:t>
              </a:r>
            </a:p>
          </p:txBody>
        </p:sp>
      </p:grp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08CF498E-8439-4844-B994-E7802B5969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3011831"/>
              </p:ext>
            </p:extLst>
          </p:nvPr>
        </p:nvGraphicFramePr>
        <p:xfrm>
          <a:off x="405467" y="1856980"/>
          <a:ext cx="6076016" cy="2824197"/>
        </p:xfrm>
        <a:graphic>
          <a:graphicData uri="http://schemas.openxmlformats.org/drawingml/2006/table">
            <a:tbl>
              <a:tblPr/>
              <a:tblGrid>
                <a:gridCol w="4920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92031">
                  <a:extLst>
                    <a:ext uri="{9D8B030D-6E8A-4147-A177-3AD203B41FA5}">
                      <a16:colId xmlns:a16="http://schemas.microsoft.com/office/drawing/2014/main" val="2918650780"/>
                    </a:ext>
                  </a:extLst>
                </a:gridCol>
                <a:gridCol w="85164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44071">
                  <a:extLst>
                    <a:ext uri="{9D8B030D-6E8A-4147-A177-3AD203B41FA5}">
                      <a16:colId xmlns:a16="http://schemas.microsoft.com/office/drawing/2014/main" val="1045186781"/>
                    </a:ext>
                  </a:extLst>
                </a:gridCol>
                <a:gridCol w="744071">
                  <a:extLst>
                    <a:ext uri="{9D8B030D-6E8A-4147-A177-3AD203B41FA5}">
                      <a16:colId xmlns:a16="http://schemas.microsoft.com/office/drawing/2014/main" val="355060461"/>
                    </a:ext>
                  </a:extLst>
                </a:gridCol>
                <a:gridCol w="1102658">
                  <a:extLst>
                    <a:ext uri="{9D8B030D-6E8A-4147-A177-3AD203B41FA5}">
                      <a16:colId xmlns:a16="http://schemas.microsoft.com/office/drawing/2014/main" val="3080638763"/>
                    </a:ext>
                  </a:extLst>
                </a:gridCol>
                <a:gridCol w="815789">
                  <a:extLst>
                    <a:ext uri="{9D8B030D-6E8A-4147-A177-3AD203B41FA5}">
                      <a16:colId xmlns:a16="http://schemas.microsoft.com/office/drawing/2014/main" val="1948777410"/>
                    </a:ext>
                  </a:extLst>
                </a:gridCol>
                <a:gridCol w="833718">
                  <a:extLst>
                    <a:ext uri="{9D8B030D-6E8A-4147-A177-3AD203B41FA5}">
                      <a16:colId xmlns:a16="http://schemas.microsoft.com/office/drawing/2014/main" val="627563878"/>
                    </a:ext>
                  </a:extLst>
                </a:gridCol>
              </a:tblGrid>
              <a:tr h="64674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kern="1200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백업</a:t>
                      </a:r>
                      <a:endParaRPr lang="en-US" altLang="ko-KR" sz="1000" b="1" kern="1200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kern="1200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정책</a:t>
                      </a:r>
                    </a:p>
                  </a:txBody>
                  <a:tcPr marL="76202" marR="76202" marT="38095" marB="38095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33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kern="1200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구 분</a:t>
                      </a:r>
                    </a:p>
                  </a:txBody>
                  <a:tcPr marL="76202" marR="76202" marT="38095" marB="38095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33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백업 주기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2" marR="76202" marT="38095" marB="38095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33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용량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(TB)</a:t>
                      </a:r>
                    </a:p>
                  </a:txBody>
                  <a:tcPr marL="76202" marR="76202" marT="38095" marB="38095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33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저장 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용량 </a:t>
                      </a:r>
                      <a:r>
                        <a:rPr kumimoji="1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(TB)</a:t>
                      </a:r>
                    </a:p>
                  </a:txBody>
                  <a:tcPr marL="76202" marR="76202" marT="38095" marB="38095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33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보관 주기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2" marR="76202" marT="38095" marB="38095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33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저장 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용량 </a:t>
                      </a:r>
                      <a:r>
                        <a:rPr kumimoji="1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(TB)</a:t>
                      </a:r>
                    </a:p>
                  </a:txBody>
                  <a:tcPr marL="76202" marR="76202" marT="38095" marB="38095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33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백업 저장 장치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2" marR="76202" marT="38095" marB="38095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3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8843">
                <a:tc rowSpan="2">
                  <a:txBody>
                    <a:bodyPr/>
                    <a:lstStyle/>
                    <a:p>
                      <a:pPr algn="ctr"/>
                      <a:r>
                        <a:rPr lang="ko-KR" altLang="en-US" sz="9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중앙 백업 정책</a:t>
                      </a:r>
                    </a:p>
                  </a:txBody>
                  <a:tcPr marL="18000" marR="18000" marT="39600" marB="39600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전체 백업</a:t>
                      </a:r>
                    </a:p>
                  </a:txBody>
                  <a:tcPr marL="18000" marR="18000" marT="39600" marB="39600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초기 </a:t>
                      </a:r>
                      <a:r>
                        <a:rPr lang="en-US" altLang="ko-KR" sz="9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9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 수행</a:t>
                      </a:r>
                      <a:endParaRPr lang="en-US" altLang="ko-KR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/>
                      <a:r>
                        <a:rPr lang="en-US" altLang="ko-KR" sz="9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프로젝트 기간 내에 분산해서 수동 백업 수행</a:t>
                      </a:r>
                      <a:r>
                        <a:rPr lang="en-US" altLang="ko-KR" sz="9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0" marR="18000" marT="38095" marB="38095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97.85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0" marR="18000" marT="38095" marB="38095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48.92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0" marR="18000" marT="38095" marB="38095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</a:t>
                      </a:r>
                      <a:r>
                        <a:rPr lang="ko-KR" altLang="en-US" sz="9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</a:t>
                      </a:r>
                      <a:endParaRPr lang="en-US" altLang="ko-KR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/>
                      <a:r>
                        <a:rPr lang="en-US" altLang="ko-KR" sz="9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보관 기간 만료 후 마지막 </a:t>
                      </a:r>
                      <a:r>
                        <a:rPr lang="ko-KR" altLang="en-US" sz="9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증분</a:t>
                      </a:r>
                      <a:r>
                        <a:rPr lang="ko-KR" altLang="en-US" sz="9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백업이 전체 백업으로 자동 합성</a:t>
                      </a:r>
                      <a:r>
                        <a:rPr lang="en-US" altLang="ko-KR" sz="9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0" marR="18000" marT="38095" marB="38095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601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48.92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0" marR="18000" marT="38095" marB="38095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ko-KR" altLang="en-US" sz="9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백업 </a:t>
                      </a:r>
                      <a:r>
                        <a:rPr lang="en-US" altLang="ko-KR" sz="9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NAS </a:t>
                      </a:r>
                      <a:r>
                        <a:rPr lang="ko-KR" altLang="en-US" sz="9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스토리지</a:t>
                      </a:r>
                    </a:p>
                  </a:txBody>
                  <a:tcPr marL="18000" marR="18000" marT="38095" marB="38095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8096861"/>
                  </a:ext>
                </a:extLst>
              </a:tr>
              <a:tr h="584306">
                <a:tc vMerge="1">
                  <a:txBody>
                    <a:bodyPr/>
                    <a:lstStyle/>
                    <a:p>
                      <a:pPr algn="ctr"/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0" marR="18000" marT="39600" marB="39600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증분</a:t>
                      </a:r>
                      <a:r>
                        <a:rPr lang="ko-KR" altLang="en-US" sz="9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백업</a:t>
                      </a:r>
                    </a:p>
                  </a:txBody>
                  <a:tcPr marL="18000" marR="18000" marT="39600" marB="39600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 </a:t>
                      </a:r>
                      <a:r>
                        <a:rPr lang="en-US" altLang="ko-KR" sz="9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9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</a:t>
                      </a:r>
                      <a:endParaRPr lang="en-US" altLang="ko-KR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/>
                      <a:r>
                        <a:rPr lang="en-US" altLang="ko-KR" sz="9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업무 마감 후 로그 오프 시</a:t>
                      </a:r>
                      <a:r>
                        <a:rPr lang="en-US" altLang="ko-KR" sz="9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0" marR="18000" marT="38095" marB="38095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2.93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0" marR="18000" marT="38095" marB="38095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1.47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0" marR="18000" marT="38095" marB="38095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  <a:r>
                        <a:rPr lang="ko-KR" altLang="en-US" sz="9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</a:t>
                      </a:r>
                    </a:p>
                  </a:txBody>
                  <a:tcPr marL="18000" marR="18000" marT="38095" marB="38095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44.1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0" marR="18000" marT="38095" marB="38095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2" marR="76202" marT="38095" marB="38095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6417151"/>
                  </a:ext>
                </a:extLst>
              </a:tr>
              <a:tr h="58430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사용자</a:t>
                      </a:r>
                      <a:endParaRPr lang="en-US" altLang="ko-KR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/>
                      <a:r>
                        <a:rPr lang="ko-KR" altLang="en-US" sz="9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백업</a:t>
                      </a:r>
                    </a:p>
                  </a:txBody>
                  <a:tcPr marL="18000" marR="18000" marT="39600" marB="39600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7">
                  <a:txBody>
                    <a:bodyPr/>
                    <a:lstStyle/>
                    <a:p>
                      <a:pPr marL="171450" indent="-171450" algn="l">
                        <a:buFontTx/>
                        <a:buChar char="-"/>
                      </a:pPr>
                      <a:r>
                        <a:rPr lang="ko-KR" altLang="en-US" sz="9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사용자 백업 필요 시 볼륨</a:t>
                      </a:r>
                      <a:r>
                        <a:rPr lang="en-US" altLang="ko-KR" sz="9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9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파일</a:t>
                      </a:r>
                      <a:r>
                        <a:rPr lang="en-US" altLang="ko-KR" sz="9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9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폴더 단위 백업 설정 및 수행</a:t>
                      </a:r>
                      <a:endParaRPr lang="en-US" altLang="ko-KR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171450" indent="-171450" algn="l">
                        <a:buFontTx/>
                        <a:buChar char="-"/>
                      </a:pPr>
                      <a:r>
                        <a:rPr lang="ko-KR" altLang="en-US" sz="9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사용자 백업 보관 주기 및 백업 저장 장치는 관리자와 별도 협의 필요</a:t>
                      </a:r>
                    </a:p>
                  </a:txBody>
                  <a:tcPr marL="18000" marR="18000" marT="39600" marB="39600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0" marR="18000" marT="38095" marB="38095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0" marR="18000" marT="38095" marB="38095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0" marR="18000" marT="38095" marB="38095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0" marR="18000" marT="38095" marB="38095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0" marR="18000" marT="38095" marB="38095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0" marR="18000" marT="38095" marB="38095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52686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930379"/>
      </p:ext>
    </p:extLst>
  </p:cSld>
  <p:clrMapOvr>
    <a:masterClrMapping/>
  </p:clrMapOvr>
  <p:transition spd="slow">
    <p:wipe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1A78341E-13FF-4F4F-983E-8D24DB5718ED}"/>
              </a:ext>
            </a:extLst>
          </p:cNvPr>
          <p:cNvSpPr/>
          <p:nvPr/>
        </p:nvSpPr>
        <p:spPr>
          <a:xfrm>
            <a:off x="3693307" y="1514033"/>
            <a:ext cx="2021978" cy="334733"/>
          </a:xfrm>
          <a:prstGeom prst="roundRect">
            <a:avLst>
              <a:gd name="adj" fmla="val 50000"/>
            </a:avLst>
          </a:prstGeom>
          <a:solidFill>
            <a:srgbClr val="00D04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atinLnBrk="1"/>
            <a:r>
              <a:rPr lang="ko-KR" alt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     </a:t>
            </a:r>
            <a:r>
              <a:rPr lang="ko-KR" alt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제안 개요</a:t>
            </a: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B88919B3-C443-4E7E-972D-B5C80E74143D}"/>
              </a:ext>
            </a:extLst>
          </p:cNvPr>
          <p:cNvSpPr/>
          <p:nvPr/>
        </p:nvSpPr>
        <p:spPr>
          <a:xfrm>
            <a:off x="3747132" y="1560448"/>
            <a:ext cx="241902" cy="24190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/>
          <a:lstStyle/>
          <a:p>
            <a:pPr algn="ctr"/>
            <a:r>
              <a:rPr lang="en-US" altLang="ko-KR" sz="1400" b="1" dirty="0">
                <a:solidFill>
                  <a:srgbClr val="0B692A"/>
                </a:solidFill>
                <a:latin typeface="+mn-ea"/>
                <a:cs typeface="Arial" panose="020B0604020202020204" pitchFamily="34" charset="0"/>
              </a:rPr>
              <a:t>Ⅰ</a:t>
            </a:r>
            <a:endParaRPr lang="ko-KR" altLang="en-US" sz="1400" b="1" dirty="0">
              <a:solidFill>
                <a:srgbClr val="0B692A"/>
              </a:solidFill>
              <a:latin typeface="+mn-ea"/>
              <a:cs typeface="Arial" panose="020B0604020202020204" pitchFamily="34" charset="0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3429000" y="901947"/>
            <a:ext cx="1406412" cy="366748"/>
            <a:chOff x="288924" y="849313"/>
            <a:chExt cx="1871934" cy="488141"/>
          </a:xfrm>
        </p:grpSpPr>
        <p:sp>
          <p:nvSpPr>
            <p:cNvPr id="38" name="모서리가 둥근 직사각형 37">
              <a:extLst>
                <a:ext uri="{FF2B5EF4-FFF2-40B4-BE49-F238E27FC236}">
                  <a16:creationId xmlns:a16="http://schemas.microsoft.com/office/drawing/2014/main" id="{1A78341E-13FF-4F4F-983E-8D24DB5718ED}"/>
                </a:ext>
              </a:extLst>
            </p:cNvPr>
            <p:cNvSpPr/>
            <p:nvPr/>
          </p:nvSpPr>
          <p:spPr>
            <a:xfrm>
              <a:off x="288924" y="849313"/>
              <a:ext cx="1871934" cy="488141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47000">
                  <a:srgbClr val="00B235"/>
                </a:gs>
              </a:gsLst>
              <a:lin ang="10800000" scaled="0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eaLnBrk="1" latinLnBrk="1" hangingPunct="1">
                <a:defRPr/>
              </a:pPr>
              <a:r>
                <a:rPr lang="ko-KR" altLang="en-US" sz="1600" b="1" i="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</a:rPr>
                <a:t>      </a:t>
              </a:r>
              <a:r>
                <a:rPr lang="ko-KR" altLang="en-US" sz="1600" b="1" i="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목차</a:t>
              </a:r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B88919B3-C443-4E7E-972D-B5C80E74143D}"/>
                </a:ext>
              </a:extLst>
            </p:cNvPr>
            <p:cNvSpPr/>
            <p:nvPr/>
          </p:nvSpPr>
          <p:spPr>
            <a:xfrm>
              <a:off x="355154" y="912981"/>
              <a:ext cx="360806" cy="3608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/>
            <a:lstStyle/>
            <a:p>
              <a:pPr algn="ctr" eaLnBrk="1" latinLnBrk="1" hangingPunct="1">
                <a:defRPr/>
              </a:pPr>
              <a:endParaRPr lang="ko-KR" altLang="en-US" sz="2000" b="1" i="0" dirty="0">
                <a:solidFill>
                  <a:srgbClr val="C59E2D"/>
                </a:solidFill>
                <a:latin typeface="맑은 고딕" panose="020B0503020000020004" pitchFamily="50" charset="-127"/>
              </a:endParaRPr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B88919B3-C443-4E7E-972D-B5C80E74143D}"/>
                </a:ext>
              </a:extLst>
            </p:cNvPr>
            <p:cNvSpPr/>
            <p:nvPr/>
          </p:nvSpPr>
          <p:spPr>
            <a:xfrm>
              <a:off x="435650" y="993477"/>
              <a:ext cx="199816" cy="19981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/>
            <a:lstStyle/>
            <a:p>
              <a:pPr algn="ctr" eaLnBrk="1" latinLnBrk="1" hangingPunct="1">
                <a:defRPr/>
              </a:pPr>
              <a:endParaRPr lang="ko-KR" altLang="en-US" sz="2000" b="1" i="0" dirty="0">
                <a:solidFill>
                  <a:srgbClr val="C59E2D"/>
                </a:solidFill>
                <a:latin typeface="맑은 고딕" panose="020B0503020000020004" pitchFamily="50" charset="-127"/>
              </a:endParaRPr>
            </a:p>
          </p:txBody>
        </p:sp>
      </p:grpSp>
      <p:sp>
        <p:nvSpPr>
          <p:cNvPr id="9" name="텍스트 개체 틀 8"/>
          <p:cNvSpPr>
            <a:spLocks noGrp="1"/>
          </p:cNvSpPr>
          <p:nvPr>
            <p:ph type="body" sz="quarter" idx="15"/>
          </p:nvPr>
        </p:nvSpPr>
        <p:spPr>
          <a:xfrm>
            <a:off x="1736621" y="132736"/>
            <a:ext cx="4824412" cy="145424"/>
          </a:xfrm>
        </p:spPr>
        <p:txBody>
          <a:bodyPr/>
          <a:lstStyle/>
          <a:p>
            <a:r>
              <a:rPr lang="ko-KR" altLang="en-US" dirty="0" err="1"/>
              <a:t>미래에셋</a:t>
            </a:r>
            <a:r>
              <a:rPr lang="ko-KR" altLang="en-US" dirty="0"/>
              <a:t> 업무용 단말 백업시스템 도입 사업 제안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75B264-B50D-477D-8689-2A0D38CDA1C4}"/>
              </a:ext>
            </a:extLst>
          </p:cNvPr>
          <p:cNvSpPr txBox="1"/>
          <p:nvPr/>
        </p:nvSpPr>
        <p:spPr>
          <a:xfrm>
            <a:off x="3989034" y="1860464"/>
            <a:ext cx="1945601" cy="82509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200" dirty="0">
                <a:gradFill>
                  <a:gsLst>
                    <a:gs pos="0">
                      <a:schemeClr val="tx1"/>
                    </a:gs>
                    <a:gs pos="86000">
                      <a:schemeClr val="tx1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제안 배경 및 목표</a:t>
            </a:r>
            <a:endParaRPr lang="en-US" altLang="ko-KR" sz="1200" dirty="0">
              <a:gradFill>
                <a:gsLst>
                  <a:gs pos="0">
                    <a:schemeClr val="tx1"/>
                  </a:gs>
                  <a:gs pos="86000">
                    <a:schemeClr val="tx1"/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200" dirty="0">
                <a:gradFill>
                  <a:gsLst>
                    <a:gs pos="0">
                      <a:schemeClr val="tx1"/>
                    </a:gs>
                    <a:gs pos="86000">
                      <a:schemeClr val="tx1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제안의 범위</a:t>
            </a:r>
            <a:endParaRPr lang="en-US" altLang="ko-KR" sz="1200" dirty="0">
              <a:gradFill>
                <a:gsLst>
                  <a:gs pos="0">
                    <a:schemeClr val="tx1"/>
                  </a:gs>
                  <a:gs pos="86000">
                    <a:schemeClr val="tx1"/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200" dirty="0">
                <a:gradFill>
                  <a:gsLst>
                    <a:gs pos="0">
                      <a:schemeClr val="tx1"/>
                    </a:gs>
                    <a:gs pos="86000">
                      <a:schemeClr val="tx1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사업추진 방향</a:t>
            </a:r>
          </a:p>
        </p:txBody>
      </p:sp>
    </p:spTree>
    <p:extLst>
      <p:ext uri="{BB962C8B-B14F-4D97-AF65-F5344CB8AC3E}">
        <p14:creationId xmlns:p14="http://schemas.microsoft.com/office/powerpoint/2010/main" val="356701477"/>
      </p:ext>
    </p:extLst>
  </p:cSld>
  <p:clrMapOvr>
    <a:masterClrMapping/>
  </p:clrMapOvr>
  <p:transition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>
          <a:xfrm>
            <a:off x="1736621" y="132736"/>
            <a:ext cx="4824412" cy="161583"/>
          </a:xfrm>
        </p:spPr>
        <p:txBody>
          <a:bodyPr/>
          <a:lstStyle/>
          <a:p>
            <a:r>
              <a:rPr lang="en-US" altLang="ko-KR" dirty="0"/>
              <a:t>Ⅲ </a:t>
            </a:r>
            <a:r>
              <a:rPr lang="ko-KR" altLang="en-US" dirty="0"/>
              <a:t>기술 부문</a:t>
            </a:r>
          </a:p>
        </p:txBody>
      </p:sp>
      <p:sp>
        <p:nvSpPr>
          <p:cNvPr id="5" name="제목 2">
            <a:extLst>
              <a:ext uri="{FF2B5EF4-FFF2-40B4-BE49-F238E27FC236}">
                <a16:creationId xmlns:a16="http://schemas.microsoft.com/office/drawing/2014/main" id="{F1DA374C-512B-4625-BA86-C75DCC7614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925" y="583320"/>
            <a:ext cx="6423162" cy="341612"/>
          </a:xfrm>
        </p:spPr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시스템 운영 방안 및 장애 시 대응 방안</a:t>
            </a:r>
          </a:p>
        </p:txBody>
      </p:sp>
      <p:sp>
        <p:nvSpPr>
          <p:cNvPr id="6" name="텍스트 개체 틀 4">
            <a:extLst>
              <a:ext uri="{FF2B5EF4-FFF2-40B4-BE49-F238E27FC236}">
                <a16:creationId xmlns:a16="http://schemas.microsoft.com/office/drawing/2014/main" id="{9E487052-F96C-4DB0-88B1-6A66E40A43C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88925" y="925513"/>
            <a:ext cx="6416675" cy="184666"/>
          </a:xfrm>
        </p:spPr>
        <p:txBody>
          <a:bodyPr/>
          <a:lstStyle/>
          <a:p>
            <a:pPr marL="0" indent="0" fontAlgn="auto">
              <a:spcAft>
                <a:spcPts val="0"/>
              </a:spcAft>
              <a:buNone/>
              <a:defRPr/>
            </a:pPr>
            <a:r>
              <a:rPr lang="ko-KR" altLang="en-US" dirty="0"/>
              <a:t>㈜</a:t>
            </a:r>
            <a:r>
              <a:rPr lang="ko-KR" altLang="en-US" dirty="0" err="1"/>
              <a:t>알에스아이티는</a:t>
            </a:r>
            <a:r>
              <a:rPr lang="ko-KR" altLang="en-US" dirty="0"/>
              <a:t> </a:t>
            </a:r>
            <a:r>
              <a:rPr lang="ko-KR" altLang="en-US" dirty="0">
                <a:cs typeface="Tahoma" panose="020B0604030504040204" pitchFamily="34" charset="0"/>
              </a:rPr>
              <a:t>장애 발생 시 신속한 복구 뿐만 아니라 효과적인 </a:t>
            </a:r>
            <a:r>
              <a:rPr lang="ko-KR" altLang="en-US" dirty="0" err="1">
                <a:cs typeface="Tahoma" panose="020B0604030504040204" pitchFamily="34" charset="0"/>
              </a:rPr>
              <a:t>예방정비를</a:t>
            </a:r>
            <a:r>
              <a:rPr lang="ko-KR" altLang="en-US" dirty="0">
                <a:cs typeface="Tahoma" panose="020B0604030504040204" pitchFamily="34" charset="0"/>
              </a:rPr>
              <a:t> 통한 문제발생 요소 해결 및 제품의 안정적인 운영</a:t>
            </a:r>
            <a:r>
              <a:rPr lang="en-US" altLang="ko-KR" dirty="0">
                <a:cs typeface="Tahoma" panose="020B0604030504040204" pitchFamily="34" charset="0"/>
              </a:rPr>
              <a:t>, </a:t>
            </a:r>
            <a:r>
              <a:rPr lang="ko-KR" altLang="en-US" dirty="0">
                <a:cs typeface="Tahoma" panose="020B0604030504040204" pitchFamily="34" charset="0"/>
              </a:rPr>
              <a:t>지속적인 기술지원 및 업그레이드 지원을 통해 종합적인 유지보수 서비스를 수행합니다</a:t>
            </a:r>
            <a:r>
              <a:rPr lang="en-US" altLang="ko-KR" dirty="0">
                <a:cs typeface="Tahoma" panose="020B0604030504040204" pitchFamily="34" charset="0"/>
              </a:rPr>
              <a:t>. </a:t>
            </a:r>
            <a:r>
              <a:rPr lang="ko-KR" altLang="en-US" dirty="0">
                <a:cs typeface="Tahoma" panose="020B0604030504040204" pitchFamily="34" charset="0"/>
              </a:rPr>
              <a:t>또한 타 유지보수 사업 조직과 유기적으로 협력하여 신속하게 조치합니다</a:t>
            </a:r>
            <a:r>
              <a:rPr lang="en-US" altLang="ko-KR" dirty="0">
                <a:cs typeface="Tahoma" panose="020B0604030504040204" pitchFamily="34" charset="0"/>
              </a:rPr>
              <a:t>. 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38A7485E-BB91-42D4-B57A-B104A875C4A6}"/>
              </a:ext>
            </a:extLst>
          </p:cNvPr>
          <p:cNvGrpSpPr/>
          <p:nvPr/>
        </p:nvGrpSpPr>
        <p:grpSpPr>
          <a:xfrm>
            <a:off x="313269" y="1499352"/>
            <a:ext cx="6273228" cy="251999"/>
            <a:chOff x="313269" y="1590794"/>
            <a:chExt cx="6273228" cy="251999"/>
          </a:xfrm>
        </p:grpSpPr>
        <p:sp>
          <p:nvSpPr>
            <p:cNvPr id="10" name="모서리가 둥근 직사각형 96">
              <a:extLst>
                <a:ext uri="{FF2B5EF4-FFF2-40B4-BE49-F238E27FC236}">
                  <a16:creationId xmlns:a16="http://schemas.microsoft.com/office/drawing/2014/main" id="{3714A32A-E5A6-476E-B0C8-EA0F1D475952}"/>
                </a:ext>
              </a:extLst>
            </p:cNvPr>
            <p:cNvSpPr/>
            <p:nvPr/>
          </p:nvSpPr>
          <p:spPr>
            <a:xfrm>
              <a:off x="313269" y="1590794"/>
              <a:ext cx="6273228" cy="251999"/>
            </a:xfrm>
            <a:prstGeom prst="roundRect">
              <a:avLst>
                <a:gd name="adj" fmla="val 18549"/>
              </a:avLst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</a:schemeClr>
                </a:gs>
                <a:gs pos="50000">
                  <a:schemeClr val="accent1">
                    <a:lumMod val="20000"/>
                    <a:lumOff val="80000"/>
                  </a:schemeClr>
                </a:gs>
                <a:gs pos="100000">
                  <a:schemeClr val="bg1"/>
                </a:gs>
              </a:gsLst>
              <a:lin ang="0" scaled="1"/>
              <a:tileRect/>
            </a:gradFill>
            <a:ln>
              <a:noFill/>
            </a:ln>
            <a:effectLst>
              <a:outerShdw dist="38100" dir="10800000" algn="r" rotWithShape="0">
                <a:srgbClr val="00B235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050" dirty="0">
                  <a:solidFill>
                    <a:prstClr val="whit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        </a:t>
              </a:r>
              <a:endParaRPr lang="ko-KR" altLang="en-US" sz="1050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Rectangle 4">
              <a:extLst>
                <a:ext uri="{FF2B5EF4-FFF2-40B4-BE49-F238E27FC236}">
                  <a16:creationId xmlns:a16="http://schemas.microsoft.com/office/drawing/2014/main" id="{75BEB067-0D89-441A-BB55-5CF04E5F10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1322" y="1632080"/>
              <a:ext cx="1340110" cy="15388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 lIns="0" tIns="0" rIns="0" bIns="0" anchor="ctr">
              <a:spAutoFit/>
            </a:bodyPr>
            <a:lstStyle/>
            <a:p>
              <a:r>
                <a:rPr lang="en-US" altLang="ko-KR" sz="10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4.1 </a:t>
              </a:r>
              <a:r>
                <a:rPr lang="ko-KR" altLang="en-US" sz="10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유지보수 방안 개요</a:t>
              </a:r>
            </a:p>
          </p:txBody>
        </p:sp>
      </p:grpSp>
      <p:sp>
        <p:nvSpPr>
          <p:cNvPr id="8" name="Rectangle 125">
            <a:extLst>
              <a:ext uri="{FF2B5EF4-FFF2-40B4-BE49-F238E27FC236}">
                <a16:creationId xmlns:a16="http://schemas.microsoft.com/office/drawing/2014/main" id="{D32985C0-642E-44B8-8DF4-2606AB788A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1833" y="1792637"/>
            <a:ext cx="6299200" cy="643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165100" indent="-1651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171450" indent="-171450" algn="just" eaLnBrk="1" latinLnBrk="1" hangingPunct="1">
              <a:spcBef>
                <a:spcPct val="20000"/>
              </a:spcBef>
              <a:spcAft>
                <a:spcPts val="200"/>
              </a:spcAft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  <a:defRPr/>
            </a:pPr>
            <a:r>
              <a:rPr kumimoji="0" lang="ko-KR" altLang="en-US" sz="900" dirty="0">
                <a:solidFill>
                  <a:srgbClr val="4D4D4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전담 엔지니어를 통한 체계적이고 안정적인 사전 예방 활동</a:t>
            </a:r>
            <a:r>
              <a:rPr kumimoji="0" lang="en-US" altLang="ko-KR" sz="900" dirty="0">
                <a:solidFill>
                  <a:srgbClr val="4D4D4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(PM) </a:t>
            </a:r>
            <a:r>
              <a:rPr kumimoji="0" lang="ko-KR" altLang="en-US" sz="900" dirty="0">
                <a:solidFill>
                  <a:srgbClr val="4D4D4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실시</a:t>
            </a:r>
          </a:p>
          <a:p>
            <a:pPr marL="171450" indent="-171450" algn="just" eaLnBrk="1" latinLnBrk="1" hangingPunct="1">
              <a:spcBef>
                <a:spcPct val="20000"/>
              </a:spcBef>
              <a:spcAft>
                <a:spcPts val="200"/>
              </a:spcAft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  <a:defRPr/>
            </a:pPr>
            <a:r>
              <a:rPr kumimoji="0" lang="ko-KR" altLang="en-US" sz="900" dirty="0">
                <a:solidFill>
                  <a:srgbClr val="4D4D4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무상유지보수 기간 동안 무상으로 지원 </a:t>
            </a:r>
          </a:p>
          <a:p>
            <a:pPr marL="171450" indent="-171450" algn="just" eaLnBrk="1" latinLnBrk="1" hangingPunct="1">
              <a:spcBef>
                <a:spcPct val="20000"/>
              </a:spcBef>
              <a:spcAft>
                <a:spcPts val="200"/>
              </a:spcAft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  <a:defRPr/>
            </a:pPr>
            <a:r>
              <a:rPr kumimoji="0" lang="ko-KR" altLang="en-US" sz="900" dirty="0">
                <a:solidFill>
                  <a:srgbClr val="4D4D4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정기 예방정비</a:t>
            </a:r>
            <a:r>
              <a:rPr kumimoji="0" lang="en-US" altLang="ko-KR" sz="900" dirty="0">
                <a:solidFill>
                  <a:srgbClr val="4D4D4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kumimoji="0" lang="ko-KR" altLang="en-US" sz="900" dirty="0">
                <a:solidFill>
                  <a:srgbClr val="4D4D4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매월 </a:t>
            </a:r>
            <a:r>
              <a:rPr kumimoji="0" lang="en-US" altLang="ko-KR" sz="900" dirty="0">
                <a:solidFill>
                  <a:srgbClr val="4D4D4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kumimoji="0" lang="ko-KR" altLang="en-US" sz="900" dirty="0">
                <a:solidFill>
                  <a:srgbClr val="4D4D4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회</a:t>
            </a:r>
            <a:r>
              <a:rPr kumimoji="0" lang="en-US" altLang="ko-KR" sz="900" dirty="0">
                <a:solidFill>
                  <a:srgbClr val="4D4D4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kumimoji="0" lang="ko-KR" altLang="en-US" sz="900" dirty="0">
                <a:solidFill>
                  <a:srgbClr val="4D4D4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과 수시 예방정비 </a:t>
            </a:r>
            <a:r>
              <a:rPr kumimoji="0" lang="en-US" altLang="ko-KR" sz="900" dirty="0">
                <a:solidFill>
                  <a:srgbClr val="4D4D4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kumimoji="0" lang="ko-KR" altLang="en-US" sz="900" dirty="0">
                <a:solidFill>
                  <a:srgbClr val="4D4D4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장애의 위험</a:t>
            </a:r>
            <a:r>
              <a:rPr kumimoji="0" lang="en-US" altLang="ko-KR" sz="900" dirty="0">
                <a:solidFill>
                  <a:srgbClr val="4D4D4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S/W </a:t>
            </a:r>
            <a:r>
              <a:rPr kumimoji="0" lang="ko-KR" altLang="en-US" sz="900" dirty="0">
                <a:solidFill>
                  <a:srgbClr val="4D4D4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등 마이크로 코드 업그레이드 후 모니터링 등</a:t>
            </a:r>
            <a:r>
              <a:rPr kumimoji="0" lang="en-US" altLang="ko-KR" sz="900" dirty="0">
                <a:solidFill>
                  <a:srgbClr val="4D4D4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kumimoji="0" lang="ko-KR" altLang="en-US" sz="900" dirty="0">
                <a:solidFill>
                  <a:srgbClr val="4D4D4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 구분</a:t>
            </a:r>
          </a:p>
        </p:txBody>
      </p:sp>
      <p:grpSp>
        <p:nvGrpSpPr>
          <p:cNvPr id="9" name="그룹 6">
            <a:extLst>
              <a:ext uri="{FF2B5EF4-FFF2-40B4-BE49-F238E27FC236}">
                <a16:creationId xmlns:a16="http://schemas.microsoft.com/office/drawing/2014/main" id="{19AA6D2A-67D2-4DB7-9EC9-E3B610A77CBC}"/>
              </a:ext>
            </a:extLst>
          </p:cNvPr>
          <p:cNvGrpSpPr>
            <a:grpSpLocks/>
          </p:cNvGrpSpPr>
          <p:nvPr/>
        </p:nvGrpSpPr>
        <p:grpSpPr bwMode="auto">
          <a:xfrm>
            <a:off x="1186114" y="2567954"/>
            <a:ext cx="4629492" cy="2169353"/>
            <a:chOff x="1928813" y="3201988"/>
            <a:chExt cx="6369050" cy="2984500"/>
          </a:xfrm>
        </p:grpSpPr>
        <p:grpSp>
          <p:nvGrpSpPr>
            <p:cNvPr id="12" name="그룹 83">
              <a:extLst>
                <a:ext uri="{FF2B5EF4-FFF2-40B4-BE49-F238E27FC236}">
                  <a16:creationId xmlns:a16="http://schemas.microsoft.com/office/drawing/2014/main" id="{3E9686D6-4468-47B6-9E17-E4420E5E71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28813" y="3201988"/>
              <a:ext cx="2984500" cy="2984500"/>
              <a:chOff x="1817138" y="3288470"/>
              <a:chExt cx="2984644" cy="2984644"/>
            </a:xfrm>
          </p:grpSpPr>
          <p:grpSp>
            <p:nvGrpSpPr>
              <p:cNvPr id="20" name="그룹 2">
                <a:extLst>
                  <a:ext uri="{FF2B5EF4-FFF2-40B4-BE49-F238E27FC236}">
                    <a16:creationId xmlns:a16="http://schemas.microsoft.com/office/drawing/2014/main" id="{0A666CFF-EAA7-4A31-92FD-CF4AC044EFE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17138" y="3288470"/>
                <a:ext cx="2984644" cy="2984644"/>
                <a:chOff x="7695812" y="3546596"/>
                <a:chExt cx="2263046" cy="2263046"/>
              </a:xfrm>
            </p:grpSpPr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40A39350-3985-4EE2-BCAA-C2F405A79B3E}"/>
                    </a:ext>
                  </a:extLst>
                </p:cNvPr>
                <p:cNvSpPr/>
                <p:nvPr/>
              </p:nvSpPr>
              <p:spPr bwMode="auto">
                <a:xfrm>
                  <a:off x="7695812" y="3546596"/>
                  <a:ext cx="2263046" cy="2263046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92D050"/>
                    </a:gs>
                    <a:gs pos="100000">
                      <a:srgbClr val="00B336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n w="38100" cap="flat" cmpd="sng" algn="ctr">
                  <a:solidFill>
                    <a:sysClr val="window" lastClr="FFFFFF"/>
                  </a:solidFill>
                  <a:prstDash val="solid"/>
                  <a:headEnd type="none" w="med" len="med"/>
                  <a:tailEnd type="none" w="med" len="med"/>
                </a:ln>
                <a:effectLst>
                  <a:outerShdw blurRad="38100" algn="ctr" rotWithShape="0">
                    <a:prstClr val="black">
                      <a:alpha val="30000"/>
                    </a:prstClr>
                  </a:outerShdw>
                </a:effectLst>
              </p:spPr>
              <p:txBody>
                <a:bodyPr wrap="none" lIns="0" tIns="0" rIns="0" bIns="0"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 sz="800" kern="0" dirty="0">
                    <a:solidFill>
                      <a:srgbClr val="006AD6">
                        <a:lumMod val="50000"/>
                      </a:srgb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A65492FF-5E20-4848-A328-0E057D21EA8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7762020" y="3616586"/>
                  <a:ext cx="2130631" cy="2130631"/>
                </a:xfrm>
                <a:prstGeom prst="ellipse">
                  <a:avLst/>
                </a:prstGeom>
                <a:solidFill>
                  <a:sysClr val="window" lastClr="FFFFFF"/>
                </a:solidFill>
                <a:ln w="38100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>
                  <a:innerShdw blurRad="190500">
                    <a:prstClr val="black">
                      <a:alpha val="39000"/>
                    </a:prstClr>
                  </a:innerShdw>
                </a:effectLst>
              </p:spPr>
              <p:txBody>
                <a:bodyPr wrap="none" lIns="0" tIns="0" rIns="0" bIns="0"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 sz="800" kern="0" dirty="0">
                    <a:solidFill>
                      <a:srgbClr val="006AD6">
                        <a:lumMod val="50000"/>
                      </a:srgb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21" name="Text Box 3658">
                <a:extLst>
                  <a:ext uri="{FF2B5EF4-FFF2-40B4-BE49-F238E27FC236}">
                    <a16:creationId xmlns:a16="http://schemas.microsoft.com/office/drawing/2014/main" id="{C10689D4-3403-48A5-8ABC-D10899332E03}"/>
                  </a:ext>
                </a:extLst>
              </p:cNvPr>
              <p:cNvSpPr txBox="1">
                <a:spLocks noChangeArrowheads="1"/>
              </p:cNvSpPr>
              <p:nvPr/>
            </p:nvSpPr>
            <p:spPr bwMode="gray">
              <a:xfrm>
                <a:off x="2464776" y="3719642"/>
                <a:ext cx="1689372" cy="28229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anchor="ctr">
                <a:spAutoFit/>
              </a:bodyPr>
              <a:lstStyle>
                <a:lvl1pPr defTabSz="887413" eaLnBrk="0" hangingPunct="0">
                  <a:lnSpc>
                    <a:spcPct val="120000"/>
                  </a:lnSpc>
                  <a:buClr>
                    <a:schemeClr val="tx1"/>
                  </a:buClr>
                  <a:buFont typeface="Wingdings" pitchFamily="2" charset="2"/>
                  <a:buChar char="v"/>
                  <a:defRPr kumimoji="1" sz="1000">
                    <a:solidFill>
                      <a:schemeClr val="tx1"/>
                    </a:solidFill>
                    <a:latin typeface="HY헤드라인M" pitchFamily="18" charset="-127"/>
                    <a:ea typeface="HY헤드라인M" pitchFamily="18" charset="-127"/>
                  </a:defRPr>
                </a:lvl1pPr>
                <a:lvl2pPr marL="725488" indent="-279400" defTabSz="887413" eaLnBrk="0" hangingPunct="0">
                  <a:lnSpc>
                    <a:spcPct val="120000"/>
                  </a:lnSpc>
                  <a:buClr>
                    <a:schemeClr val="tx1"/>
                  </a:buClr>
                  <a:buFont typeface="Wingdings" pitchFamily="2" charset="2"/>
                  <a:buChar char="v"/>
                  <a:defRPr kumimoji="1" sz="1000">
                    <a:solidFill>
                      <a:schemeClr val="tx1"/>
                    </a:solidFill>
                    <a:latin typeface="HY헤드라인M" pitchFamily="18" charset="-127"/>
                    <a:ea typeface="HY헤드라인M" pitchFamily="18" charset="-127"/>
                  </a:defRPr>
                </a:lvl2pPr>
                <a:lvl3pPr marL="1116013" indent="-222250" defTabSz="887413" eaLnBrk="0" hangingPunct="0">
                  <a:lnSpc>
                    <a:spcPct val="120000"/>
                  </a:lnSpc>
                  <a:buClr>
                    <a:schemeClr val="tx1"/>
                  </a:buClr>
                  <a:buFont typeface="Wingdings" pitchFamily="2" charset="2"/>
                  <a:buChar char="v"/>
                  <a:defRPr kumimoji="1" sz="1000">
                    <a:solidFill>
                      <a:schemeClr val="tx1"/>
                    </a:solidFill>
                    <a:latin typeface="HY헤드라인M" pitchFamily="18" charset="-127"/>
                    <a:ea typeface="HY헤드라인M" pitchFamily="18" charset="-127"/>
                  </a:defRPr>
                </a:lvl3pPr>
                <a:lvl4pPr marL="1563688" indent="-223838" defTabSz="887413" eaLnBrk="0" hangingPunct="0">
                  <a:lnSpc>
                    <a:spcPct val="120000"/>
                  </a:lnSpc>
                  <a:buClr>
                    <a:schemeClr val="tx1"/>
                  </a:buClr>
                  <a:buFont typeface="Wingdings" pitchFamily="2" charset="2"/>
                  <a:buChar char="v"/>
                  <a:defRPr kumimoji="1" sz="1000">
                    <a:solidFill>
                      <a:schemeClr val="tx1"/>
                    </a:solidFill>
                    <a:latin typeface="HY헤드라인M" pitchFamily="18" charset="-127"/>
                    <a:ea typeface="HY헤드라인M" pitchFamily="18" charset="-127"/>
                  </a:defRPr>
                </a:lvl4pPr>
                <a:lvl5pPr marL="2009775" indent="-223838" defTabSz="887413" eaLnBrk="0" hangingPunct="0">
                  <a:lnSpc>
                    <a:spcPct val="120000"/>
                  </a:lnSpc>
                  <a:buClr>
                    <a:schemeClr val="tx1"/>
                  </a:buClr>
                  <a:buFont typeface="Wingdings" pitchFamily="2" charset="2"/>
                  <a:buChar char="v"/>
                  <a:defRPr kumimoji="1" sz="1000">
                    <a:solidFill>
                      <a:schemeClr val="tx1"/>
                    </a:solidFill>
                    <a:latin typeface="HY헤드라인M" pitchFamily="18" charset="-127"/>
                    <a:ea typeface="HY헤드라인M" pitchFamily="18" charset="-127"/>
                  </a:defRPr>
                </a:lvl5pPr>
                <a:lvl6pPr marL="2466975" indent="-223838" defTabSz="887413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itchFamily="2" charset="2"/>
                  <a:buChar char="v"/>
                  <a:defRPr kumimoji="1" sz="1000">
                    <a:solidFill>
                      <a:schemeClr val="tx1"/>
                    </a:solidFill>
                    <a:latin typeface="HY헤드라인M" pitchFamily="18" charset="-127"/>
                    <a:ea typeface="HY헤드라인M" pitchFamily="18" charset="-127"/>
                  </a:defRPr>
                </a:lvl6pPr>
                <a:lvl7pPr marL="2924175" indent="-223838" defTabSz="887413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itchFamily="2" charset="2"/>
                  <a:buChar char="v"/>
                  <a:defRPr kumimoji="1" sz="1000">
                    <a:solidFill>
                      <a:schemeClr val="tx1"/>
                    </a:solidFill>
                    <a:latin typeface="HY헤드라인M" pitchFamily="18" charset="-127"/>
                    <a:ea typeface="HY헤드라인M" pitchFamily="18" charset="-127"/>
                  </a:defRPr>
                </a:lvl7pPr>
                <a:lvl8pPr marL="3381375" indent="-223838" defTabSz="887413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itchFamily="2" charset="2"/>
                  <a:buChar char="v"/>
                  <a:defRPr kumimoji="1" sz="1000">
                    <a:solidFill>
                      <a:schemeClr val="tx1"/>
                    </a:solidFill>
                    <a:latin typeface="HY헤드라인M" pitchFamily="18" charset="-127"/>
                    <a:ea typeface="HY헤드라인M" pitchFamily="18" charset="-127"/>
                  </a:defRPr>
                </a:lvl8pPr>
                <a:lvl9pPr marL="3838575" indent="-223838" defTabSz="887413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itchFamily="2" charset="2"/>
                  <a:buChar char="v"/>
                  <a:defRPr kumimoji="1" sz="1000">
                    <a:solidFill>
                      <a:schemeClr val="tx1"/>
                    </a:solidFill>
                    <a:latin typeface="HY헤드라인M" pitchFamily="18" charset="-127"/>
                    <a:ea typeface="HY헤드라인M" pitchFamily="18" charset="-127"/>
                  </a:defRPr>
                </a:lvl9pPr>
              </a:lstStyle>
              <a:p>
                <a:pPr algn="ctr" fontAlgn="ctr">
                  <a:lnSpc>
                    <a:spcPts val="16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 typeface="Wingdings" pitchFamily="2" charset="2"/>
                  <a:buNone/>
                  <a:defRPr/>
                </a:pPr>
                <a:r>
                  <a:rPr kumimoji="0" lang="ko-KR" altLang="en-US" sz="900" b="1" kern="0" dirty="0">
                    <a:solidFill>
                      <a:srgbClr val="00B336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정기 예방정비</a:t>
                </a:r>
                <a:r>
                  <a:rPr kumimoji="0" lang="en-US" altLang="ko-KR" sz="900" b="1" kern="0" dirty="0">
                    <a:solidFill>
                      <a:srgbClr val="00B336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(PM)</a:t>
                </a:r>
                <a:r>
                  <a:rPr kumimoji="0" lang="ko-KR" altLang="en-US" sz="900" b="1" kern="0" dirty="0">
                    <a:solidFill>
                      <a:srgbClr val="00B336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실시</a:t>
                </a:r>
              </a:p>
            </p:txBody>
          </p:sp>
          <p:pic>
            <p:nvPicPr>
              <p:cNvPr id="22" name="Picture 78" descr="대바-05">
                <a:extLst>
                  <a:ext uri="{FF2B5EF4-FFF2-40B4-BE49-F238E27FC236}">
                    <a16:creationId xmlns:a16="http://schemas.microsoft.com/office/drawing/2014/main" id="{D4C740BD-4452-4E2E-86C5-261EEC51637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89441" y="4157114"/>
                <a:ext cx="2840038" cy="2127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3" name="Rectangle 126">
                <a:extLst>
                  <a:ext uri="{FF2B5EF4-FFF2-40B4-BE49-F238E27FC236}">
                    <a16:creationId xmlns:a16="http://schemas.microsoft.com/office/drawing/2014/main" id="{DF0F8957-7575-4E73-901A-9691DE8767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9105" y="4260067"/>
                <a:ext cx="2140053" cy="107161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/>
              <a:lstStyle/>
              <a:p>
                <a:pPr marL="130175" indent="-130175" eaLnBrk="1" fontAlgn="auto" hangingPunct="1">
                  <a:spcBef>
                    <a:spcPts val="400"/>
                  </a:spcBef>
                  <a:spcAft>
                    <a:spcPts val="0"/>
                  </a:spcAft>
                  <a:buClr>
                    <a:srgbClr val="00B336"/>
                  </a:buClr>
                  <a:buFont typeface="Wingdings" pitchFamily="2" charset="2"/>
                  <a:buChar char="§"/>
                  <a:defRPr/>
                </a:pPr>
                <a:r>
                  <a:rPr lang="ko-KR" altLang="en-US" sz="700" kern="0" dirty="0">
                    <a:solidFill>
                      <a:srgbClr val="333333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매월 </a:t>
                </a:r>
                <a:r>
                  <a:rPr lang="en-US" altLang="ko-KR" sz="700" kern="0" dirty="0">
                    <a:solidFill>
                      <a:srgbClr val="333333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1</a:t>
                </a:r>
                <a:r>
                  <a:rPr lang="ko-KR" altLang="en-US" sz="700" kern="0" dirty="0">
                    <a:solidFill>
                      <a:srgbClr val="333333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회 실시</a:t>
                </a:r>
              </a:p>
              <a:p>
                <a:pPr marL="130175" indent="-130175" eaLnBrk="1" fontAlgn="auto" hangingPunct="1">
                  <a:spcBef>
                    <a:spcPts val="400"/>
                  </a:spcBef>
                  <a:spcAft>
                    <a:spcPts val="0"/>
                  </a:spcAft>
                  <a:buClr>
                    <a:srgbClr val="00B336"/>
                  </a:buClr>
                  <a:buFont typeface="Wingdings" pitchFamily="2" charset="2"/>
                  <a:buChar char="§"/>
                  <a:defRPr/>
                </a:pPr>
                <a:r>
                  <a:rPr lang="ko-KR" altLang="en-US" sz="700" kern="0" dirty="0">
                    <a:solidFill>
                      <a:srgbClr val="333333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사전 체크 리스트 점검</a:t>
                </a:r>
                <a:endParaRPr lang="en-US" altLang="ko-KR" sz="700" kern="0" dirty="0">
                  <a:solidFill>
                    <a:srgbClr val="33333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marL="130175" indent="-130175" eaLnBrk="1" fontAlgn="auto" hangingPunct="1">
                  <a:spcBef>
                    <a:spcPts val="400"/>
                  </a:spcBef>
                  <a:spcAft>
                    <a:spcPts val="0"/>
                  </a:spcAft>
                  <a:buClr>
                    <a:srgbClr val="00B336"/>
                  </a:buClr>
                  <a:buFont typeface="Wingdings" pitchFamily="2" charset="2"/>
                  <a:buChar char="§"/>
                  <a:defRPr/>
                </a:pPr>
                <a:r>
                  <a:rPr lang="ko-KR" altLang="en-US" sz="700" kern="0" dirty="0">
                    <a:solidFill>
                      <a:srgbClr val="333333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발견된 문제점을 집중 확인</a:t>
                </a:r>
                <a:r>
                  <a:rPr lang="en-US" altLang="ko-KR" sz="700" kern="0" dirty="0">
                    <a:solidFill>
                      <a:srgbClr val="333333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</a:t>
                </a:r>
                <a:r>
                  <a:rPr lang="ko-KR" altLang="en-US" sz="700" kern="0" dirty="0">
                    <a:solidFill>
                      <a:srgbClr val="333333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및 조치</a:t>
                </a:r>
              </a:p>
              <a:p>
                <a:pPr marL="130175" indent="-130175" eaLnBrk="1" fontAlgn="auto" hangingPunct="1">
                  <a:spcBef>
                    <a:spcPts val="400"/>
                  </a:spcBef>
                  <a:spcAft>
                    <a:spcPts val="0"/>
                  </a:spcAft>
                  <a:buClr>
                    <a:srgbClr val="00B336"/>
                  </a:buClr>
                  <a:buFont typeface="Wingdings" pitchFamily="2" charset="2"/>
                  <a:buChar char="§"/>
                  <a:defRPr/>
                </a:pPr>
                <a:r>
                  <a:rPr lang="ko-KR" altLang="en-US" sz="700" kern="0" dirty="0">
                    <a:solidFill>
                      <a:srgbClr val="333333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분기별 고객사</a:t>
                </a:r>
                <a:r>
                  <a:rPr lang="en-US" altLang="ko-KR" sz="700" kern="0" dirty="0">
                    <a:solidFill>
                      <a:srgbClr val="333333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</a:t>
                </a:r>
                <a:r>
                  <a:rPr lang="ko-KR" altLang="en-US" sz="700" kern="0" dirty="0">
                    <a:solidFill>
                      <a:srgbClr val="333333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발생 문제 분석 및 원인 규명</a:t>
                </a:r>
                <a:r>
                  <a:rPr lang="en-US" altLang="ko-KR" sz="700" kern="0" dirty="0">
                    <a:solidFill>
                      <a:srgbClr val="333333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, </a:t>
                </a:r>
                <a:r>
                  <a:rPr lang="ko-KR" altLang="en-US" sz="700" kern="0" dirty="0">
                    <a:solidFill>
                      <a:srgbClr val="333333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대책 수립하여 고장 발생률 최소화</a:t>
                </a:r>
                <a:endParaRPr lang="en-US" altLang="ko-KR" sz="700" kern="0" dirty="0">
                  <a:solidFill>
                    <a:srgbClr val="33333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grpSp>
          <p:nvGrpSpPr>
            <p:cNvPr id="13" name="그룹 33">
              <a:extLst>
                <a:ext uri="{FF2B5EF4-FFF2-40B4-BE49-F238E27FC236}">
                  <a16:creationId xmlns:a16="http://schemas.microsoft.com/office/drawing/2014/main" id="{8A501439-0A32-4063-BD7A-40A14C07D06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313363" y="3201988"/>
              <a:ext cx="2984500" cy="2984500"/>
              <a:chOff x="1817138" y="3288470"/>
              <a:chExt cx="2984644" cy="2984644"/>
            </a:xfrm>
          </p:grpSpPr>
          <p:grpSp>
            <p:nvGrpSpPr>
              <p:cNvPr id="14" name="그룹 34">
                <a:extLst>
                  <a:ext uri="{FF2B5EF4-FFF2-40B4-BE49-F238E27FC236}">
                    <a16:creationId xmlns:a16="http://schemas.microsoft.com/office/drawing/2014/main" id="{174C8E42-D93E-4400-B655-81019A76A90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17138" y="3288470"/>
                <a:ext cx="2984644" cy="2984644"/>
                <a:chOff x="7695812" y="3546596"/>
                <a:chExt cx="2263046" cy="2263046"/>
              </a:xfrm>
            </p:grpSpPr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6714E72F-0D86-4B11-98FE-7DB21AFBD370}"/>
                    </a:ext>
                  </a:extLst>
                </p:cNvPr>
                <p:cNvSpPr/>
                <p:nvPr/>
              </p:nvSpPr>
              <p:spPr bwMode="auto">
                <a:xfrm flipH="1">
                  <a:off x="7695812" y="3546596"/>
                  <a:ext cx="2263046" cy="2263046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92D050"/>
                    </a:gs>
                    <a:gs pos="100000">
                      <a:srgbClr val="00B336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n w="38100" cap="flat" cmpd="sng" algn="ctr">
                  <a:solidFill>
                    <a:sysClr val="window" lastClr="FFFFFF"/>
                  </a:solidFill>
                  <a:prstDash val="solid"/>
                  <a:headEnd type="none" w="med" len="med"/>
                  <a:tailEnd type="none" w="med" len="med"/>
                </a:ln>
                <a:effectLst>
                  <a:outerShdw blurRad="38100" algn="ctr" rotWithShape="0">
                    <a:prstClr val="black">
                      <a:alpha val="30000"/>
                    </a:prstClr>
                  </a:outerShdw>
                </a:effectLst>
              </p:spPr>
              <p:txBody>
                <a:bodyPr wrap="none" lIns="0" tIns="0" rIns="0" bIns="0"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 sz="800" kern="0" dirty="0">
                    <a:solidFill>
                      <a:srgbClr val="006AD6">
                        <a:lumMod val="50000"/>
                      </a:srgb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E26E1FAE-A568-4ACB-AA19-E8D9BAC8AB4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7762020" y="3616586"/>
                  <a:ext cx="2130631" cy="2130631"/>
                </a:xfrm>
                <a:prstGeom prst="ellipse">
                  <a:avLst/>
                </a:prstGeom>
                <a:solidFill>
                  <a:sysClr val="window" lastClr="FFFFFF"/>
                </a:solidFill>
                <a:ln w="38100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>
                  <a:innerShdw blurRad="190500">
                    <a:prstClr val="black">
                      <a:alpha val="39000"/>
                    </a:prstClr>
                  </a:innerShdw>
                </a:effectLst>
              </p:spPr>
              <p:txBody>
                <a:bodyPr wrap="none" lIns="0" tIns="0" rIns="0" bIns="0"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 sz="800" kern="0" dirty="0">
                    <a:solidFill>
                      <a:srgbClr val="006AD6">
                        <a:lumMod val="50000"/>
                      </a:srgb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15" name="Text Box 3658">
                <a:extLst>
                  <a:ext uri="{FF2B5EF4-FFF2-40B4-BE49-F238E27FC236}">
                    <a16:creationId xmlns:a16="http://schemas.microsoft.com/office/drawing/2014/main" id="{A3E7DF45-16DC-4FFA-ACCD-86FC4F388CA9}"/>
                  </a:ext>
                </a:extLst>
              </p:cNvPr>
              <p:cNvSpPr txBox="1">
                <a:spLocks noChangeArrowheads="1"/>
              </p:cNvSpPr>
              <p:nvPr/>
            </p:nvSpPr>
            <p:spPr bwMode="gray">
              <a:xfrm>
                <a:off x="2464776" y="3719642"/>
                <a:ext cx="1689372" cy="28229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anchor="ctr">
                <a:spAutoFit/>
              </a:bodyPr>
              <a:lstStyle>
                <a:lvl1pPr defTabSz="887413" eaLnBrk="0" hangingPunct="0">
                  <a:lnSpc>
                    <a:spcPct val="120000"/>
                  </a:lnSpc>
                  <a:buClr>
                    <a:schemeClr val="tx1"/>
                  </a:buClr>
                  <a:buFont typeface="Wingdings" pitchFamily="2" charset="2"/>
                  <a:buChar char="v"/>
                  <a:defRPr kumimoji="1" sz="1000">
                    <a:solidFill>
                      <a:schemeClr val="tx1"/>
                    </a:solidFill>
                    <a:latin typeface="HY헤드라인M" pitchFamily="18" charset="-127"/>
                    <a:ea typeface="HY헤드라인M" pitchFamily="18" charset="-127"/>
                  </a:defRPr>
                </a:lvl1pPr>
                <a:lvl2pPr marL="725488" indent="-279400" defTabSz="887413" eaLnBrk="0" hangingPunct="0">
                  <a:lnSpc>
                    <a:spcPct val="120000"/>
                  </a:lnSpc>
                  <a:buClr>
                    <a:schemeClr val="tx1"/>
                  </a:buClr>
                  <a:buFont typeface="Wingdings" pitchFamily="2" charset="2"/>
                  <a:buChar char="v"/>
                  <a:defRPr kumimoji="1" sz="1000">
                    <a:solidFill>
                      <a:schemeClr val="tx1"/>
                    </a:solidFill>
                    <a:latin typeface="HY헤드라인M" pitchFamily="18" charset="-127"/>
                    <a:ea typeface="HY헤드라인M" pitchFamily="18" charset="-127"/>
                  </a:defRPr>
                </a:lvl2pPr>
                <a:lvl3pPr marL="1116013" indent="-222250" defTabSz="887413" eaLnBrk="0" hangingPunct="0">
                  <a:lnSpc>
                    <a:spcPct val="120000"/>
                  </a:lnSpc>
                  <a:buClr>
                    <a:schemeClr val="tx1"/>
                  </a:buClr>
                  <a:buFont typeface="Wingdings" pitchFamily="2" charset="2"/>
                  <a:buChar char="v"/>
                  <a:defRPr kumimoji="1" sz="1000">
                    <a:solidFill>
                      <a:schemeClr val="tx1"/>
                    </a:solidFill>
                    <a:latin typeface="HY헤드라인M" pitchFamily="18" charset="-127"/>
                    <a:ea typeface="HY헤드라인M" pitchFamily="18" charset="-127"/>
                  </a:defRPr>
                </a:lvl3pPr>
                <a:lvl4pPr marL="1563688" indent="-223838" defTabSz="887413" eaLnBrk="0" hangingPunct="0">
                  <a:lnSpc>
                    <a:spcPct val="120000"/>
                  </a:lnSpc>
                  <a:buClr>
                    <a:schemeClr val="tx1"/>
                  </a:buClr>
                  <a:buFont typeface="Wingdings" pitchFamily="2" charset="2"/>
                  <a:buChar char="v"/>
                  <a:defRPr kumimoji="1" sz="1000">
                    <a:solidFill>
                      <a:schemeClr val="tx1"/>
                    </a:solidFill>
                    <a:latin typeface="HY헤드라인M" pitchFamily="18" charset="-127"/>
                    <a:ea typeface="HY헤드라인M" pitchFamily="18" charset="-127"/>
                  </a:defRPr>
                </a:lvl4pPr>
                <a:lvl5pPr marL="2009775" indent="-223838" defTabSz="887413" eaLnBrk="0" hangingPunct="0">
                  <a:lnSpc>
                    <a:spcPct val="120000"/>
                  </a:lnSpc>
                  <a:buClr>
                    <a:schemeClr val="tx1"/>
                  </a:buClr>
                  <a:buFont typeface="Wingdings" pitchFamily="2" charset="2"/>
                  <a:buChar char="v"/>
                  <a:defRPr kumimoji="1" sz="1000">
                    <a:solidFill>
                      <a:schemeClr val="tx1"/>
                    </a:solidFill>
                    <a:latin typeface="HY헤드라인M" pitchFamily="18" charset="-127"/>
                    <a:ea typeface="HY헤드라인M" pitchFamily="18" charset="-127"/>
                  </a:defRPr>
                </a:lvl5pPr>
                <a:lvl6pPr marL="2466975" indent="-223838" defTabSz="887413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itchFamily="2" charset="2"/>
                  <a:buChar char="v"/>
                  <a:defRPr kumimoji="1" sz="1000">
                    <a:solidFill>
                      <a:schemeClr val="tx1"/>
                    </a:solidFill>
                    <a:latin typeface="HY헤드라인M" pitchFamily="18" charset="-127"/>
                    <a:ea typeface="HY헤드라인M" pitchFamily="18" charset="-127"/>
                  </a:defRPr>
                </a:lvl6pPr>
                <a:lvl7pPr marL="2924175" indent="-223838" defTabSz="887413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itchFamily="2" charset="2"/>
                  <a:buChar char="v"/>
                  <a:defRPr kumimoji="1" sz="1000">
                    <a:solidFill>
                      <a:schemeClr val="tx1"/>
                    </a:solidFill>
                    <a:latin typeface="HY헤드라인M" pitchFamily="18" charset="-127"/>
                    <a:ea typeface="HY헤드라인M" pitchFamily="18" charset="-127"/>
                  </a:defRPr>
                </a:lvl7pPr>
                <a:lvl8pPr marL="3381375" indent="-223838" defTabSz="887413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itchFamily="2" charset="2"/>
                  <a:buChar char="v"/>
                  <a:defRPr kumimoji="1" sz="1000">
                    <a:solidFill>
                      <a:schemeClr val="tx1"/>
                    </a:solidFill>
                    <a:latin typeface="HY헤드라인M" pitchFamily="18" charset="-127"/>
                    <a:ea typeface="HY헤드라인M" pitchFamily="18" charset="-127"/>
                  </a:defRPr>
                </a:lvl8pPr>
                <a:lvl9pPr marL="3838575" indent="-223838" defTabSz="887413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itchFamily="2" charset="2"/>
                  <a:buChar char="v"/>
                  <a:defRPr kumimoji="1" sz="1000">
                    <a:solidFill>
                      <a:schemeClr val="tx1"/>
                    </a:solidFill>
                    <a:latin typeface="HY헤드라인M" pitchFamily="18" charset="-127"/>
                    <a:ea typeface="HY헤드라인M" pitchFamily="18" charset="-127"/>
                  </a:defRPr>
                </a:lvl9pPr>
              </a:lstStyle>
              <a:p>
                <a:pPr algn="ctr" fontAlgn="ctr">
                  <a:lnSpc>
                    <a:spcPts val="16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Font typeface="Wingdings" pitchFamily="2" charset="2"/>
                  <a:buNone/>
                  <a:defRPr/>
                </a:pPr>
                <a:r>
                  <a:rPr kumimoji="0" lang="ko-KR" altLang="en-US" sz="900" b="1" kern="0" dirty="0">
                    <a:solidFill>
                      <a:srgbClr val="00B336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수시 예방정비</a:t>
                </a:r>
                <a:r>
                  <a:rPr kumimoji="0" lang="en-US" altLang="ko-KR" sz="900" b="1" kern="0" dirty="0">
                    <a:solidFill>
                      <a:srgbClr val="00B336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(PM)</a:t>
                </a:r>
                <a:r>
                  <a:rPr kumimoji="0" lang="ko-KR" altLang="en-US" sz="900" b="1" kern="0" dirty="0">
                    <a:solidFill>
                      <a:srgbClr val="00B336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실시</a:t>
                </a:r>
              </a:p>
            </p:txBody>
          </p:sp>
          <p:pic>
            <p:nvPicPr>
              <p:cNvPr id="16" name="Picture 78" descr="대바-05">
                <a:extLst>
                  <a:ext uri="{FF2B5EF4-FFF2-40B4-BE49-F238E27FC236}">
                    <a16:creationId xmlns:a16="http://schemas.microsoft.com/office/drawing/2014/main" id="{04E6A53E-E318-4E79-B3EF-015FFE1AD9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89441" y="4157114"/>
                <a:ext cx="2840038" cy="2127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7" name="Rectangle 126">
                <a:extLst>
                  <a:ext uri="{FF2B5EF4-FFF2-40B4-BE49-F238E27FC236}">
                    <a16:creationId xmlns:a16="http://schemas.microsoft.com/office/drawing/2014/main" id="{9A1C1EC2-B50B-4A76-86B4-6C69D0D1CB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9105" y="4260067"/>
                <a:ext cx="2346438" cy="107161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/>
              <a:lstStyle/>
              <a:p>
                <a:pPr marL="130175" indent="-130175" eaLnBrk="1" fontAlgn="auto" hangingPunct="1">
                  <a:spcBef>
                    <a:spcPts val="400"/>
                  </a:spcBef>
                  <a:spcAft>
                    <a:spcPts val="0"/>
                  </a:spcAft>
                  <a:buClr>
                    <a:srgbClr val="00B336"/>
                  </a:buClr>
                  <a:buFont typeface="Wingdings" pitchFamily="2" charset="2"/>
                  <a:buChar char="§"/>
                  <a:defRPr/>
                </a:pPr>
                <a:r>
                  <a:rPr lang="ko-KR" altLang="en-US" sz="700" kern="0" dirty="0">
                    <a:solidFill>
                      <a:srgbClr val="333333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수시 실시</a:t>
                </a:r>
                <a:r>
                  <a:rPr lang="en-US" altLang="ko-KR" sz="700" kern="0" dirty="0">
                    <a:solidFill>
                      <a:srgbClr val="333333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(</a:t>
                </a:r>
                <a:r>
                  <a:rPr lang="ko-KR" altLang="en-US" sz="700" kern="0" dirty="0">
                    <a:solidFill>
                      <a:srgbClr val="333333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장애발생 위험요소 또는 점검 필요한 상황 또는 고객사의 요청</a:t>
                </a:r>
                <a:r>
                  <a:rPr lang="en-US" altLang="ko-KR" sz="700" kern="0" dirty="0">
                    <a:solidFill>
                      <a:srgbClr val="333333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)</a:t>
                </a:r>
              </a:p>
              <a:p>
                <a:pPr marL="130175" indent="-130175" eaLnBrk="1" fontAlgn="auto" hangingPunct="1">
                  <a:spcBef>
                    <a:spcPts val="400"/>
                  </a:spcBef>
                  <a:spcAft>
                    <a:spcPts val="0"/>
                  </a:spcAft>
                  <a:buClr>
                    <a:srgbClr val="00B336"/>
                  </a:buClr>
                  <a:buFont typeface="Wingdings" pitchFamily="2" charset="2"/>
                  <a:buChar char="§"/>
                  <a:defRPr/>
                </a:pPr>
                <a:r>
                  <a:rPr lang="ko-KR" altLang="en-US" sz="700" kern="0" dirty="0">
                    <a:solidFill>
                      <a:srgbClr val="333333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시스템 운영 중 고객이 필요로 하는 환경 요구 시 적극 지원</a:t>
                </a:r>
              </a:p>
              <a:p>
                <a:pPr marL="130175" indent="-130175" eaLnBrk="1" fontAlgn="auto" hangingPunct="1">
                  <a:spcBef>
                    <a:spcPts val="400"/>
                  </a:spcBef>
                  <a:spcAft>
                    <a:spcPts val="0"/>
                  </a:spcAft>
                  <a:buClr>
                    <a:srgbClr val="00B336"/>
                  </a:buClr>
                  <a:buFont typeface="Wingdings" pitchFamily="2" charset="2"/>
                  <a:buChar char="§"/>
                  <a:defRPr/>
                </a:pPr>
                <a:r>
                  <a:rPr lang="ko-KR" altLang="en-US" sz="700" kern="0" dirty="0">
                    <a:solidFill>
                      <a:srgbClr val="333333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고객의 사정으로 인한 장비 이전</a:t>
                </a:r>
                <a:r>
                  <a:rPr lang="en-US" altLang="ko-KR" sz="700" kern="0" dirty="0">
                    <a:solidFill>
                      <a:srgbClr val="333333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, </a:t>
                </a:r>
                <a:r>
                  <a:rPr lang="ko-KR" altLang="en-US" sz="700" kern="0" dirty="0">
                    <a:solidFill>
                      <a:srgbClr val="333333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해체 및 </a:t>
                </a:r>
                <a:r>
                  <a:rPr lang="ko-KR" altLang="en-US" sz="700" kern="0" dirty="0" err="1">
                    <a:solidFill>
                      <a:srgbClr val="333333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재설치에</a:t>
                </a:r>
                <a:r>
                  <a:rPr lang="ko-KR" altLang="en-US" sz="700" kern="0" dirty="0">
                    <a:solidFill>
                      <a:srgbClr val="333333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대한 지원 시행</a:t>
                </a:r>
              </a:p>
            </p:txBody>
          </p:sp>
        </p:grpSp>
      </p:grpSp>
      <p:pic>
        <p:nvPicPr>
          <p:cNvPr id="26" name="Picture 90" descr="아이콘-03">
            <a:extLst>
              <a:ext uri="{FF2B5EF4-FFF2-40B4-BE49-F238E27FC236}">
                <a16:creationId xmlns:a16="http://schemas.microsoft.com/office/drawing/2014/main" id="{743D0329-B55D-45F4-B1E8-BAC9BF4687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3123" y="4101007"/>
            <a:ext cx="586187" cy="6854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Picture 113" descr="AI-28">
            <a:extLst>
              <a:ext uri="{FF2B5EF4-FFF2-40B4-BE49-F238E27FC236}">
                <a16:creationId xmlns:a16="http://schemas.microsoft.com/office/drawing/2014/main" id="{5CCF36A6-F36B-4BB2-BC9E-A111BB43D3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0560" y="4248707"/>
            <a:ext cx="595418" cy="4581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17681775"/>
      </p:ext>
    </p:extLst>
  </p:cSld>
  <p:clrMapOvr>
    <a:masterClrMapping/>
  </p:clrMapOvr>
  <p:transition spd="slow">
    <p:wipe dir="r"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>
          <a:xfrm>
            <a:off x="1736621" y="132736"/>
            <a:ext cx="4824412" cy="161583"/>
          </a:xfrm>
        </p:spPr>
        <p:txBody>
          <a:bodyPr/>
          <a:lstStyle/>
          <a:p>
            <a:r>
              <a:rPr lang="en-US" altLang="ko-KR" dirty="0"/>
              <a:t>Ⅲ </a:t>
            </a:r>
            <a:r>
              <a:rPr lang="ko-KR" altLang="en-US" dirty="0"/>
              <a:t>기술 부문</a:t>
            </a:r>
          </a:p>
        </p:txBody>
      </p:sp>
      <p:sp>
        <p:nvSpPr>
          <p:cNvPr id="5" name="제목 2">
            <a:extLst>
              <a:ext uri="{FF2B5EF4-FFF2-40B4-BE49-F238E27FC236}">
                <a16:creationId xmlns:a16="http://schemas.microsoft.com/office/drawing/2014/main" id="{F1DA374C-512B-4625-BA86-C75DCC7614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925" y="583320"/>
            <a:ext cx="6423162" cy="341612"/>
          </a:xfrm>
        </p:spPr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시스템 운영 방안 및 장애 시 대응 방안</a:t>
            </a:r>
          </a:p>
        </p:txBody>
      </p:sp>
      <p:sp>
        <p:nvSpPr>
          <p:cNvPr id="6" name="텍스트 개체 틀 4">
            <a:extLst>
              <a:ext uri="{FF2B5EF4-FFF2-40B4-BE49-F238E27FC236}">
                <a16:creationId xmlns:a16="http://schemas.microsoft.com/office/drawing/2014/main" id="{9E487052-F96C-4DB0-88B1-6A66E40A43C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88925" y="925513"/>
            <a:ext cx="6416675" cy="184666"/>
          </a:xfrm>
        </p:spPr>
        <p:txBody>
          <a:bodyPr/>
          <a:lstStyle/>
          <a:p>
            <a:pPr marL="0" indent="0" fontAlgn="auto">
              <a:spcAft>
                <a:spcPts val="0"/>
              </a:spcAft>
              <a:buNone/>
              <a:defRPr/>
            </a:pPr>
            <a:r>
              <a:rPr lang="ko-KR" altLang="en-US" dirty="0">
                <a:cs typeface="Tahoma" panose="020B0604030504040204" pitchFamily="34" charset="0"/>
              </a:rPr>
              <a:t>유지보수의 범위는 </a:t>
            </a:r>
            <a:r>
              <a:rPr lang="ko-KR" altLang="en-US" dirty="0" err="1">
                <a:cs typeface="Tahoma" panose="020B0604030504040204" pitchFamily="34" charset="0"/>
              </a:rPr>
              <a:t>제안사가</a:t>
            </a:r>
            <a:r>
              <a:rPr lang="ko-KR" altLang="en-US" dirty="0">
                <a:cs typeface="Tahoma" panose="020B0604030504040204" pitchFamily="34" charset="0"/>
              </a:rPr>
              <a:t> 납품한 제품에 한하며</a:t>
            </a:r>
            <a:r>
              <a:rPr lang="en-US" altLang="ko-KR" dirty="0">
                <a:cs typeface="Tahoma" panose="020B0604030504040204" pitchFamily="34" charset="0"/>
              </a:rPr>
              <a:t>, </a:t>
            </a:r>
            <a:r>
              <a:rPr lang="ko-KR" altLang="en-US" dirty="0">
                <a:cs typeface="Tahoma" panose="020B0604030504040204" pitchFamily="34" charset="0"/>
              </a:rPr>
              <a:t>지원내용은 크게 무상 유지보수와 유상 유지보수로 구분됩니다</a:t>
            </a:r>
            <a:r>
              <a:rPr lang="en-US" altLang="ko-KR" dirty="0">
                <a:cs typeface="Tahoma" panose="020B0604030504040204" pitchFamily="34" charset="0"/>
              </a:rPr>
              <a:t>. </a:t>
            </a:r>
            <a:r>
              <a:rPr lang="ko-KR" altLang="en-US" dirty="0">
                <a:cs typeface="Tahoma" panose="020B0604030504040204" pitchFamily="34" charset="0"/>
              </a:rPr>
              <a:t>아래는 각각의 항목에 대한 </a:t>
            </a:r>
            <a:r>
              <a:rPr lang="ko-KR" altLang="en-US" dirty="0" err="1">
                <a:cs typeface="Tahoma" panose="020B0604030504040204" pitchFamily="34" charset="0"/>
              </a:rPr>
              <a:t>대상범위</a:t>
            </a:r>
            <a:r>
              <a:rPr lang="ko-KR" altLang="en-US" dirty="0">
                <a:cs typeface="Tahoma" panose="020B0604030504040204" pitchFamily="34" charset="0"/>
              </a:rPr>
              <a:t> 및 기술지원 내용입니다</a:t>
            </a:r>
            <a:r>
              <a:rPr lang="en-US" altLang="ko-KR" dirty="0">
                <a:cs typeface="Tahoma" panose="020B0604030504040204" pitchFamily="34" charset="0"/>
              </a:rPr>
              <a:t>.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38A7485E-BB91-42D4-B57A-B104A875C4A6}"/>
              </a:ext>
            </a:extLst>
          </p:cNvPr>
          <p:cNvGrpSpPr/>
          <p:nvPr/>
        </p:nvGrpSpPr>
        <p:grpSpPr>
          <a:xfrm>
            <a:off x="313269" y="1346952"/>
            <a:ext cx="6273228" cy="251999"/>
            <a:chOff x="313269" y="1590794"/>
            <a:chExt cx="6273228" cy="251999"/>
          </a:xfrm>
        </p:grpSpPr>
        <p:sp>
          <p:nvSpPr>
            <p:cNvPr id="10" name="모서리가 둥근 직사각형 96">
              <a:extLst>
                <a:ext uri="{FF2B5EF4-FFF2-40B4-BE49-F238E27FC236}">
                  <a16:creationId xmlns:a16="http://schemas.microsoft.com/office/drawing/2014/main" id="{3714A32A-E5A6-476E-B0C8-EA0F1D475952}"/>
                </a:ext>
              </a:extLst>
            </p:cNvPr>
            <p:cNvSpPr/>
            <p:nvPr/>
          </p:nvSpPr>
          <p:spPr>
            <a:xfrm>
              <a:off x="313269" y="1590794"/>
              <a:ext cx="6273228" cy="251999"/>
            </a:xfrm>
            <a:prstGeom prst="roundRect">
              <a:avLst>
                <a:gd name="adj" fmla="val 18549"/>
              </a:avLst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</a:schemeClr>
                </a:gs>
                <a:gs pos="50000">
                  <a:schemeClr val="accent1">
                    <a:lumMod val="20000"/>
                    <a:lumOff val="80000"/>
                  </a:schemeClr>
                </a:gs>
                <a:gs pos="100000">
                  <a:schemeClr val="bg1"/>
                </a:gs>
              </a:gsLst>
              <a:lin ang="0" scaled="1"/>
              <a:tileRect/>
            </a:gradFill>
            <a:ln>
              <a:noFill/>
            </a:ln>
            <a:effectLst>
              <a:outerShdw dist="38100" dir="10800000" algn="r" rotWithShape="0">
                <a:srgbClr val="00B235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050" dirty="0">
                  <a:solidFill>
                    <a:prstClr val="whit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        </a:t>
              </a:r>
              <a:endParaRPr lang="ko-KR" altLang="en-US" sz="1050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Rectangle 4">
              <a:extLst>
                <a:ext uri="{FF2B5EF4-FFF2-40B4-BE49-F238E27FC236}">
                  <a16:creationId xmlns:a16="http://schemas.microsoft.com/office/drawing/2014/main" id="{75BEB067-0D89-441A-BB55-5CF04E5F10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1322" y="1632080"/>
              <a:ext cx="1771319" cy="15388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 lIns="0" tIns="0" rIns="0" bIns="0" anchor="ctr">
              <a:spAutoFit/>
            </a:bodyPr>
            <a:lstStyle/>
            <a:p>
              <a:r>
                <a:rPr lang="en-US" altLang="ko-KR" sz="10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4.2 </a:t>
              </a:r>
              <a:r>
                <a:rPr lang="ko-KR" altLang="en-US" sz="10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유지보수 대상 및 지원범위</a:t>
              </a:r>
            </a:p>
          </p:txBody>
        </p:sp>
      </p:grpSp>
      <p:graphicFrame>
        <p:nvGraphicFramePr>
          <p:cNvPr id="28" name="Group 7">
            <a:extLst>
              <a:ext uri="{FF2B5EF4-FFF2-40B4-BE49-F238E27FC236}">
                <a16:creationId xmlns:a16="http://schemas.microsoft.com/office/drawing/2014/main" id="{2963BE61-6014-46D3-AECA-8642F3A7C5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1792101"/>
              </p:ext>
            </p:extLst>
          </p:nvPr>
        </p:nvGraphicFramePr>
        <p:xfrm>
          <a:off x="288925" y="1704975"/>
          <a:ext cx="6146694" cy="2888016"/>
        </p:xfrm>
        <a:graphic>
          <a:graphicData uri="http://schemas.openxmlformats.org/drawingml/2006/table">
            <a:tbl>
              <a:tblPr/>
              <a:tblGrid>
                <a:gridCol w="9938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573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955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31714">
                <a:tc>
                  <a:txBody>
                    <a:bodyPr/>
                    <a:lstStyle>
                      <a:lvl1pPr algn="l" defTabSz="874713">
                        <a:lnSpc>
                          <a:spcPct val="135000"/>
                        </a:lnSpc>
                        <a:buFont typeface="Arial" pitchFamily="34" charset="0"/>
                        <a:defRPr kumimoji="1" sz="1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 marL="742950" indent="-285750" algn="l" defTabSz="874713">
                        <a:lnSpc>
                          <a:spcPct val="135000"/>
                        </a:lnSpc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 marL="1143000" indent="-228600" algn="l" defTabSz="874713">
                        <a:lnSpc>
                          <a:spcPct val="135000"/>
                        </a:lnSpc>
                        <a:buFont typeface="Wingdings" pitchFamily="2" charset="2"/>
                        <a:defRPr kumimoji="1" sz="1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 marL="1600200" indent="-228600" algn="l" defTabSz="874713">
                        <a:lnSpc>
                          <a:spcPct val="135000"/>
                        </a:lnSpc>
                        <a:buFont typeface="HY신명조" pitchFamily="18" charset="-127"/>
                        <a:defRPr kumimoji="1" sz="1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 marL="2057400" indent="-228600" algn="l" defTabSz="874713">
                        <a:lnSpc>
                          <a:spcPct val="135000"/>
                        </a:lnSpc>
                        <a:buFont typeface="Arial" pitchFamily="34" charset="0"/>
                        <a:defRPr kumimoji="1" sz="1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marL="2514600" indent="-228600" defTabSz="874713" fontAlgn="base">
                        <a:lnSpc>
                          <a:spcPct val="13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itchFamily="34" charset="0"/>
                        <a:defRPr kumimoji="1" sz="1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marL="2971800" indent="-228600" defTabSz="874713" fontAlgn="base">
                        <a:lnSpc>
                          <a:spcPct val="13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itchFamily="34" charset="0"/>
                        <a:defRPr kumimoji="1" sz="1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marL="3429000" indent="-228600" defTabSz="874713" fontAlgn="base">
                        <a:lnSpc>
                          <a:spcPct val="13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itchFamily="34" charset="0"/>
                        <a:defRPr kumimoji="1" sz="1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marL="3886200" indent="-228600" defTabSz="874713" fontAlgn="base">
                        <a:lnSpc>
                          <a:spcPct val="13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itchFamily="34" charset="0"/>
                        <a:defRPr kumimoji="1" sz="1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874713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kern="1200" spc="0" baseline="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구 분</a:t>
                      </a:r>
                    </a:p>
                  </a:txBody>
                  <a:tcPr marL="91433" marR="91433" marT="45723" marB="45723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336"/>
                    </a:solidFill>
                  </a:tcPr>
                </a:tc>
                <a:tc>
                  <a:txBody>
                    <a:bodyPr/>
                    <a:lstStyle>
                      <a:lvl1pPr algn="l" defTabSz="874713">
                        <a:lnSpc>
                          <a:spcPct val="135000"/>
                        </a:lnSpc>
                        <a:buFont typeface="Arial" pitchFamily="34" charset="0"/>
                        <a:defRPr kumimoji="1" sz="1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 marL="742950" indent="-285750" algn="l" defTabSz="874713">
                        <a:lnSpc>
                          <a:spcPct val="135000"/>
                        </a:lnSpc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 marL="1143000" indent="-228600" algn="l" defTabSz="874713">
                        <a:lnSpc>
                          <a:spcPct val="135000"/>
                        </a:lnSpc>
                        <a:buFont typeface="Wingdings" pitchFamily="2" charset="2"/>
                        <a:defRPr kumimoji="1" sz="1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 marL="1600200" indent="-228600" algn="l" defTabSz="874713">
                        <a:lnSpc>
                          <a:spcPct val="135000"/>
                        </a:lnSpc>
                        <a:buFont typeface="HY신명조" pitchFamily="18" charset="-127"/>
                        <a:defRPr kumimoji="1" sz="1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 marL="2057400" indent="-228600" algn="l" defTabSz="874713">
                        <a:lnSpc>
                          <a:spcPct val="135000"/>
                        </a:lnSpc>
                        <a:buFont typeface="Arial" pitchFamily="34" charset="0"/>
                        <a:defRPr kumimoji="1" sz="1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marL="2514600" indent="-228600" defTabSz="874713" fontAlgn="base">
                        <a:lnSpc>
                          <a:spcPct val="13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itchFamily="34" charset="0"/>
                        <a:defRPr kumimoji="1" sz="1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marL="2971800" indent="-228600" defTabSz="874713" fontAlgn="base">
                        <a:lnSpc>
                          <a:spcPct val="13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itchFamily="34" charset="0"/>
                        <a:defRPr kumimoji="1" sz="1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marL="3429000" indent="-228600" defTabSz="874713" fontAlgn="base">
                        <a:lnSpc>
                          <a:spcPct val="13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itchFamily="34" charset="0"/>
                        <a:defRPr kumimoji="1" sz="1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marL="3886200" indent="-228600" defTabSz="874713" fontAlgn="base">
                        <a:lnSpc>
                          <a:spcPct val="13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itchFamily="34" charset="0"/>
                        <a:defRPr kumimoji="1" sz="1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874713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kern="1200" spc="0" baseline="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내 용</a:t>
                      </a:r>
                    </a:p>
                  </a:txBody>
                  <a:tcPr marL="91433" marR="91433" marT="45723" marB="45723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33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74713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1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kern="1200" spc="0" baseline="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비고</a:t>
                      </a:r>
                    </a:p>
                  </a:txBody>
                  <a:tcPr marL="91433" marR="91433" marT="45723" marB="45723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3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9857">
                <a:tc>
                  <a:txBody>
                    <a:bodyPr/>
                    <a:lstStyle>
                      <a:lvl1pPr algn="l" defTabSz="874713">
                        <a:lnSpc>
                          <a:spcPct val="135000"/>
                        </a:lnSpc>
                        <a:buFont typeface="Arial" pitchFamily="34" charset="0"/>
                        <a:defRPr kumimoji="1" sz="1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 marL="742950" indent="-285750" algn="l" defTabSz="874713">
                        <a:lnSpc>
                          <a:spcPct val="135000"/>
                        </a:lnSpc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 marL="1143000" indent="-228600" algn="l" defTabSz="874713">
                        <a:lnSpc>
                          <a:spcPct val="135000"/>
                        </a:lnSpc>
                        <a:buFont typeface="Wingdings" pitchFamily="2" charset="2"/>
                        <a:defRPr kumimoji="1" sz="1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 marL="1600200" indent="-228600" algn="l" defTabSz="874713">
                        <a:lnSpc>
                          <a:spcPct val="135000"/>
                        </a:lnSpc>
                        <a:buFont typeface="HY신명조" pitchFamily="18" charset="-127"/>
                        <a:defRPr kumimoji="1" sz="1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 marL="2057400" indent="-228600" algn="l" defTabSz="874713">
                        <a:lnSpc>
                          <a:spcPct val="135000"/>
                        </a:lnSpc>
                        <a:buFont typeface="Arial" pitchFamily="34" charset="0"/>
                        <a:defRPr kumimoji="1" sz="1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marL="2514600" indent="-228600" defTabSz="874713" fontAlgn="base">
                        <a:lnSpc>
                          <a:spcPct val="13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itchFamily="34" charset="0"/>
                        <a:defRPr kumimoji="1" sz="1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marL="2971800" indent="-228600" defTabSz="874713" fontAlgn="base">
                        <a:lnSpc>
                          <a:spcPct val="13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itchFamily="34" charset="0"/>
                        <a:defRPr kumimoji="1" sz="1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marL="3429000" indent="-228600" defTabSz="874713" fontAlgn="base">
                        <a:lnSpc>
                          <a:spcPct val="13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itchFamily="34" charset="0"/>
                        <a:defRPr kumimoji="1" sz="1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marL="3886200" indent="-228600" defTabSz="874713" fontAlgn="base">
                        <a:lnSpc>
                          <a:spcPct val="13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itchFamily="34" charset="0"/>
                        <a:defRPr kumimoji="1" sz="1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874713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kern="1200" spc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유지보수 대상</a:t>
                      </a:r>
                      <a:endParaRPr kumimoji="1" lang="en-US" altLang="ko-KR" sz="800" b="1" kern="1200" spc="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1433" marR="91433" marT="45723" marB="45723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>
                      <a:lvl1pPr marL="95250" indent="-95250" algn="l" defTabSz="874713">
                        <a:lnSpc>
                          <a:spcPct val="135000"/>
                        </a:lnSpc>
                        <a:buFont typeface="Arial" pitchFamily="34" charset="0"/>
                        <a:defRPr kumimoji="1" sz="1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 marL="209550" indent="-112713" algn="l" defTabSz="874713">
                        <a:lnSpc>
                          <a:spcPct val="135000"/>
                        </a:lnSpc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 marL="1150938" indent="-228600" algn="l" defTabSz="874713">
                        <a:lnSpc>
                          <a:spcPct val="135000"/>
                        </a:lnSpc>
                        <a:buFont typeface="Wingdings" pitchFamily="2" charset="2"/>
                        <a:defRPr kumimoji="1" sz="1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 marL="1600200" indent="-228600" algn="l" defTabSz="874713">
                        <a:lnSpc>
                          <a:spcPct val="135000"/>
                        </a:lnSpc>
                        <a:buFont typeface="HY신명조" pitchFamily="18" charset="-127"/>
                        <a:defRPr kumimoji="1" sz="1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 marL="2057400" indent="-228600" algn="l" defTabSz="874713">
                        <a:lnSpc>
                          <a:spcPct val="135000"/>
                        </a:lnSpc>
                        <a:buFont typeface="Arial" pitchFamily="34" charset="0"/>
                        <a:defRPr kumimoji="1" sz="1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marL="2514600" indent="-228600" defTabSz="874713" fontAlgn="base">
                        <a:lnSpc>
                          <a:spcPct val="13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itchFamily="34" charset="0"/>
                        <a:defRPr kumimoji="1" sz="1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marL="2971800" indent="-228600" defTabSz="874713" fontAlgn="base">
                        <a:lnSpc>
                          <a:spcPct val="13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itchFamily="34" charset="0"/>
                        <a:defRPr kumimoji="1" sz="1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marL="3429000" indent="-228600" defTabSz="874713" fontAlgn="base">
                        <a:lnSpc>
                          <a:spcPct val="13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itchFamily="34" charset="0"/>
                        <a:defRPr kumimoji="1" sz="1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marL="3886200" indent="-228600" defTabSz="874713" fontAlgn="base">
                        <a:lnSpc>
                          <a:spcPct val="13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itchFamily="34" charset="0"/>
                        <a:defRPr kumimoji="1" sz="1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85725" marR="0" lvl="0" indent="-85725" algn="l" defTabSz="1076325" rtl="0" eaLnBrk="1" fontAlgn="ctr" latinLnBrk="0" hangingPunct="1">
                        <a:lnSpc>
                          <a:spcPct val="120000"/>
                        </a:lnSpc>
                        <a:spcBef>
                          <a:spcPts val="100"/>
                        </a:spcBef>
                        <a:spcAft>
                          <a:spcPts val="200"/>
                        </a:spcAft>
                        <a:buClr>
                          <a:srgbClr val="808080"/>
                        </a:buClr>
                        <a:buSzPct val="80000"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800" kern="0" dirty="0" err="1"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제안사가</a:t>
                      </a:r>
                      <a:r>
                        <a:rPr kumimoji="1" lang="ko-KR" altLang="en-US" sz="800" kern="0" dirty="0"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납품</a:t>
                      </a:r>
                      <a:r>
                        <a:rPr kumimoji="1" lang="en-US" altLang="ko-KR" sz="800" kern="0" dirty="0"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/</a:t>
                      </a:r>
                      <a:r>
                        <a:rPr kumimoji="1" lang="ko-KR" altLang="en-US" sz="800" kern="0" dirty="0"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설치하는 시스템 대상</a:t>
                      </a:r>
                      <a:r>
                        <a:rPr kumimoji="1" lang="en-US" altLang="ko-KR" sz="800" kern="0" dirty="0"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(S/W) </a:t>
                      </a:r>
                      <a:r>
                        <a:rPr kumimoji="1" lang="ko-KR" altLang="en-US" sz="800" kern="0" dirty="0"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지원</a:t>
                      </a:r>
                    </a:p>
                  </a:txBody>
                  <a:tcPr marL="91433" marR="91433" marT="45723" marB="45723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l" defTabSz="1076325" rtl="0" eaLnBrk="1" fontAlgn="ctr" latinLnBrk="0" hangingPunct="1">
                        <a:lnSpc>
                          <a:spcPct val="120000"/>
                        </a:lnSpc>
                        <a:spcBef>
                          <a:spcPts val="100"/>
                        </a:spcBef>
                        <a:spcAft>
                          <a:spcPts val="200"/>
                        </a:spcAft>
                        <a:buClr>
                          <a:srgbClr val="808080"/>
                        </a:buClr>
                        <a:buSzPct val="80000"/>
                        <a:buFont typeface="Arial" pitchFamily="34" charset="0"/>
                        <a:buChar char="•"/>
                        <a:tabLst/>
                        <a:defRPr/>
                      </a:pPr>
                      <a:endParaRPr kumimoji="1" lang="ko-KR" altLang="en-US" sz="800" kern="0" dirty="0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1433" marR="91433" marT="45723" marB="45723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9857">
                <a:tc>
                  <a:txBody>
                    <a:bodyPr/>
                    <a:lstStyle>
                      <a:lvl1pPr algn="l" defTabSz="874713">
                        <a:lnSpc>
                          <a:spcPct val="135000"/>
                        </a:lnSpc>
                        <a:buFont typeface="Arial" pitchFamily="34" charset="0"/>
                        <a:defRPr kumimoji="1" sz="1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 marL="742950" indent="-285750" algn="l" defTabSz="874713">
                        <a:lnSpc>
                          <a:spcPct val="135000"/>
                        </a:lnSpc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 marL="1143000" indent="-228600" algn="l" defTabSz="874713">
                        <a:lnSpc>
                          <a:spcPct val="135000"/>
                        </a:lnSpc>
                        <a:buFont typeface="Wingdings" pitchFamily="2" charset="2"/>
                        <a:defRPr kumimoji="1" sz="1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 marL="1600200" indent="-228600" algn="l" defTabSz="874713">
                        <a:lnSpc>
                          <a:spcPct val="135000"/>
                        </a:lnSpc>
                        <a:buFont typeface="HY신명조" pitchFamily="18" charset="-127"/>
                        <a:defRPr kumimoji="1" sz="1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 marL="2057400" indent="-228600" algn="l" defTabSz="874713">
                        <a:lnSpc>
                          <a:spcPct val="135000"/>
                        </a:lnSpc>
                        <a:buFont typeface="Arial" pitchFamily="34" charset="0"/>
                        <a:defRPr kumimoji="1" sz="1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marL="2514600" indent="-228600" defTabSz="874713" fontAlgn="base">
                        <a:lnSpc>
                          <a:spcPct val="13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itchFamily="34" charset="0"/>
                        <a:defRPr kumimoji="1" sz="1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marL="2971800" indent="-228600" defTabSz="874713" fontAlgn="base">
                        <a:lnSpc>
                          <a:spcPct val="13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itchFamily="34" charset="0"/>
                        <a:defRPr kumimoji="1" sz="1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marL="3429000" indent="-228600" defTabSz="874713" fontAlgn="base">
                        <a:lnSpc>
                          <a:spcPct val="13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itchFamily="34" charset="0"/>
                        <a:defRPr kumimoji="1" sz="1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marL="3886200" indent="-228600" defTabSz="874713" fontAlgn="base">
                        <a:lnSpc>
                          <a:spcPct val="13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itchFamily="34" charset="0"/>
                        <a:defRPr kumimoji="1" sz="1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874713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kern="1200" spc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무상 유지보수 기간</a:t>
                      </a:r>
                    </a:p>
                  </a:txBody>
                  <a:tcPr marL="91433" marR="91433" marT="45723" marB="45723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>
                      <a:lvl1pPr marL="95250" indent="-95250" algn="l" defTabSz="874713">
                        <a:lnSpc>
                          <a:spcPct val="135000"/>
                        </a:lnSpc>
                        <a:buFont typeface="Arial" pitchFamily="34" charset="0"/>
                        <a:defRPr kumimoji="1" sz="1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 marL="209550" indent="-112713" algn="l" defTabSz="874713">
                        <a:lnSpc>
                          <a:spcPct val="135000"/>
                        </a:lnSpc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 marL="1150938" indent="-228600" algn="l" defTabSz="874713">
                        <a:lnSpc>
                          <a:spcPct val="135000"/>
                        </a:lnSpc>
                        <a:buFont typeface="Wingdings" pitchFamily="2" charset="2"/>
                        <a:defRPr kumimoji="1" sz="1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 marL="1600200" indent="-228600" algn="l" defTabSz="874713">
                        <a:lnSpc>
                          <a:spcPct val="135000"/>
                        </a:lnSpc>
                        <a:buFont typeface="HY신명조" pitchFamily="18" charset="-127"/>
                        <a:defRPr kumimoji="1" sz="1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 marL="2057400" indent="-228600" algn="l" defTabSz="874713">
                        <a:lnSpc>
                          <a:spcPct val="135000"/>
                        </a:lnSpc>
                        <a:buFont typeface="Arial" pitchFamily="34" charset="0"/>
                        <a:defRPr kumimoji="1" sz="1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marL="2514600" indent="-228600" defTabSz="874713" fontAlgn="base">
                        <a:lnSpc>
                          <a:spcPct val="13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itchFamily="34" charset="0"/>
                        <a:defRPr kumimoji="1" sz="1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marL="2971800" indent="-228600" defTabSz="874713" fontAlgn="base">
                        <a:lnSpc>
                          <a:spcPct val="13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itchFamily="34" charset="0"/>
                        <a:defRPr kumimoji="1" sz="1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marL="3429000" indent="-228600" defTabSz="874713" fontAlgn="base">
                        <a:lnSpc>
                          <a:spcPct val="13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itchFamily="34" charset="0"/>
                        <a:defRPr kumimoji="1" sz="1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marL="3886200" indent="-228600" defTabSz="874713" fontAlgn="base">
                        <a:lnSpc>
                          <a:spcPct val="13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itchFamily="34" charset="0"/>
                        <a:defRPr kumimoji="1" sz="1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85725" marR="0" lvl="0" indent="-85725" algn="l" defTabSz="1076325" rtl="0" eaLnBrk="1" fontAlgn="ctr" latinLnBrk="0" hangingPunct="1">
                        <a:lnSpc>
                          <a:spcPct val="120000"/>
                        </a:lnSpc>
                        <a:spcBef>
                          <a:spcPts val="100"/>
                        </a:spcBef>
                        <a:spcAft>
                          <a:spcPts val="200"/>
                        </a:spcAft>
                        <a:buClr>
                          <a:srgbClr val="808080"/>
                        </a:buClr>
                        <a:buSzPct val="80000"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800" kern="0" dirty="0"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최종 납품일로부터 </a:t>
                      </a:r>
                      <a:r>
                        <a:rPr kumimoji="1" lang="en-US" altLang="ko-KR" sz="800" kern="0" dirty="0"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S/W</a:t>
                      </a:r>
                      <a:r>
                        <a:rPr kumimoji="1" lang="ko-KR" altLang="en-US" sz="800" kern="0" dirty="0"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는 </a:t>
                      </a:r>
                      <a:r>
                        <a:rPr kumimoji="1" lang="en-US" altLang="ko-KR" sz="800" kern="0" dirty="0"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</a:t>
                      </a:r>
                      <a:r>
                        <a:rPr kumimoji="1" lang="ko-KR" altLang="en-US" sz="800" kern="0" dirty="0"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년이 되는 날이 속한 달의 말일까지 지원</a:t>
                      </a:r>
                    </a:p>
                  </a:txBody>
                  <a:tcPr marL="91433" marR="91433" marT="45723" marB="45723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l" defTabSz="1076325" rtl="0" eaLnBrk="1" fontAlgn="ctr" latinLnBrk="0" hangingPunct="1">
                        <a:lnSpc>
                          <a:spcPct val="120000"/>
                        </a:lnSpc>
                        <a:spcBef>
                          <a:spcPts val="100"/>
                        </a:spcBef>
                        <a:spcAft>
                          <a:spcPts val="200"/>
                        </a:spcAft>
                        <a:buClr>
                          <a:srgbClr val="808080"/>
                        </a:buClr>
                        <a:buSzPct val="80000"/>
                        <a:buFont typeface="Arial" pitchFamily="34" charset="0"/>
                        <a:buChar char="•"/>
                        <a:tabLst/>
                        <a:defRPr/>
                      </a:pPr>
                      <a:endParaRPr kumimoji="1" lang="ko-KR" altLang="en-US" sz="800" kern="0" dirty="0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1433" marR="91433" marT="45723" marB="45723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9857">
                <a:tc>
                  <a:txBody>
                    <a:bodyPr/>
                    <a:lstStyle/>
                    <a:p>
                      <a:pPr marL="0" marR="0" lvl="0" indent="0" algn="ctr" defTabSz="874713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kern="1200" spc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유상 유지보수 </a:t>
                      </a:r>
                      <a:r>
                        <a:rPr kumimoji="1" lang="ko-KR" altLang="en-US" sz="800" b="1" kern="1200" spc="0" baseline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요율</a:t>
                      </a:r>
                      <a:endParaRPr kumimoji="1" lang="ko-KR" altLang="en-US" sz="800" b="1" kern="1200" spc="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1433" marR="91433" marT="45723" marB="45723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l" defTabSz="1076325" rtl="0" eaLnBrk="1" fontAlgn="ctr" latinLnBrk="0" hangingPunct="1">
                        <a:lnSpc>
                          <a:spcPct val="120000"/>
                        </a:lnSpc>
                        <a:spcBef>
                          <a:spcPts val="100"/>
                        </a:spcBef>
                        <a:spcAft>
                          <a:spcPts val="200"/>
                        </a:spcAft>
                        <a:buClr>
                          <a:srgbClr val="808080"/>
                        </a:buClr>
                        <a:buSzPct val="80000"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1" lang="en-US" altLang="ko-KR" sz="800" kern="0" dirty="0"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</a:t>
                      </a:r>
                      <a:r>
                        <a:rPr kumimoji="1" lang="ko-KR" altLang="en-US" sz="800" kern="0" dirty="0"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년 유지보수 </a:t>
                      </a:r>
                      <a:r>
                        <a:rPr kumimoji="1" lang="ko-KR" altLang="en-US" sz="800" kern="0" dirty="0" err="1"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요율</a:t>
                      </a:r>
                      <a:r>
                        <a:rPr kumimoji="1" lang="ko-KR" altLang="en-US" sz="800" kern="0" dirty="0"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kumimoji="1" lang="en-US" altLang="ko-KR" sz="800" kern="0" dirty="0"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: 15%</a:t>
                      </a:r>
                      <a:endParaRPr kumimoji="1" lang="ko-KR" altLang="en-US" sz="800" kern="0" dirty="0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1433" marR="91433" marT="45723" marB="45723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l" defTabSz="1076325" rtl="0" eaLnBrk="1" fontAlgn="ctr" latinLnBrk="0" hangingPunct="1">
                        <a:lnSpc>
                          <a:spcPct val="120000"/>
                        </a:lnSpc>
                        <a:spcBef>
                          <a:spcPts val="100"/>
                        </a:spcBef>
                        <a:spcAft>
                          <a:spcPts val="200"/>
                        </a:spcAft>
                        <a:buClr>
                          <a:srgbClr val="808080"/>
                        </a:buClr>
                        <a:buSzPct val="80000"/>
                        <a:buFont typeface="Arial" pitchFamily="34" charset="0"/>
                        <a:buChar char="•"/>
                        <a:tabLst/>
                        <a:defRPr/>
                      </a:pPr>
                      <a:endParaRPr kumimoji="1" lang="ko-KR" altLang="en-US" sz="800" kern="0" dirty="0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1433" marR="91433" marT="45723" marB="45723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4097416"/>
                  </a:ext>
                </a:extLst>
              </a:tr>
              <a:tr h="925870">
                <a:tc>
                  <a:txBody>
                    <a:bodyPr/>
                    <a:lstStyle>
                      <a:lvl1pPr algn="l" defTabSz="874713">
                        <a:lnSpc>
                          <a:spcPct val="135000"/>
                        </a:lnSpc>
                        <a:buFont typeface="Arial" pitchFamily="34" charset="0"/>
                        <a:defRPr kumimoji="1" sz="1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 marL="742950" indent="-285750" algn="l" defTabSz="874713">
                        <a:lnSpc>
                          <a:spcPct val="135000"/>
                        </a:lnSpc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 marL="1143000" indent="-228600" algn="l" defTabSz="874713">
                        <a:lnSpc>
                          <a:spcPct val="135000"/>
                        </a:lnSpc>
                        <a:buFont typeface="Wingdings" pitchFamily="2" charset="2"/>
                        <a:defRPr kumimoji="1" sz="1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 marL="1600200" indent="-228600" algn="l" defTabSz="874713">
                        <a:lnSpc>
                          <a:spcPct val="135000"/>
                        </a:lnSpc>
                        <a:buFont typeface="HY신명조" pitchFamily="18" charset="-127"/>
                        <a:defRPr kumimoji="1" sz="1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 marL="2057400" indent="-228600" algn="l" defTabSz="874713">
                        <a:lnSpc>
                          <a:spcPct val="135000"/>
                        </a:lnSpc>
                        <a:buFont typeface="Arial" pitchFamily="34" charset="0"/>
                        <a:defRPr kumimoji="1" sz="1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marL="2514600" indent="-228600" defTabSz="874713" fontAlgn="base">
                        <a:lnSpc>
                          <a:spcPct val="13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itchFamily="34" charset="0"/>
                        <a:defRPr kumimoji="1" sz="1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marL="2971800" indent="-228600" defTabSz="874713" fontAlgn="base">
                        <a:lnSpc>
                          <a:spcPct val="13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itchFamily="34" charset="0"/>
                        <a:defRPr kumimoji="1" sz="1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marL="3429000" indent="-228600" defTabSz="874713" fontAlgn="base">
                        <a:lnSpc>
                          <a:spcPct val="13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itchFamily="34" charset="0"/>
                        <a:defRPr kumimoji="1" sz="1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marL="3886200" indent="-228600" defTabSz="874713" fontAlgn="base">
                        <a:lnSpc>
                          <a:spcPct val="13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itchFamily="34" charset="0"/>
                        <a:defRPr kumimoji="1" sz="1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874713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kern="1200" spc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유지보수 내용</a:t>
                      </a:r>
                    </a:p>
                  </a:txBody>
                  <a:tcPr marL="91433" marR="91433" marT="45723" marB="45723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>
                      <a:lvl1pPr marL="95250" indent="-95250" algn="l" defTabSz="874713">
                        <a:lnSpc>
                          <a:spcPct val="135000"/>
                        </a:lnSpc>
                        <a:buFont typeface="Arial" pitchFamily="34" charset="0"/>
                        <a:defRPr kumimoji="1" sz="1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 marL="209550" indent="-112713" algn="l" defTabSz="874713">
                        <a:lnSpc>
                          <a:spcPct val="135000"/>
                        </a:lnSpc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 marL="1150938" indent="-228600" algn="l" defTabSz="874713">
                        <a:lnSpc>
                          <a:spcPct val="135000"/>
                        </a:lnSpc>
                        <a:buFont typeface="Wingdings" pitchFamily="2" charset="2"/>
                        <a:defRPr kumimoji="1" sz="1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 marL="1600200" indent="-228600" algn="l" defTabSz="874713">
                        <a:lnSpc>
                          <a:spcPct val="135000"/>
                        </a:lnSpc>
                        <a:buFont typeface="HY신명조" pitchFamily="18" charset="-127"/>
                        <a:defRPr kumimoji="1" sz="1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 marL="2057400" indent="-228600" algn="l" defTabSz="874713">
                        <a:lnSpc>
                          <a:spcPct val="135000"/>
                        </a:lnSpc>
                        <a:buFont typeface="Arial" pitchFamily="34" charset="0"/>
                        <a:defRPr kumimoji="1" sz="1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marL="2514600" indent="-228600" defTabSz="874713" fontAlgn="base">
                        <a:lnSpc>
                          <a:spcPct val="13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itchFamily="34" charset="0"/>
                        <a:defRPr kumimoji="1" sz="1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marL="2971800" indent="-228600" defTabSz="874713" fontAlgn="base">
                        <a:lnSpc>
                          <a:spcPct val="13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itchFamily="34" charset="0"/>
                        <a:defRPr kumimoji="1" sz="1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marL="3429000" indent="-228600" defTabSz="874713" fontAlgn="base">
                        <a:lnSpc>
                          <a:spcPct val="13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itchFamily="34" charset="0"/>
                        <a:defRPr kumimoji="1" sz="1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marL="3886200" indent="-228600" defTabSz="874713" fontAlgn="base">
                        <a:lnSpc>
                          <a:spcPct val="13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itchFamily="34" charset="0"/>
                        <a:defRPr kumimoji="1" sz="1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85725" marR="0" lvl="0" indent="-85725" algn="l" defTabSz="1076325" rtl="0" eaLnBrk="1" fontAlgn="ctr" latinLnBrk="0" hangingPunct="1">
                        <a:lnSpc>
                          <a:spcPct val="120000"/>
                        </a:lnSpc>
                        <a:spcBef>
                          <a:spcPts val="100"/>
                        </a:spcBef>
                        <a:spcAft>
                          <a:spcPts val="200"/>
                        </a:spcAft>
                        <a:buClr>
                          <a:srgbClr val="808080"/>
                        </a:buClr>
                        <a:buSzPct val="80000"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800" kern="0" dirty="0"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모든 납품 제품의 일관성 있는 유지관리</a:t>
                      </a:r>
                    </a:p>
                    <a:p>
                      <a:pPr marL="85725" marR="0" lvl="0" indent="-85725" algn="l" defTabSz="1076325" rtl="0" eaLnBrk="1" fontAlgn="ctr" latinLnBrk="0" hangingPunct="1">
                        <a:lnSpc>
                          <a:spcPct val="120000"/>
                        </a:lnSpc>
                        <a:spcBef>
                          <a:spcPts val="100"/>
                        </a:spcBef>
                        <a:spcAft>
                          <a:spcPts val="200"/>
                        </a:spcAft>
                        <a:buClr>
                          <a:srgbClr val="808080"/>
                        </a:buClr>
                        <a:buSzPct val="80000"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800" kern="0" dirty="0"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하자 발생 시 신속 보완 장애 발생 시 </a:t>
                      </a:r>
                      <a:r>
                        <a:rPr kumimoji="1" lang="en-US" altLang="ko-KR" sz="800" kern="0" dirty="0"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On-Line </a:t>
                      </a:r>
                      <a:r>
                        <a:rPr kumimoji="1" lang="ko-KR" altLang="en-US" sz="800" kern="0" dirty="0"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또는 현장조치</a:t>
                      </a:r>
                    </a:p>
                    <a:p>
                      <a:pPr marL="85725" marR="0" lvl="0" indent="-85725" algn="l" defTabSz="1076325" rtl="0" eaLnBrk="1" fontAlgn="ctr" latinLnBrk="0" hangingPunct="1">
                        <a:lnSpc>
                          <a:spcPct val="120000"/>
                        </a:lnSpc>
                        <a:spcBef>
                          <a:spcPts val="100"/>
                        </a:spcBef>
                        <a:spcAft>
                          <a:spcPts val="200"/>
                        </a:spcAft>
                        <a:buClr>
                          <a:srgbClr val="808080"/>
                        </a:buClr>
                        <a:buSzPct val="80000"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800" kern="0" dirty="0"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수시 예방점검으로 사전 장애 예방 및 장애 발생시 신속한 대처</a:t>
                      </a:r>
                      <a:endParaRPr kumimoji="1" lang="en-US" altLang="ko-KR" sz="800" kern="0" dirty="0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85725" marR="0" lvl="0" indent="-85725" algn="l" defTabSz="1076325" rtl="0" eaLnBrk="1" fontAlgn="ctr" latinLnBrk="0" hangingPunct="1">
                        <a:lnSpc>
                          <a:spcPct val="120000"/>
                        </a:lnSpc>
                        <a:spcBef>
                          <a:spcPts val="100"/>
                        </a:spcBef>
                        <a:spcAft>
                          <a:spcPts val="200"/>
                        </a:spcAft>
                        <a:buClr>
                          <a:srgbClr val="808080"/>
                        </a:buClr>
                        <a:buSzPct val="80000"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800" kern="0" dirty="0"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고객요청</a:t>
                      </a:r>
                      <a:r>
                        <a:rPr kumimoji="1" lang="ko-KR" altLang="en-US" sz="800" kern="0" baseline="0" dirty="0"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에 의한 수시점검을 통해</a:t>
                      </a:r>
                      <a:r>
                        <a:rPr kumimoji="1" lang="ko-KR" altLang="en-US" sz="800" kern="0" dirty="0"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최적의 시스템 운영상태 유지</a:t>
                      </a:r>
                    </a:p>
                    <a:p>
                      <a:pPr marL="85725" marR="0" lvl="0" indent="-85725" algn="l" defTabSz="1076325" rtl="0" eaLnBrk="1" fontAlgn="ctr" latinLnBrk="0" hangingPunct="1">
                        <a:lnSpc>
                          <a:spcPct val="120000"/>
                        </a:lnSpc>
                        <a:spcBef>
                          <a:spcPts val="100"/>
                        </a:spcBef>
                        <a:spcAft>
                          <a:spcPts val="200"/>
                        </a:spcAft>
                        <a:buClr>
                          <a:srgbClr val="808080"/>
                        </a:buClr>
                        <a:buSzPct val="80000"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800" kern="0" dirty="0"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기술자문 및 최신 기술정보 제공</a:t>
                      </a:r>
                      <a:endParaRPr kumimoji="1" lang="en-US" altLang="ko-KR" sz="800" kern="0" dirty="0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85725" marR="0" lvl="0" indent="-85725" algn="l" defTabSz="1076325" rtl="0" eaLnBrk="1" fontAlgn="ctr" latinLnBrk="0" hangingPunct="1">
                        <a:lnSpc>
                          <a:spcPct val="120000"/>
                        </a:lnSpc>
                        <a:spcBef>
                          <a:spcPts val="100"/>
                        </a:spcBef>
                        <a:spcAft>
                          <a:spcPts val="200"/>
                        </a:spcAft>
                        <a:buClr>
                          <a:srgbClr val="808080"/>
                        </a:buClr>
                        <a:buSzPct val="80000"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800" kern="0" dirty="0"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최신 기술 반영한 패치 및 </a:t>
                      </a:r>
                      <a:r>
                        <a:rPr kumimoji="1" lang="en-US" altLang="ko-KR" sz="800" kern="0" dirty="0"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HW </a:t>
                      </a:r>
                      <a:r>
                        <a:rPr kumimoji="1" lang="ko-KR" altLang="en-US" sz="800" kern="0" dirty="0"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환경 변경에 의한 </a:t>
                      </a:r>
                      <a:r>
                        <a:rPr kumimoji="1" lang="en-US" altLang="ko-KR" sz="800" kern="0" dirty="0"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SW </a:t>
                      </a:r>
                      <a:r>
                        <a:rPr kumimoji="1" lang="ko-KR" altLang="en-US" sz="800" kern="0" dirty="0"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구성 변경 등의 기술 지원</a:t>
                      </a:r>
                    </a:p>
                    <a:p>
                      <a:pPr marL="85725" marR="0" lvl="0" indent="-85725" algn="l" defTabSz="1076325" rtl="0" eaLnBrk="1" fontAlgn="ctr" latinLnBrk="0" hangingPunct="1">
                        <a:lnSpc>
                          <a:spcPct val="120000"/>
                        </a:lnSpc>
                        <a:spcBef>
                          <a:spcPts val="100"/>
                        </a:spcBef>
                        <a:spcAft>
                          <a:spcPts val="200"/>
                        </a:spcAft>
                        <a:buClr>
                          <a:srgbClr val="808080"/>
                        </a:buClr>
                        <a:buSzPct val="80000"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1" lang="en-US" altLang="ko-KR" sz="800" kern="0" dirty="0"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24*7*365 </a:t>
                      </a:r>
                      <a:r>
                        <a:rPr kumimoji="1" lang="ko-KR" altLang="en-US" sz="800" kern="0" dirty="0"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상시 지원 체계 유지</a:t>
                      </a:r>
                    </a:p>
                  </a:txBody>
                  <a:tcPr marL="91433" marR="91433" marT="45723" marB="45723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l" defTabSz="1076325" rtl="0" eaLnBrk="1" fontAlgn="ctr" latinLnBrk="0" hangingPunct="1">
                        <a:lnSpc>
                          <a:spcPct val="120000"/>
                        </a:lnSpc>
                        <a:spcBef>
                          <a:spcPts val="100"/>
                        </a:spcBef>
                        <a:spcAft>
                          <a:spcPts val="200"/>
                        </a:spcAft>
                        <a:buClr>
                          <a:srgbClr val="808080"/>
                        </a:buClr>
                        <a:buSzPct val="80000"/>
                        <a:buFont typeface="Arial" pitchFamily="34" charset="0"/>
                        <a:buChar char="•"/>
                        <a:tabLst/>
                        <a:defRPr/>
                      </a:pPr>
                      <a:endParaRPr kumimoji="1" lang="ko-KR" altLang="en-US" sz="800" kern="0" dirty="0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1433" marR="91433" marT="45723" marB="45723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5020">
                <a:tc>
                  <a:txBody>
                    <a:bodyPr/>
                    <a:lstStyle>
                      <a:lvl1pPr algn="l" defTabSz="874713">
                        <a:lnSpc>
                          <a:spcPct val="135000"/>
                        </a:lnSpc>
                        <a:buFont typeface="Arial" pitchFamily="34" charset="0"/>
                        <a:defRPr kumimoji="1" sz="1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 marL="742950" indent="-285750" algn="l" defTabSz="874713">
                        <a:lnSpc>
                          <a:spcPct val="135000"/>
                        </a:lnSpc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 marL="1143000" indent="-228600" algn="l" defTabSz="874713">
                        <a:lnSpc>
                          <a:spcPct val="135000"/>
                        </a:lnSpc>
                        <a:buFont typeface="Wingdings" pitchFamily="2" charset="2"/>
                        <a:defRPr kumimoji="1" sz="1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 marL="1600200" indent="-228600" algn="l" defTabSz="874713">
                        <a:lnSpc>
                          <a:spcPct val="135000"/>
                        </a:lnSpc>
                        <a:buFont typeface="HY신명조" pitchFamily="18" charset="-127"/>
                        <a:defRPr kumimoji="1" sz="1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 marL="2057400" indent="-228600" algn="l" defTabSz="874713">
                        <a:lnSpc>
                          <a:spcPct val="135000"/>
                        </a:lnSpc>
                        <a:buFont typeface="Arial" pitchFamily="34" charset="0"/>
                        <a:defRPr kumimoji="1" sz="1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marL="2514600" indent="-228600" defTabSz="874713" fontAlgn="base">
                        <a:lnSpc>
                          <a:spcPct val="13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itchFamily="34" charset="0"/>
                        <a:defRPr kumimoji="1" sz="1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marL="2971800" indent="-228600" defTabSz="874713" fontAlgn="base">
                        <a:lnSpc>
                          <a:spcPct val="13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itchFamily="34" charset="0"/>
                        <a:defRPr kumimoji="1" sz="1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marL="3429000" indent="-228600" defTabSz="874713" fontAlgn="base">
                        <a:lnSpc>
                          <a:spcPct val="13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itchFamily="34" charset="0"/>
                        <a:defRPr kumimoji="1" sz="1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marL="3886200" indent="-228600" defTabSz="874713" fontAlgn="base">
                        <a:lnSpc>
                          <a:spcPct val="13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itchFamily="34" charset="0"/>
                        <a:defRPr kumimoji="1" sz="1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874713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kern="1200" spc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유지보수 범위</a:t>
                      </a:r>
                    </a:p>
                  </a:txBody>
                  <a:tcPr marL="91433" marR="91433" marT="45723" marB="45723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>
                      <a:lvl1pPr marL="95250" indent="-95250" algn="l" defTabSz="874713">
                        <a:lnSpc>
                          <a:spcPct val="135000"/>
                        </a:lnSpc>
                        <a:buFont typeface="Arial" pitchFamily="34" charset="0"/>
                        <a:defRPr kumimoji="1" sz="1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 marL="209550" indent="-112713" algn="l" defTabSz="874713">
                        <a:lnSpc>
                          <a:spcPct val="135000"/>
                        </a:lnSpc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 marL="1150938" indent="-228600" algn="l" defTabSz="874713">
                        <a:lnSpc>
                          <a:spcPct val="135000"/>
                        </a:lnSpc>
                        <a:buFont typeface="Wingdings" pitchFamily="2" charset="2"/>
                        <a:defRPr kumimoji="1" sz="1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 marL="1600200" indent="-228600" algn="l" defTabSz="874713">
                        <a:lnSpc>
                          <a:spcPct val="135000"/>
                        </a:lnSpc>
                        <a:buFont typeface="HY신명조" pitchFamily="18" charset="-127"/>
                        <a:defRPr kumimoji="1" sz="1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 marL="2057400" indent="-228600" algn="l" defTabSz="874713">
                        <a:lnSpc>
                          <a:spcPct val="135000"/>
                        </a:lnSpc>
                        <a:buFont typeface="Arial" pitchFamily="34" charset="0"/>
                        <a:defRPr kumimoji="1" sz="1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marL="2514600" indent="-228600" defTabSz="874713" fontAlgn="base">
                        <a:lnSpc>
                          <a:spcPct val="13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itchFamily="34" charset="0"/>
                        <a:defRPr kumimoji="1" sz="1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marL="2971800" indent="-228600" defTabSz="874713" fontAlgn="base">
                        <a:lnSpc>
                          <a:spcPct val="13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itchFamily="34" charset="0"/>
                        <a:defRPr kumimoji="1" sz="1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marL="3429000" indent="-228600" defTabSz="874713" fontAlgn="base">
                        <a:lnSpc>
                          <a:spcPct val="13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itchFamily="34" charset="0"/>
                        <a:defRPr kumimoji="1" sz="1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marL="3886200" indent="-228600" defTabSz="874713" fontAlgn="base">
                        <a:lnSpc>
                          <a:spcPct val="13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itchFamily="34" charset="0"/>
                        <a:defRPr kumimoji="1" sz="1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85725" marR="0" lvl="0" indent="-85725" algn="l" defTabSz="1076325" rtl="0" eaLnBrk="1" fontAlgn="ctr" latinLnBrk="0" hangingPunct="1">
                        <a:lnSpc>
                          <a:spcPct val="120000"/>
                        </a:lnSpc>
                        <a:spcBef>
                          <a:spcPts val="100"/>
                        </a:spcBef>
                        <a:spcAft>
                          <a:spcPts val="200"/>
                        </a:spcAft>
                        <a:buClr>
                          <a:srgbClr val="808080"/>
                        </a:buClr>
                        <a:buSzPct val="80000"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800" kern="0" dirty="0"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무상 유지보수 기간 중 발생하는 시스템 자체 결함에 대한 유지보수</a:t>
                      </a:r>
                    </a:p>
                    <a:p>
                      <a:pPr marL="85725" marR="0" lvl="0" indent="-85725" algn="l" defTabSz="1076325" rtl="0" eaLnBrk="1" fontAlgn="ctr" latinLnBrk="0" hangingPunct="1">
                        <a:lnSpc>
                          <a:spcPct val="120000"/>
                        </a:lnSpc>
                        <a:spcBef>
                          <a:spcPts val="100"/>
                        </a:spcBef>
                        <a:spcAft>
                          <a:spcPts val="200"/>
                        </a:spcAft>
                        <a:buClr>
                          <a:srgbClr val="808080"/>
                        </a:buClr>
                        <a:buSzPct val="80000"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800" kern="0" dirty="0"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사용자 과실에 의한 장애</a:t>
                      </a:r>
                      <a:r>
                        <a:rPr kumimoji="1" lang="en-US" altLang="ko-KR" sz="800" kern="0" dirty="0"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kumimoji="1" lang="ko-KR" altLang="en-US" sz="800" kern="0" dirty="0"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천재지변에 의한 장애</a:t>
                      </a:r>
                      <a:r>
                        <a:rPr kumimoji="1" lang="en-US" altLang="ko-KR" sz="800" kern="0" dirty="0"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kumimoji="1" lang="ko-KR" altLang="en-US" sz="800" kern="0" dirty="0"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제외</a:t>
                      </a:r>
                    </a:p>
                  </a:txBody>
                  <a:tcPr marL="91433" marR="91433" marT="45723" marB="45723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l" defTabSz="1076325" rtl="0" eaLnBrk="1" fontAlgn="ctr" latinLnBrk="0" hangingPunct="1">
                        <a:lnSpc>
                          <a:spcPct val="120000"/>
                        </a:lnSpc>
                        <a:spcBef>
                          <a:spcPts val="100"/>
                        </a:spcBef>
                        <a:spcAft>
                          <a:spcPts val="200"/>
                        </a:spcAft>
                        <a:buClr>
                          <a:srgbClr val="808080"/>
                        </a:buClr>
                        <a:buSzPct val="80000"/>
                        <a:buFont typeface="Arial" pitchFamily="34" charset="0"/>
                        <a:buChar char="•"/>
                        <a:tabLst/>
                        <a:defRPr/>
                      </a:pPr>
                      <a:endParaRPr kumimoji="1" lang="ko-KR" altLang="en-US" sz="800" kern="0" dirty="0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1433" marR="91433" marT="45723" marB="45723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7872995"/>
      </p:ext>
    </p:extLst>
  </p:cSld>
  <p:clrMapOvr>
    <a:masterClrMapping/>
  </p:clrMapOvr>
  <p:transition spd="slow">
    <p:wipe dir="r"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>
          <a:xfrm>
            <a:off x="1736621" y="132736"/>
            <a:ext cx="4824412" cy="161583"/>
          </a:xfrm>
        </p:spPr>
        <p:txBody>
          <a:bodyPr/>
          <a:lstStyle/>
          <a:p>
            <a:r>
              <a:rPr lang="en-US" altLang="ko-KR" dirty="0"/>
              <a:t>Ⅲ </a:t>
            </a:r>
            <a:r>
              <a:rPr lang="ko-KR" altLang="en-US" dirty="0"/>
              <a:t>기술 부문</a:t>
            </a:r>
          </a:p>
        </p:txBody>
      </p:sp>
      <p:sp>
        <p:nvSpPr>
          <p:cNvPr id="5" name="제목 2">
            <a:extLst>
              <a:ext uri="{FF2B5EF4-FFF2-40B4-BE49-F238E27FC236}">
                <a16:creationId xmlns:a16="http://schemas.microsoft.com/office/drawing/2014/main" id="{F1DA374C-512B-4625-BA86-C75DCC7614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925" y="583320"/>
            <a:ext cx="6423162" cy="341612"/>
          </a:xfrm>
        </p:spPr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시스템 운영 방안 및 장애 시 대응 방안</a:t>
            </a:r>
          </a:p>
        </p:txBody>
      </p:sp>
      <p:sp>
        <p:nvSpPr>
          <p:cNvPr id="6" name="텍스트 개체 틀 4">
            <a:extLst>
              <a:ext uri="{FF2B5EF4-FFF2-40B4-BE49-F238E27FC236}">
                <a16:creationId xmlns:a16="http://schemas.microsoft.com/office/drawing/2014/main" id="{9E487052-F96C-4DB0-88B1-6A66E40A43C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88925" y="925513"/>
            <a:ext cx="6416675" cy="184666"/>
          </a:xfrm>
        </p:spPr>
        <p:txBody>
          <a:bodyPr/>
          <a:lstStyle/>
          <a:p>
            <a:pPr marL="0" indent="0" fontAlgn="auto">
              <a:spcAft>
                <a:spcPts val="0"/>
              </a:spcAft>
              <a:buNone/>
              <a:defRPr/>
            </a:pPr>
            <a:r>
              <a:rPr lang="ko-KR" altLang="en-US" dirty="0">
                <a:cs typeface="Tahoma" panose="020B0604030504040204" pitchFamily="34" charset="0"/>
              </a:rPr>
              <a:t>소프트웨어 결함 등으로 백업시스템이 문제가 발생하는 경우를 대비하여 장애 예방 방안 및 처리 방안을 수립하고</a:t>
            </a:r>
            <a:r>
              <a:rPr lang="en-US" altLang="ko-KR" dirty="0">
                <a:cs typeface="Tahoma" panose="020B0604030504040204" pitchFamily="34" charset="0"/>
              </a:rPr>
              <a:t>,  </a:t>
            </a:r>
            <a:r>
              <a:rPr lang="ko-KR" altLang="en-US" dirty="0">
                <a:cs typeface="Tahoma" panose="020B0604030504040204" pitchFamily="34" charset="0"/>
              </a:rPr>
              <a:t>주기적인 예방 조치를 실시하며</a:t>
            </a:r>
            <a:r>
              <a:rPr lang="en-US" altLang="ko-KR" dirty="0">
                <a:cs typeface="Tahoma" panose="020B0604030504040204" pitchFamily="34" charset="0"/>
              </a:rPr>
              <a:t>,  </a:t>
            </a:r>
            <a:r>
              <a:rPr lang="ko-KR" altLang="en-US" dirty="0">
                <a:cs typeface="Tahoma" panose="020B0604030504040204" pitchFamily="34" charset="0"/>
              </a:rPr>
              <a:t>실제 장애 발생 시 수립된 처리 방안에 따라 신속히 해결 합니다</a:t>
            </a:r>
            <a:r>
              <a:rPr lang="en-US" altLang="ko-KR" dirty="0">
                <a:cs typeface="Tahoma" panose="020B0604030504040204" pitchFamily="34" charset="0"/>
              </a:rPr>
              <a:t>.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38A7485E-BB91-42D4-B57A-B104A875C4A6}"/>
              </a:ext>
            </a:extLst>
          </p:cNvPr>
          <p:cNvGrpSpPr/>
          <p:nvPr/>
        </p:nvGrpSpPr>
        <p:grpSpPr>
          <a:xfrm>
            <a:off x="313269" y="1532258"/>
            <a:ext cx="6273228" cy="251999"/>
            <a:chOff x="313269" y="1590794"/>
            <a:chExt cx="6273228" cy="251999"/>
          </a:xfrm>
        </p:grpSpPr>
        <p:sp>
          <p:nvSpPr>
            <p:cNvPr id="10" name="모서리가 둥근 직사각형 96">
              <a:extLst>
                <a:ext uri="{FF2B5EF4-FFF2-40B4-BE49-F238E27FC236}">
                  <a16:creationId xmlns:a16="http://schemas.microsoft.com/office/drawing/2014/main" id="{3714A32A-E5A6-476E-B0C8-EA0F1D475952}"/>
                </a:ext>
              </a:extLst>
            </p:cNvPr>
            <p:cNvSpPr/>
            <p:nvPr/>
          </p:nvSpPr>
          <p:spPr>
            <a:xfrm>
              <a:off x="313269" y="1590794"/>
              <a:ext cx="6273228" cy="251999"/>
            </a:xfrm>
            <a:prstGeom prst="roundRect">
              <a:avLst>
                <a:gd name="adj" fmla="val 18549"/>
              </a:avLst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</a:schemeClr>
                </a:gs>
                <a:gs pos="50000">
                  <a:schemeClr val="accent1">
                    <a:lumMod val="20000"/>
                    <a:lumOff val="80000"/>
                  </a:schemeClr>
                </a:gs>
                <a:gs pos="100000">
                  <a:schemeClr val="bg1"/>
                </a:gs>
              </a:gsLst>
              <a:lin ang="0" scaled="1"/>
              <a:tileRect/>
            </a:gradFill>
            <a:ln>
              <a:noFill/>
            </a:ln>
            <a:effectLst>
              <a:outerShdw dist="38100" dir="10800000" algn="r" rotWithShape="0">
                <a:srgbClr val="00B235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050" dirty="0">
                  <a:solidFill>
                    <a:prstClr val="whit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        </a:t>
              </a:r>
              <a:endParaRPr lang="ko-KR" altLang="en-US" sz="1050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Rectangle 4">
              <a:extLst>
                <a:ext uri="{FF2B5EF4-FFF2-40B4-BE49-F238E27FC236}">
                  <a16:creationId xmlns:a16="http://schemas.microsoft.com/office/drawing/2014/main" id="{75BEB067-0D89-441A-BB55-5CF04E5F10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1322" y="1632080"/>
              <a:ext cx="1559722" cy="15388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 lIns="0" tIns="0" rIns="0" bIns="0" anchor="ctr">
              <a:spAutoFit/>
            </a:bodyPr>
            <a:lstStyle/>
            <a:p>
              <a:r>
                <a:rPr lang="en-US" altLang="ko-KR" sz="10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4.3 </a:t>
              </a:r>
              <a:r>
                <a:rPr lang="ko-KR" altLang="en-US" sz="10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장애 대응 및 비상 대책</a:t>
              </a:r>
            </a:p>
          </p:txBody>
        </p:sp>
      </p:grpSp>
      <p:pic>
        <p:nvPicPr>
          <p:cNvPr id="9" name="Picture 75" descr="박스1">
            <a:extLst>
              <a:ext uri="{FF2B5EF4-FFF2-40B4-BE49-F238E27FC236}">
                <a16:creationId xmlns:a16="http://schemas.microsoft.com/office/drawing/2014/main" id="{3349A73A-8910-4537-85C4-75707A60A7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" t="2850" r="623"/>
          <a:stretch>
            <a:fillRect/>
          </a:stretch>
        </p:blipFill>
        <p:spPr bwMode="gray">
          <a:xfrm>
            <a:off x="696914" y="1835724"/>
            <a:ext cx="5503862" cy="26251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순서도: 대체 처리 12">
            <a:extLst>
              <a:ext uri="{FF2B5EF4-FFF2-40B4-BE49-F238E27FC236}">
                <a16:creationId xmlns:a16="http://schemas.microsoft.com/office/drawing/2014/main" id="{C05D8988-2FC7-4C33-BA88-C368A053A663}"/>
              </a:ext>
            </a:extLst>
          </p:cNvPr>
          <p:cNvSpPr/>
          <p:nvPr/>
        </p:nvSpPr>
        <p:spPr bwMode="auto">
          <a:xfrm>
            <a:off x="975312" y="1945744"/>
            <a:ext cx="958608" cy="430512"/>
          </a:xfrm>
          <a:prstGeom prst="flowChartAlternateProcess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200"/>
              </a:spcAft>
              <a:defRPr/>
            </a:pPr>
            <a:r>
              <a:rPr lang="ko-KR" altLang="en-US" sz="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전담 요원 배치</a:t>
            </a:r>
            <a:endParaRPr lang="ko-KR" altLang="en-US" sz="800" b="1" dirty="0" err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순서도: 대체 처리 13">
            <a:extLst>
              <a:ext uri="{FF2B5EF4-FFF2-40B4-BE49-F238E27FC236}">
                <a16:creationId xmlns:a16="http://schemas.microsoft.com/office/drawing/2014/main" id="{D2A06996-BD75-40DF-8B3C-248C12E8F95B}"/>
              </a:ext>
            </a:extLst>
          </p:cNvPr>
          <p:cNvSpPr/>
          <p:nvPr/>
        </p:nvSpPr>
        <p:spPr bwMode="auto">
          <a:xfrm>
            <a:off x="1004013" y="1971575"/>
            <a:ext cx="901206" cy="364500"/>
          </a:xfrm>
          <a:prstGeom prst="flowChartAlternateProcess">
            <a:avLst/>
          </a:prstGeom>
          <a:solidFill>
            <a:srgbClr val="00B33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200"/>
              </a:spcAft>
              <a:defRPr/>
            </a:pPr>
            <a:r>
              <a:rPr lang="ko-KR" altLang="en-US" sz="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전담 요원 배치</a:t>
            </a:r>
            <a:endParaRPr lang="ko-KR" altLang="en-US" sz="800" b="1" dirty="0" err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5" name="그룹 10">
            <a:extLst>
              <a:ext uri="{FF2B5EF4-FFF2-40B4-BE49-F238E27FC236}">
                <a16:creationId xmlns:a16="http://schemas.microsoft.com/office/drawing/2014/main" id="{8DC4CA54-8EA1-46DC-A3F3-9073948CFF4D}"/>
              </a:ext>
            </a:extLst>
          </p:cNvPr>
          <p:cNvGrpSpPr>
            <a:grpSpLocks/>
          </p:cNvGrpSpPr>
          <p:nvPr/>
        </p:nvGrpSpPr>
        <p:grpSpPr bwMode="auto">
          <a:xfrm>
            <a:off x="2227625" y="1945744"/>
            <a:ext cx="958608" cy="430512"/>
            <a:chOff x="1401287" y="2291939"/>
            <a:chExt cx="1591296" cy="714284"/>
          </a:xfrm>
        </p:grpSpPr>
        <p:sp>
          <p:nvSpPr>
            <p:cNvPr id="16" name="순서도: 대체 처리 15">
              <a:extLst>
                <a:ext uri="{FF2B5EF4-FFF2-40B4-BE49-F238E27FC236}">
                  <a16:creationId xmlns:a16="http://schemas.microsoft.com/office/drawing/2014/main" id="{2EA18DF6-3684-45C8-B4D6-CB6FEE87B008}"/>
                </a:ext>
              </a:extLst>
            </p:cNvPr>
            <p:cNvSpPr/>
            <p:nvPr/>
          </p:nvSpPr>
          <p:spPr>
            <a:xfrm>
              <a:off x="1401287" y="2291939"/>
              <a:ext cx="1591296" cy="714284"/>
            </a:xfrm>
            <a:prstGeom prst="flowChartAlternateProcess">
              <a:avLst/>
            </a:prstGeom>
            <a:solidFill>
              <a:srgbClr val="E0E0E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200"/>
                </a:spcAft>
                <a:defRPr/>
              </a:pPr>
              <a:r>
                <a:rPr lang="ko-KR" altLang="en-US" sz="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전담 요원 배치</a:t>
              </a:r>
              <a:endParaRPr lang="ko-KR" altLang="en-US" sz="800" b="1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" name="순서도: 대체 처리 16">
              <a:extLst>
                <a:ext uri="{FF2B5EF4-FFF2-40B4-BE49-F238E27FC236}">
                  <a16:creationId xmlns:a16="http://schemas.microsoft.com/office/drawing/2014/main" id="{92A6ACAF-A357-4E7E-91DB-A38C4D83D260}"/>
                </a:ext>
              </a:extLst>
            </p:cNvPr>
            <p:cNvSpPr/>
            <p:nvPr/>
          </p:nvSpPr>
          <p:spPr>
            <a:xfrm>
              <a:off x="1448931" y="2334796"/>
              <a:ext cx="1496009" cy="604761"/>
            </a:xfrm>
            <a:prstGeom prst="flowChartAlternateProcess">
              <a:avLst/>
            </a:prstGeom>
            <a:solidFill>
              <a:srgbClr val="00B336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200"/>
                </a:spcAft>
                <a:defRPr/>
              </a:pPr>
              <a:r>
                <a:rPr lang="ko-KR" altLang="en-US" sz="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장애 처리</a:t>
              </a:r>
              <a:endParaRPr lang="en-US" altLang="ko-KR" sz="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 eaLnBrk="1" fontAlgn="auto" hangingPunct="1">
                <a:spcBef>
                  <a:spcPts val="0"/>
                </a:spcBef>
                <a:spcAft>
                  <a:spcPts val="200"/>
                </a:spcAft>
                <a:defRPr/>
              </a:pPr>
              <a:r>
                <a:rPr lang="ko-KR" altLang="en-US" sz="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결과 피드백</a:t>
              </a:r>
            </a:p>
          </p:txBody>
        </p:sp>
      </p:grpSp>
      <p:grpSp>
        <p:nvGrpSpPr>
          <p:cNvPr id="18" name="그룹 13">
            <a:extLst>
              <a:ext uri="{FF2B5EF4-FFF2-40B4-BE49-F238E27FC236}">
                <a16:creationId xmlns:a16="http://schemas.microsoft.com/office/drawing/2014/main" id="{4EBA9C08-3A84-4584-8372-00455AA35535}"/>
              </a:ext>
            </a:extLst>
          </p:cNvPr>
          <p:cNvGrpSpPr>
            <a:grpSpLocks/>
          </p:cNvGrpSpPr>
          <p:nvPr/>
        </p:nvGrpSpPr>
        <p:grpSpPr bwMode="auto">
          <a:xfrm>
            <a:off x="3708588" y="1945744"/>
            <a:ext cx="959564" cy="430512"/>
            <a:chOff x="1401287" y="2291939"/>
            <a:chExt cx="1591296" cy="714284"/>
          </a:xfrm>
        </p:grpSpPr>
        <p:sp>
          <p:nvSpPr>
            <p:cNvPr id="19" name="순서도: 대체 처리 18">
              <a:extLst>
                <a:ext uri="{FF2B5EF4-FFF2-40B4-BE49-F238E27FC236}">
                  <a16:creationId xmlns:a16="http://schemas.microsoft.com/office/drawing/2014/main" id="{1B4C160B-7B0B-4ADB-BB24-C6D588092C3E}"/>
                </a:ext>
              </a:extLst>
            </p:cNvPr>
            <p:cNvSpPr/>
            <p:nvPr/>
          </p:nvSpPr>
          <p:spPr>
            <a:xfrm>
              <a:off x="1401287" y="2291939"/>
              <a:ext cx="1591296" cy="714284"/>
            </a:xfrm>
            <a:prstGeom prst="flowChartAlternateProcess">
              <a:avLst/>
            </a:prstGeom>
            <a:solidFill>
              <a:srgbClr val="E0E0E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200"/>
                </a:spcAft>
                <a:defRPr/>
              </a:pPr>
              <a:r>
                <a:rPr lang="ko-KR" altLang="en-US" sz="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전담 요원 배치</a:t>
              </a:r>
              <a:endParaRPr lang="ko-KR" altLang="en-US" sz="800" b="1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" name="순서도: 대체 처리 19">
              <a:extLst>
                <a:ext uri="{FF2B5EF4-FFF2-40B4-BE49-F238E27FC236}">
                  <a16:creationId xmlns:a16="http://schemas.microsoft.com/office/drawing/2014/main" id="{4B8FA715-235E-4D6D-9836-3C8B8F1331F2}"/>
                </a:ext>
              </a:extLst>
            </p:cNvPr>
            <p:cNvSpPr/>
            <p:nvPr/>
          </p:nvSpPr>
          <p:spPr>
            <a:xfrm>
              <a:off x="1448883" y="2334796"/>
              <a:ext cx="1496104" cy="604761"/>
            </a:xfrm>
            <a:prstGeom prst="flowChartAlternateProcess">
              <a:avLst/>
            </a:prstGeom>
            <a:solidFill>
              <a:srgbClr val="00B336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200"/>
                </a:spcAft>
                <a:defRPr/>
              </a:pPr>
              <a:r>
                <a:rPr lang="ko-KR" altLang="en-US" sz="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제품공급업체</a:t>
              </a:r>
              <a:endParaRPr lang="en-US" altLang="ko-KR" sz="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 eaLnBrk="1" fontAlgn="auto" hangingPunct="1">
                <a:spcBef>
                  <a:spcPts val="0"/>
                </a:spcBef>
                <a:spcAft>
                  <a:spcPts val="200"/>
                </a:spcAft>
                <a:defRPr/>
              </a:pPr>
              <a:r>
                <a:rPr lang="ko-KR" altLang="en-US" sz="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응답 체계 관리</a:t>
              </a:r>
            </a:p>
          </p:txBody>
        </p:sp>
      </p:grpSp>
      <p:grpSp>
        <p:nvGrpSpPr>
          <p:cNvPr id="21" name="그룹 16">
            <a:extLst>
              <a:ext uri="{FF2B5EF4-FFF2-40B4-BE49-F238E27FC236}">
                <a16:creationId xmlns:a16="http://schemas.microsoft.com/office/drawing/2014/main" id="{57FE62A6-2641-42FA-AE25-4B1AD4A496B3}"/>
              </a:ext>
            </a:extLst>
          </p:cNvPr>
          <p:cNvGrpSpPr>
            <a:grpSpLocks/>
          </p:cNvGrpSpPr>
          <p:nvPr/>
        </p:nvGrpSpPr>
        <p:grpSpPr bwMode="auto">
          <a:xfrm>
            <a:off x="4960900" y="1945744"/>
            <a:ext cx="959565" cy="430512"/>
            <a:chOff x="1401287" y="2291939"/>
            <a:chExt cx="1591296" cy="714284"/>
          </a:xfrm>
        </p:grpSpPr>
        <p:sp>
          <p:nvSpPr>
            <p:cNvPr id="22" name="순서도: 대체 처리 21">
              <a:extLst>
                <a:ext uri="{FF2B5EF4-FFF2-40B4-BE49-F238E27FC236}">
                  <a16:creationId xmlns:a16="http://schemas.microsoft.com/office/drawing/2014/main" id="{4E72244D-7C8C-40C0-9D6F-7BDF6F628279}"/>
                </a:ext>
              </a:extLst>
            </p:cNvPr>
            <p:cNvSpPr/>
            <p:nvPr/>
          </p:nvSpPr>
          <p:spPr>
            <a:xfrm>
              <a:off x="1401287" y="2291939"/>
              <a:ext cx="1591296" cy="714284"/>
            </a:xfrm>
            <a:prstGeom prst="flowChartAlternateProcess">
              <a:avLst/>
            </a:prstGeom>
            <a:solidFill>
              <a:srgbClr val="E0E0E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200"/>
                </a:spcAft>
                <a:defRPr/>
              </a:pPr>
              <a:r>
                <a:rPr lang="ko-KR" altLang="en-US" sz="800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전담 요원 배치</a:t>
              </a:r>
              <a:endParaRPr lang="ko-KR" altLang="en-US" sz="800" b="1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" name="순서도: 대체 처리 22">
              <a:extLst>
                <a:ext uri="{FF2B5EF4-FFF2-40B4-BE49-F238E27FC236}">
                  <a16:creationId xmlns:a16="http://schemas.microsoft.com/office/drawing/2014/main" id="{215681E2-6E36-4E49-807A-73D442C5A43C}"/>
                </a:ext>
              </a:extLst>
            </p:cNvPr>
            <p:cNvSpPr/>
            <p:nvPr/>
          </p:nvSpPr>
          <p:spPr>
            <a:xfrm>
              <a:off x="1448883" y="2334796"/>
              <a:ext cx="1496104" cy="604761"/>
            </a:xfrm>
            <a:prstGeom prst="flowChartAlternateProcess">
              <a:avLst/>
            </a:prstGeom>
            <a:solidFill>
              <a:srgbClr val="00B336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200"/>
                </a:spcAft>
                <a:defRPr/>
              </a:pPr>
              <a:r>
                <a:rPr lang="ko-KR" altLang="en-US" sz="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장애 처리</a:t>
              </a:r>
              <a:endParaRPr lang="en-US" altLang="ko-KR" sz="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 eaLnBrk="1" fontAlgn="auto" hangingPunct="1">
                <a:spcBef>
                  <a:spcPts val="0"/>
                </a:spcBef>
                <a:spcAft>
                  <a:spcPts val="200"/>
                </a:spcAft>
                <a:defRPr/>
              </a:pPr>
              <a:r>
                <a:rPr lang="ko-KR" altLang="en-US" sz="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이력 관리</a:t>
              </a:r>
            </a:p>
          </p:txBody>
        </p:sp>
      </p:grpSp>
      <p:pic>
        <p:nvPicPr>
          <p:cNvPr id="24" name="Picture 289" descr="화살표">
            <a:extLst>
              <a:ext uri="{FF2B5EF4-FFF2-40B4-BE49-F238E27FC236}">
                <a16:creationId xmlns:a16="http://schemas.microsoft.com/office/drawing/2014/main" id="{225B3D7E-20D6-466C-9F8B-4B4043BD95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94" t="70580" r="14194"/>
          <a:stretch>
            <a:fillRect/>
          </a:stretch>
        </p:blipFill>
        <p:spPr bwMode="auto">
          <a:xfrm>
            <a:off x="999229" y="2410698"/>
            <a:ext cx="4892535" cy="5204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4">
            <a:extLst>
              <a:ext uri="{FF2B5EF4-FFF2-40B4-BE49-F238E27FC236}">
                <a16:creationId xmlns:a16="http://schemas.microsoft.com/office/drawing/2014/main" id="{AC71FC7C-BB33-42E7-A67C-18D1B81D62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61089" y="2784033"/>
            <a:ext cx="2167858" cy="349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6000" tIns="36000" rIns="36000" bIns="36000" anchor="ctr">
            <a:spAutoFit/>
          </a:bodyPr>
          <a:lstStyle>
            <a:lvl1pPr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latinLnBrk="0" hangingPunct="1">
              <a:spcAft>
                <a:spcPts val="200"/>
              </a:spcAft>
            </a:pPr>
            <a:r>
              <a:rPr lang="ko-KR" altLang="en-US" sz="1800" b="1" dirty="0">
                <a:solidFill>
                  <a:srgbClr val="00B336"/>
                </a:solidFill>
              </a:rPr>
              <a:t>상시 지원 체계 유지</a:t>
            </a: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ED4502D7-9638-4FD5-ADE9-E3E014284F54}"/>
              </a:ext>
            </a:extLst>
          </p:cNvPr>
          <p:cNvGrpSpPr>
            <a:grpSpLocks/>
          </p:cNvGrpSpPr>
          <p:nvPr/>
        </p:nvGrpSpPr>
        <p:grpSpPr bwMode="auto">
          <a:xfrm>
            <a:off x="1451219" y="3365478"/>
            <a:ext cx="4092085" cy="768225"/>
            <a:chOff x="572712" y="4671488"/>
            <a:chExt cx="4329101" cy="1274288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D1200F6E-9A38-4CAF-97EA-2BE117E94AF0}"/>
                </a:ext>
              </a:extLst>
            </p:cNvPr>
            <p:cNvSpPr/>
            <p:nvPr/>
          </p:nvSpPr>
          <p:spPr bwMode="auto">
            <a:xfrm>
              <a:off x="572712" y="5009499"/>
              <a:ext cx="4329101" cy="936277"/>
            </a:xfrm>
            <a:prstGeom prst="rect">
              <a:avLst/>
            </a:prstGeom>
            <a:solidFill>
              <a:sysClr val="window" lastClr="FFFFFF"/>
            </a:solidFill>
            <a:ln w="6350" cap="flat" cmpd="sng" algn="ctr">
              <a:solidFill>
                <a:sysClr val="window" lastClr="FFFFFF">
                  <a:lumMod val="85000"/>
                </a:sysClr>
              </a:solidFill>
              <a:prstDash val="solid"/>
            </a:ln>
            <a:effectLst/>
          </p:spPr>
          <p:txBody>
            <a:bodyPr lIns="90000" tIns="36000" rIns="90000" bIns="36000" anchor="ctr"/>
            <a:lstStyle/>
            <a:p>
              <a:pPr marL="1200150" lvl="3" indent="-171450" defTabSz="995690">
                <a:spcAft>
                  <a:spcPts val="240"/>
                </a:spcAft>
                <a:buFont typeface="Arial" panose="020B0604020202020204" pitchFamily="34" charset="0"/>
                <a:buChar char="•"/>
                <a:defRPr/>
              </a:pPr>
              <a:r>
                <a:rPr lang="ko-KR" altLang="en-US" sz="800" kern="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알려진 유형별 장애에 따른 선 장애 처리</a:t>
              </a:r>
              <a:endPara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1200150" lvl="3" indent="-171450" defTabSz="995690">
                <a:spcAft>
                  <a:spcPts val="240"/>
                </a:spcAft>
                <a:buFont typeface="Arial" panose="020B0604020202020204" pitchFamily="34" charset="0"/>
                <a:buChar char="•"/>
                <a:defRPr/>
              </a:pPr>
              <a:r>
                <a:rPr lang="ko-KR" altLang="en-US" sz="800" kern="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긴급 장애 시 하자접수 및 보고</a:t>
              </a:r>
              <a:endPara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1200150" lvl="3" indent="-171450" defTabSz="995690">
                <a:spcAft>
                  <a:spcPts val="240"/>
                </a:spcAft>
                <a:buFont typeface="Arial" panose="020B0604020202020204" pitchFamily="34" charset="0"/>
                <a:buChar char="•"/>
                <a:defRPr/>
              </a:pPr>
              <a:r>
                <a:rPr lang="ko-KR" altLang="en-US" sz="800" kern="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복구 필요 시 절차에 따라 복구</a:t>
              </a:r>
              <a:endParaRPr lang="en-US" altLang="ko-KR" sz="800" kern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3B403A9C-A6FE-4CA6-902D-B99C003BC826}"/>
                </a:ext>
              </a:extLst>
            </p:cNvPr>
            <p:cNvSpPr/>
            <p:nvPr/>
          </p:nvSpPr>
          <p:spPr>
            <a:xfrm>
              <a:off x="572712" y="4671488"/>
              <a:ext cx="4329101" cy="331664"/>
            </a:xfrm>
            <a:prstGeom prst="rect">
              <a:avLst/>
            </a:prstGeom>
            <a:solidFill>
              <a:srgbClr val="00B3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200"/>
                </a:spcAft>
                <a:defRPr/>
              </a:pPr>
              <a:r>
                <a:rPr lang="ko-KR" altLang="en-US" sz="10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백업 </a:t>
              </a:r>
              <a:r>
                <a:rPr lang="en-US" altLang="ko-KR" sz="10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S/W </a:t>
              </a:r>
              <a:r>
                <a:rPr lang="ko-KR" altLang="en-US" sz="10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장애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46032356"/>
      </p:ext>
    </p:extLst>
  </p:cSld>
  <p:clrMapOvr>
    <a:masterClrMapping/>
  </p:clrMapOvr>
  <p:transition spd="slow">
    <p:wipe dir="r"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>
          <a:xfrm>
            <a:off x="1736621" y="132736"/>
            <a:ext cx="4824412" cy="161583"/>
          </a:xfrm>
        </p:spPr>
        <p:txBody>
          <a:bodyPr/>
          <a:lstStyle/>
          <a:p>
            <a:r>
              <a:rPr lang="en-US" altLang="ko-KR" dirty="0"/>
              <a:t>Ⅲ </a:t>
            </a:r>
            <a:r>
              <a:rPr lang="ko-KR" altLang="en-US" dirty="0"/>
              <a:t>기술 부문</a:t>
            </a:r>
          </a:p>
        </p:txBody>
      </p:sp>
      <p:sp>
        <p:nvSpPr>
          <p:cNvPr id="5" name="제목 2">
            <a:extLst>
              <a:ext uri="{FF2B5EF4-FFF2-40B4-BE49-F238E27FC236}">
                <a16:creationId xmlns:a16="http://schemas.microsoft.com/office/drawing/2014/main" id="{F1DA374C-512B-4625-BA86-C75DCC7614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925" y="583320"/>
            <a:ext cx="6423162" cy="341612"/>
          </a:xfrm>
        </p:spPr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시스템 운영 방안 및 장애 시 대응 방안</a:t>
            </a:r>
          </a:p>
        </p:txBody>
      </p:sp>
      <p:sp>
        <p:nvSpPr>
          <p:cNvPr id="6" name="텍스트 개체 틀 4">
            <a:extLst>
              <a:ext uri="{FF2B5EF4-FFF2-40B4-BE49-F238E27FC236}">
                <a16:creationId xmlns:a16="http://schemas.microsoft.com/office/drawing/2014/main" id="{9E487052-F96C-4DB0-88B1-6A66E40A43C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88925" y="925513"/>
            <a:ext cx="6416675" cy="184666"/>
          </a:xfrm>
        </p:spPr>
        <p:txBody>
          <a:bodyPr/>
          <a:lstStyle/>
          <a:p>
            <a:pPr marL="0" indent="0" fontAlgn="auto">
              <a:spcAft>
                <a:spcPts val="0"/>
              </a:spcAft>
              <a:buNone/>
              <a:defRPr/>
            </a:pPr>
            <a:r>
              <a:rPr lang="ko-KR" altLang="en-US" dirty="0">
                <a:cs typeface="Tahoma" panose="020B0604030504040204" pitchFamily="34" charset="0"/>
              </a:rPr>
              <a:t>유지보수의 범위는 ㈜</a:t>
            </a:r>
            <a:r>
              <a:rPr lang="ko-KR" altLang="en-US" dirty="0" err="1">
                <a:cs typeface="Tahoma" panose="020B0604030504040204" pitchFamily="34" charset="0"/>
              </a:rPr>
              <a:t>알에스아이티가</a:t>
            </a:r>
            <a:r>
              <a:rPr lang="ko-KR" altLang="en-US" dirty="0">
                <a:cs typeface="Tahoma" panose="020B0604030504040204" pitchFamily="34" charset="0"/>
              </a:rPr>
              <a:t> 납품한 제품에 한하며</a:t>
            </a:r>
            <a:r>
              <a:rPr lang="en-US" altLang="ko-KR" dirty="0">
                <a:cs typeface="Tahoma" panose="020B0604030504040204" pitchFamily="34" charset="0"/>
              </a:rPr>
              <a:t>, </a:t>
            </a:r>
            <a:r>
              <a:rPr lang="ko-KR" altLang="en-US" dirty="0">
                <a:cs typeface="Tahoma" panose="020B0604030504040204" pitchFamily="34" charset="0"/>
              </a:rPr>
              <a:t>지원내용은 크게 무상 유지보수와 유상 유지보수로 구분됩니다</a:t>
            </a:r>
            <a:r>
              <a:rPr lang="en-US" altLang="ko-KR" dirty="0">
                <a:cs typeface="Tahoma" panose="020B0604030504040204" pitchFamily="34" charset="0"/>
              </a:rPr>
              <a:t>. </a:t>
            </a:r>
            <a:r>
              <a:rPr lang="ko-KR" altLang="en-US" dirty="0">
                <a:cs typeface="Tahoma" panose="020B0604030504040204" pitchFamily="34" charset="0"/>
              </a:rPr>
              <a:t>아래는 각각의 항목에 대한 대상 범위 및 기술지원 내용입니다</a:t>
            </a:r>
            <a:r>
              <a:rPr lang="en-US" altLang="ko-KR" dirty="0">
                <a:cs typeface="Tahoma" panose="020B0604030504040204" pitchFamily="34" charset="0"/>
              </a:rPr>
              <a:t>.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38A7485E-BB91-42D4-B57A-B104A875C4A6}"/>
              </a:ext>
            </a:extLst>
          </p:cNvPr>
          <p:cNvGrpSpPr/>
          <p:nvPr/>
        </p:nvGrpSpPr>
        <p:grpSpPr>
          <a:xfrm>
            <a:off x="313269" y="1346952"/>
            <a:ext cx="6273228" cy="251999"/>
            <a:chOff x="313269" y="1590794"/>
            <a:chExt cx="6273228" cy="251999"/>
          </a:xfrm>
        </p:grpSpPr>
        <p:sp>
          <p:nvSpPr>
            <p:cNvPr id="10" name="모서리가 둥근 직사각형 96">
              <a:extLst>
                <a:ext uri="{FF2B5EF4-FFF2-40B4-BE49-F238E27FC236}">
                  <a16:creationId xmlns:a16="http://schemas.microsoft.com/office/drawing/2014/main" id="{3714A32A-E5A6-476E-B0C8-EA0F1D475952}"/>
                </a:ext>
              </a:extLst>
            </p:cNvPr>
            <p:cNvSpPr/>
            <p:nvPr/>
          </p:nvSpPr>
          <p:spPr>
            <a:xfrm>
              <a:off x="313269" y="1590794"/>
              <a:ext cx="6273228" cy="251999"/>
            </a:xfrm>
            <a:prstGeom prst="roundRect">
              <a:avLst>
                <a:gd name="adj" fmla="val 18549"/>
              </a:avLst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</a:schemeClr>
                </a:gs>
                <a:gs pos="50000">
                  <a:schemeClr val="accent1">
                    <a:lumMod val="20000"/>
                    <a:lumOff val="80000"/>
                  </a:schemeClr>
                </a:gs>
                <a:gs pos="100000">
                  <a:schemeClr val="bg1"/>
                </a:gs>
              </a:gsLst>
              <a:lin ang="0" scaled="1"/>
              <a:tileRect/>
            </a:gradFill>
            <a:ln>
              <a:noFill/>
            </a:ln>
            <a:effectLst>
              <a:outerShdw dist="38100" dir="10800000" algn="r" rotWithShape="0">
                <a:srgbClr val="00B235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050" dirty="0">
                  <a:solidFill>
                    <a:prstClr val="whit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        </a:t>
              </a:r>
              <a:endParaRPr lang="ko-KR" altLang="en-US" sz="1050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Rectangle 4">
              <a:extLst>
                <a:ext uri="{FF2B5EF4-FFF2-40B4-BE49-F238E27FC236}">
                  <a16:creationId xmlns:a16="http://schemas.microsoft.com/office/drawing/2014/main" id="{75BEB067-0D89-441A-BB55-5CF04E5F10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1322" y="1632080"/>
              <a:ext cx="3170740" cy="15388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 lIns="0" tIns="0" rIns="0" bIns="0" anchor="ctr">
              <a:spAutoFit/>
            </a:bodyPr>
            <a:lstStyle/>
            <a:p>
              <a:r>
                <a:rPr lang="en-US" altLang="ko-KR" sz="10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4.4 </a:t>
              </a:r>
              <a:r>
                <a:rPr lang="ko-KR" altLang="en-US" sz="1000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Tahoma" panose="020B0604030504040204" pitchFamily="34" charset="0"/>
                </a:rPr>
                <a:t>고장 신고 접수 후 </a:t>
              </a:r>
              <a:r>
                <a:rPr lang="en-US" altLang="ko-KR" sz="1000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Tahoma" panose="020B0604030504040204" pitchFamily="34" charset="0"/>
                </a:rPr>
                <a:t>A/S</a:t>
              </a:r>
              <a:r>
                <a:rPr lang="ko-KR" altLang="en-US" sz="1000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Tahoma" panose="020B0604030504040204" pitchFamily="34" charset="0"/>
                </a:rPr>
                <a:t>개시 및 완료까지의 소요시간</a:t>
              </a:r>
              <a:endPara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FC3C619A-D2F4-422E-9DFF-40555FE983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7724151"/>
              </p:ext>
            </p:extLst>
          </p:nvPr>
        </p:nvGraphicFramePr>
        <p:xfrm>
          <a:off x="289127" y="3911673"/>
          <a:ext cx="6271905" cy="775040"/>
        </p:xfrm>
        <a:graphic>
          <a:graphicData uri="http://schemas.openxmlformats.org/drawingml/2006/table">
            <a:tbl>
              <a:tblPr firstRow="1" bandRow="1"/>
              <a:tblGrid>
                <a:gridCol w="7840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40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390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1260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521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0"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1pPr>
                      <a:lvl2pPr marL="257175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2pPr>
                      <a:lvl3pPr marL="514350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3pPr>
                      <a:lvl4pPr marL="771525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4pPr>
                      <a:lvl5pPr marL="1028700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5pPr>
                      <a:lvl6pPr marL="1285875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6pPr>
                      <a:lvl7pPr marL="1543050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7pPr>
                      <a:lvl8pPr marL="1800225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8pPr>
                      <a:lvl9pPr marL="2057400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874713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00" b="0" kern="1200" spc="-3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심각도 등급</a:t>
                      </a:r>
                      <a:endParaRPr kumimoji="1" lang="en-US" altLang="ko-KR" sz="700" b="0" kern="1200" spc="-3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48340" marR="48340" marT="24184" marB="24144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1pPr>
                      <a:lvl2pPr marL="257175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2pPr>
                      <a:lvl3pPr marL="514350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3pPr>
                      <a:lvl4pPr marL="771525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4pPr>
                      <a:lvl5pPr marL="1028700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5pPr>
                      <a:lvl6pPr marL="1285875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6pPr>
                      <a:lvl7pPr marL="1543050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7pPr>
                      <a:lvl8pPr marL="1800225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8pPr>
                      <a:lvl9pPr marL="2057400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874713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00" b="0" kern="1200" spc="-3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장애 정도</a:t>
                      </a:r>
                    </a:p>
                  </a:txBody>
                  <a:tcPr marL="48340" marR="48340" marT="24184" marB="24144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1pPr>
                      <a:lvl2pPr marL="257175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2pPr>
                      <a:lvl3pPr marL="514350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3pPr>
                      <a:lvl4pPr marL="771525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4pPr>
                      <a:lvl5pPr marL="1028700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5pPr>
                      <a:lvl6pPr marL="1285875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6pPr>
                      <a:lvl7pPr marL="1543050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7pPr>
                      <a:lvl8pPr marL="1800225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8pPr>
                      <a:lvl9pPr marL="2057400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874713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00" b="0" kern="1200" spc="-3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내  역</a:t>
                      </a:r>
                    </a:p>
                  </a:txBody>
                  <a:tcPr marL="48340" marR="48340" marT="24184" marB="24144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1pPr>
                      <a:lvl2pPr marL="257175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2pPr>
                      <a:lvl3pPr marL="514350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3pPr>
                      <a:lvl4pPr marL="771525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4pPr>
                      <a:lvl5pPr marL="1028700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5pPr>
                      <a:lvl6pPr marL="1285875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6pPr>
                      <a:lvl7pPr marL="1543050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7pPr>
                      <a:lvl8pPr marL="1800225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8pPr>
                      <a:lvl9pPr marL="2057400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874713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00" b="0" kern="1200" spc="-3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착수 시간</a:t>
                      </a:r>
                    </a:p>
                  </a:txBody>
                  <a:tcPr marL="48340" marR="48340" marT="24184" marB="24144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1pPr>
                      <a:lvl2pPr marL="257175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2pPr>
                      <a:lvl3pPr marL="514350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3pPr>
                      <a:lvl4pPr marL="771525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4pPr>
                      <a:lvl5pPr marL="1028700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5pPr>
                      <a:lvl6pPr marL="1285875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6pPr>
                      <a:lvl7pPr marL="1543050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7pPr>
                      <a:lvl8pPr marL="1800225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8pPr>
                      <a:lvl9pPr marL="2057400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874713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700" b="0" kern="1200" spc="-3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목표 완료 소요 시간</a:t>
                      </a:r>
                    </a:p>
                  </a:txBody>
                  <a:tcPr marL="48340" marR="48340" marT="24184" marB="24144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0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90000"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700" b="0" i="0" u="none" strike="noStrike" kern="1200" cap="none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레벨</a:t>
                      </a:r>
                      <a:r>
                        <a:rPr kumimoji="1" lang="en-US" sz="700" b="0" i="0" u="none" strike="noStrike" kern="1200" cap="none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1</a:t>
                      </a:r>
                    </a:p>
                  </a:txBody>
                  <a:tcPr marL="48340" marR="48340" marT="24184" marB="24144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90000"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700" b="0" i="0" u="none" strike="noStrike" kern="1200" cap="none" spc="-30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치명적 장애</a:t>
                      </a:r>
                    </a:p>
                  </a:txBody>
                  <a:tcPr marL="48340" marR="48340" marT="24184" marB="24144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marL="92075" marR="0" lvl="0" indent="-9207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SzPct val="90000"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700" b="0" i="0" u="none" strike="noStrike" kern="1200" cap="none" spc="-30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핵심 구성 요소의 작동 불능으로 인한 운영 중단 </a:t>
                      </a:r>
                      <a:r>
                        <a:rPr kumimoji="1" lang="en-US" altLang="ko-KR" sz="700" b="0" i="0" u="none" strike="noStrike" kern="1200" cap="none" spc="-30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</a:t>
                      </a:r>
                      <a:r>
                        <a:rPr kumimoji="1" lang="ko-KR" altLang="en-US" sz="700" b="0" i="0" u="none" strike="noStrike" kern="1200" cap="none" spc="-30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사용 불능</a:t>
                      </a:r>
                      <a:r>
                        <a:rPr kumimoji="1" lang="en-US" altLang="ko-KR" sz="700" b="0" i="0" u="none" strike="noStrike" kern="1200" cap="none" spc="-30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  <a:endParaRPr kumimoji="1" lang="ko-KR" altLang="en-US" sz="700" b="0" i="0" u="none" strike="noStrike" kern="1200" cap="none" spc="-3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gradFill>
                          <a:gsLst>
                            <a:gs pos="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</a:gsLst>
                          <a:lin ang="5400000" scaled="0"/>
                        </a:gra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48340" marR="48340" marT="24184" marB="24144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90000"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700" b="0" i="0" u="none" strike="noStrike" kern="1200" cap="none" spc="-30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즉시</a:t>
                      </a:r>
                    </a:p>
                  </a:txBody>
                  <a:tcPr marL="48340" marR="48340" marT="24184" marB="24144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90000"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700" b="0" i="0" u="none" strike="noStrike" kern="1200" cap="none" spc="-30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</a:t>
                      </a:r>
                      <a:r>
                        <a:rPr kumimoji="1" lang="ko-KR" altLang="en-US" sz="700" b="0" i="0" u="none" strike="noStrike" kern="1200" cap="none" spc="-30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시간</a:t>
                      </a:r>
                    </a:p>
                  </a:txBody>
                  <a:tcPr marL="48340" marR="48340" marT="24184" marB="24144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90000"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700" b="0" i="0" u="none" strike="noStrike" kern="1200" cap="none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레벨</a:t>
                      </a:r>
                      <a:r>
                        <a:rPr kumimoji="1" lang="en-US" sz="700" b="0" i="0" u="none" strike="noStrike" kern="1200" cap="none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2</a:t>
                      </a:r>
                    </a:p>
                  </a:txBody>
                  <a:tcPr marL="48340" marR="48340" marT="24184" marB="24144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90000"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700" b="0" i="0" u="none" strike="noStrike" kern="1200" cap="none" spc="-30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심각한 장애</a:t>
                      </a:r>
                    </a:p>
                  </a:txBody>
                  <a:tcPr marL="48340" marR="48340" marT="24184" marB="24144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marL="92075" marR="0" lvl="0" indent="-9207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SzPct val="90000"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700" b="0" i="0" u="none" strike="noStrike" kern="1200" cap="none" spc="-30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사용은 가능하나 업무영향</a:t>
                      </a:r>
                      <a:r>
                        <a:rPr kumimoji="1" lang="en-US" altLang="ko-KR" sz="700" b="0" i="0" u="none" strike="noStrike" kern="1200" cap="none" spc="-30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kumimoji="1" lang="ko-KR" altLang="en-US" sz="700" b="0" i="0" u="none" strike="noStrike" kern="1200" cap="none" spc="-30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기능이 엄격히 제한됨 </a:t>
                      </a:r>
                      <a:r>
                        <a:rPr kumimoji="1" lang="en-US" altLang="ko-KR" sz="700" b="0" i="0" u="none" strike="noStrike" kern="1200" cap="none" spc="-30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</a:t>
                      </a:r>
                      <a:r>
                        <a:rPr kumimoji="1" lang="ko-KR" altLang="en-US" sz="700" b="0" i="0" u="none" strike="noStrike" kern="1200" cap="none" spc="-30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상급 영향</a:t>
                      </a:r>
                      <a:r>
                        <a:rPr kumimoji="1" lang="en-US" altLang="ko-KR" sz="700" b="0" i="0" u="none" strike="noStrike" kern="1200" cap="none" spc="-30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  <a:endParaRPr kumimoji="1" lang="ko-KR" altLang="en-US" sz="700" b="0" i="0" u="none" strike="noStrike" kern="1200" cap="none" spc="-3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gradFill>
                          <a:gsLst>
                            <a:gs pos="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</a:gsLst>
                          <a:lin ang="5400000" scaled="0"/>
                        </a:gra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48340" marR="48340" marT="24184" marB="24144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90000"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700" b="0" i="0" u="none" strike="noStrike" kern="1200" cap="none" spc="-30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즉시</a:t>
                      </a:r>
                    </a:p>
                  </a:txBody>
                  <a:tcPr marL="48340" marR="48340" marT="24184" marB="24144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90000"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700" b="0" i="0" u="none" strike="noStrike" kern="1200" cap="none" spc="-30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</a:t>
                      </a:r>
                      <a:r>
                        <a:rPr kumimoji="1" lang="ko-KR" altLang="en-US" sz="700" b="0" i="0" u="none" strike="noStrike" kern="1200" cap="none" spc="-30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시간</a:t>
                      </a:r>
                    </a:p>
                  </a:txBody>
                  <a:tcPr marL="48340" marR="48340" marT="24184" marB="24144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90000"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700" b="0" i="0" u="none" strike="noStrike" kern="1200" cap="none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레벨</a:t>
                      </a:r>
                      <a:r>
                        <a:rPr kumimoji="1" lang="en-US" sz="700" b="0" i="0" u="none" strike="noStrike" kern="1200" cap="none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3</a:t>
                      </a:r>
                    </a:p>
                  </a:txBody>
                  <a:tcPr marL="48340" marR="48340" marT="24184" marB="24144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90000"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700" b="0" i="0" u="none" strike="noStrike" kern="1200" cap="none" spc="-30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기능 장애</a:t>
                      </a:r>
                    </a:p>
                  </a:txBody>
                  <a:tcPr marL="48340" marR="48340" marT="24184" marB="24144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marL="92075" marR="0" lvl="0" indent="-9207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SzPct val="90000"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700" b="0" i="0" u="none" strike="noStrike" kern="1200" cap="none" spc="-30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부가 기능의 장애</a:t>
                      </a:r>
                      <a:r>
                        <a:rPr kumimoji="1" lang="en-US" altLang="ko-KR" sz="700" b="0" i="0" u="none" strike="noStrike" kern="1200" cap="none" spc="-30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kumimoji="1" lang="ko-KR" altLang="en-US" sz="700" b="0" i="0" u="none" strike="noStrike" kern="1200" cap="none" spc="-30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주 용도에는 영향 없음 </a:t>
                      </a:r>
                      <a:r>
                        <a:rPr kumimoji="1" lang="en-US" altLang="ko-KR" sz="700" b="0" i="0" u="none" strike="noStrike" kern="1200" cap="none" spc="-30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</a:t>
                      </a:r>
                      <a:r>
                        <a:rPr kumimoji="1" lang="ko-KR" altLang="en-US" sz="700" b="0" i="0" u="none" strike="noStrike" kern="1200" cap="none" spc="-30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중급영향</a:t>
                      </a:r>
                      <a:r>
                        <a:rPr kumimoji="1" lang="en-US" altLang="ko-KR" sz="700" b="0" i="0" u="none" strike="noStrike" kern="1200" cap="none" spc="-30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  <a:endParaRPr kumimoji="1" lang="ko-KR" altLang="en-US" sz="700" b="0" i="0" u="none" strike="noStrike" kern="1200" cap="none" spc="-3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gradFill>
                          <a:gsLst>
                            <a:gs pos="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</a:gsLst>
                          <a:lin ang="5400000" scaled="0"/>
                        </a:gra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48340" marR="48340" marT="24184" marB="24144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90000"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700" b="0" i="0" u="none" strike="noStrike" kern="1200" cap="none" spc="-30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</a:t>
                      </a:r>
                      <a:r>
                        <a:rPr kumimoji="1" lang="ko-KR" altLang="en-US" sz="700" b="0" i="0" u="none" strike="noStrike" kern="1200" cap="none" spc="-30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시간</a:t>
                      </a:r>
                    </a:p>
                  </a:txBody>
                  <a:tcPr marL="48340" marR="48340" marT="24184" marB="24144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90000"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700" b="0" i="0" u="none" strike="noStrike" kern="1200" cap="none" spc="-30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24</a:t>
                      </a:r>
                      <a:r>
                        <a:rPr kumimoji="1" lang="ko-KR" altLang="en-US" sz="700" b="0" i="0" u="none" strike="noStrike" kern="1200" cap="none" spc="-30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시간</a:t>
                      </a:r>
                    </a:p>
                  </a:txBody>
                  <a:tcPr marL="48340" marR="48340" marT="24184" marB="24144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90000"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700" b="0" i="0" u="none" strike="noStrike" kern="1200" cap="none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레벨</a:t>
                      </a:r>
                      <a:r>
                        <a:rPr kumimoji="1" lang="en-US" sz="700" b="0" i="0" u="none" strike="noStrike" kern="1200" cap="none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4</a:t>
                      </a:r>
                    </a:p>
                  </a:txBody>
                  <a:tcPr marL="48340" marR="48340" marT="24184" marB="24144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90000"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700" b="0" i="0" u="none" strike="noStrike" kern="1200" cap="none" spc="-30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운용 장애</a:t>
                      </a:r>
                    </a:p>
                  </a:txBody>
                  <a:tcPr marL="48340" marR="48340" marT="24184" marB="24144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marL="92075" marR="0" lvl="0" indent="-9207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SzPct val="90000"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700" b="0" i="0" u="none" strike="noStrike" kern="1200" cap="none" spc="-30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중요하지 않은 기능의 일부 장애 </a:t>
                      </a:r>
                      <a:r>
                        <a:rPr kumimoji="1" lang="en-US" altLang="ko-KR" sz="700" b="0" i="0" u="none" strike="noStrike" kern="1200" cap="none" spc="-30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</a:t>
                      </a:r>
                      <a:r>
                        <a:rPr kumimoji="1" lang="ko-KR" altLang="en-US" sz="700" b="0" i="0" u="none" strike="noStrike" kern="1200" cap="none" spc="-30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비 기술적 요청</a:t>
                      </a:r>
                      <a:r>
                        <a:rPr kumimoji="1" lang="en-US" altLang="ko-KR" sz="700" b="0" i="0" u="none" strike="noStrike" kern="1200" cap="none" spc="-30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  <a:endParaRPr kumimoji="1" lang="ko-KR" altLang="en-US" sz="700" b="0" i="0" u="none" strike="noStrike" kern="1200" cap="none" spc="-3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gradFill>
                          <a:gsLst>
                            <a:gs pos="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</a:gsLst>
                          <a:lin ang="5400000" scaled="0"/>
                        </a:gra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48340" marR="48340" marT="24184" marB="24144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90000"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700" b="0" i="0" u="none" strike="noStrike" kern="1200" cap="none" spc="-30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</a:t>
                      </a:r>
                      <a:r>
                        <a:rPr kumimoji="1" lang="ko-KR" altLang="en-US" sz="700" b="0" i="0" u="none" strike="noStrike" kern="1200" cap="none" spc="-30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시간</a:t>
                      </a:r>
                    </a:p>
                  </a:txBody>
                  <a:tcPr marL="48340" marR="48340" marT="24184" marB="24144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90000"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700" b="0" i="0" u="none" strike="noStrike" kern="1200" cap="none" spc="-30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48</a:t>
                      </a:r>
                      <a:r>
                        <a:rPr kumimoji="1" lang="ko-KR" altLang="en-US" sz="700" b="0" i="0" u="none" strike="noStrike" kern="1200" cap="none" spc="-30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시간</a:t>
                      </a:r>
                    </a:p>
                  </a:txBody>
                  <a:tcPr marL="48340" marR="48340" marT="24184" marB="24144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E08E5254-22A6-4790-9851-9B24BDF6AA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0969647"/>
              </p:ext>
            </p:extLst>
          </p:nvPr>
        </p:nvGraphicFramePr>
        <p:xfrm>
          <a:off x="288925" y="1770296"/>
          <a:ext cx="6272108" cy="2084552"/>
        </p:xfrm>
        <a:graphic>
          <a:graphicData uri="http://schemas.openxmlformats.org/drawingml/2006/table">
            <a:tbl>
              <a:tblPr firstRow="1" bandRow="1"/>
              <a:tblGrid>
                <a:gridCol w="15680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80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6802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6802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15542"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1pPr>
                      <a:lvl2pPr marL="257175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2pPr>
                      <a:lvl3pPr marL="514350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3pPr>
                      <a:lvl4pPr marL="771525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4pPr>
                      <a:lvl5pPr marL="1028700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5pPr>
                      <a:lvl6pPr marL="1285875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6pPr>
                      <a:lvl7pPr marL="1543050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7pPr>
                      <a:lvl8pPr marL="1800225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8pPr>
                      <a:lvl9pPr marL="2057400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874713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kern="1200" spc="-3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발생</a:t>
                      </a:r>
                    </a:p>
                  </a:txBody>
                  <a:tcPr marL="62075" marR="62075" marT="31037" marB="31037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1pPr>
                      <a:lvl2pPr marL="257175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2pPr>
                      <a:lvl3pPr marL="514350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3pPr>
                      <a:lvl4pPr marL="771525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4pPr>
                      <a:lvl5pPr marL="1028700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5pPr>
                      <a:lvl6pPr marL="1285875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6pPr>
                      <a:lvl7pPr marL="1543050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7pPr>
                      <a:lvl8pPr marL="1800225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8pPr>
                      <a:lvl9pPr marL="2057400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874713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kern="1200" spc="-3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분석</a:t>
                      </a:r>
                    </a:p>
                  </a:txBody>
                  <a:tcPr marL="62075" marR="62075" marT="31037" marB="31037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1pPr>
                      <a:lvl2pPr marL="257175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2pPr>
                      <a:lvl3pPr marL="514350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3pPr>
                      <a:lvl4pPr marL="771525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4pPr>
                      <a:lvl5pPr marL="1028700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5pPr>
                      <a:lvl6pPr marL="1285875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6pPr>
                      <a:lvl7pPr marL="1543050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7pPr>
                      <a:lvl8pPr marL="1800225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8pPr>
                      <a:lvl9pPr marL="2057400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874713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kern="1200" spc="-3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조치</a:t>
                      </a:r>
                    </a:p>
                  </a:txBody>
                  <a:tcPr marL="62075" marR="62075" marT="31037" marB="31037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1pPr>
                      <a:lvl2pPr marL="257175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2pPr>
                      <a:lvl3pPr marL="514350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3pPr>
                      <a:lvl4pPr marL="771525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4pPr>
                      <a:lvl5pPr marL="1028700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5pPr>
                      <a:lvl6pPr marL="1285875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6pPr>
                      <a:lvl7pPr marL="1543050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7pPr>
                      <a:lvl8pPr marL="1800225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8pPr>
                      <a:lvl9pPr marL="2057400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874713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kern="1200" spc="-3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보고 및 종료</a:t>
                      </a:r>
                    </a:p>
                  </a:txBody>
                  <a:tcPr marL="62075" marR="62075" marT="31037" marB="31037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0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69010"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endParaRPr lang="ko-KR" altLang="en-US" sz="700" dirty="0"/>
                    </a:p>
                  </a:txBody>
                  <a:tcPr marL="62075" marR="62075" marT="31037" marB="31037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endParaRPr lang="ko-KR" altLang="en-US" sz="700" dirty="0"/>
                    </a:p>
                  </a:txBody>
                  <a:tcPr marL="62075" marR="62075" marT="31037" marB="31037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endParaRPr lang="ko-KR" altLang="en-US" sz="700" dirty="0"/>
                    </a:p>
                  </a:txBody>
                  <a:tcPr marL="62075" marR="62075" marT="31037" marB="31037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endParaRPr lang="ko-KR" altLang="en-US" sz="700" dirty="0"/>
                    </a:p>
                  </a:txBody>
                  <a:tcPr marL="62075" marR="62075" marT="31037" marB="31037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5" name="순서도: 대체 처리 14">
            <a:extLst>
              <a:ext uri="{FF2B5EF4-FFF2-40B4-BE49-F238E27FC236}">
                <a16:creationId xmlns:a16="http://schemas.microsoft.com/office/drawing/2014/main" id="{0DAAEA12-7939-4916-B32D-9A259D76DFA4}"/>
              </a:ext>
            </a:extLst>
          </p:cNvPr>
          <p:cNvSpPr/>
          <p:nvPr/>
        </p:nvSpPr>
        <p:spPr bwMode="auto">
          <a:xfrm>
            <a:off x="548248" y="2636532"/>
            <a:ext cx="469414" cy="140366"/>
          </a:xfrm>
          <a:prstGeom prst="flowChartAlternateProcess">
            <a:avLst/>
          </a:prstGeom>
          <a:solidFill>
            <a:sysClr val="window" lastClr="FFFFFF">
              <a:lumMod val="50000"/>
            </a:sysClr>
          </a:solidFill>
          <a:ln w="6350" cap="flat" cmpd="sng" algn="ctr">
            <a:noFill/>
            <a:prstDash val="solid"/>
          </a:ln>
          <a:effectLst/>
        </p:spPr>
        <p:txBody>
          <a:bodyPr lIns="0" tIns="0" rIns="0" bIns="0" anchor="ctr"/>
          <a:lstStyle/>
          <a:p>
            <a:pPr indent="-180975" algn="ctr" defTabSz="995690" eaLnBrk="1" hangingPunct="1">
              <a:spcBef>
                <a:spcPts val="0"/>
              </a:spcBef>
              <a:spcAft>
                <a:spcPts val="240"/>
              </a:spcAft>
              <a:defRPr/>
            </a:pPr>
            <a:r>
              <a:rPr lang="ko-KR" altLang="en-US" sz="600" kern="0" spc="-30" dirty="0">
                <a:ln>
                  <a:solidFill>
                    <a:srgbClr val="DE2F51">
                      <a:alpha val="0"/>
                    </a:srgbClr>
                  </a:solidFill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장애접수</a:t>
            </a:r>
          </a:p>
        </p:txBody>
      </p:sp>
      <p:sp>
        <p:nvSpPr>
          <p:cNvPr id="16" name="순서도: 판단 15">
            <a:extLst>
              <a:ext uri="{FF2B5EF4-FFF2-40B4-BE49-F238E27FC236}">
                <a16:creationId xmlns:a16="http://schemas.microsoft.com/office/drawing/2014/main" id="{F79606EA-8BEC-4E4B-A228-9BD9BF793199}"/>
              </a:ext>
            </a:extLst>
          </p:cNvPr>
          <p:cNvSpPr/>
          <p:nvPr/>
        </p:nvSpPr>
        <p:spPr bwMode="auto">
          <a:xfrm>
            <a:off x="1250099" y="2611008"/>
            <a:ext cx="711634" cy="193699"/>
          </a:xfrm>
          <a:prstGeom prst="flowChartDecision">
            <a:avLst/>
          </a:prstGeom>
          <a:solidFill>
            <a:sysClr val="window" lastClr="FFFFFF">
              <a:lumMod val="50000"/>
            </a:sysClr>
          </a:solidFill>
          <a:ln w="6350" cap="flat" cmpd="sng" algn="ctr">
            <a:noFill/>
            <a:prstDash val="solid"/>
          </a:ln>
          <a:effectLst/>
        </p:spPr>
        <p:txBody>
          <a:bodyPr lIns="0" tIns="0" rIns="0" bIns="0" anchor="ctr"/>
          <a:lstStyle/>
          <a:p>
            <a:pPr indent="-180975" algn="ctr" defTabSz="995690" eaLnBrk="1" hangingPunct="1">
              <a:spcBef>
                <a:spcPts val="0"/>
              </a:spcBef>
              <a:spcAft>
                <a:spcPts val="240"/>
              </a:spcAft>
              <a:defRPr/>
            </a:pPr>
            <a:r>
              <a:rPr lang="ko-KR" altLang="en-US" sz="600" kern="0" spc="-30" dirty="0">
                <a:ln>
                  <a:solidFill>
                    <a:srgbClr val="DE2F51">
                      <a:alpha val="0"/>
                    </a:srgbClr>
                  </a:solidFill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알려진 문제</a:t>
            </a:r>
          </a:p>
        </p:txBody>
      </p:sp>
      <p:sp>
        <p:nvSpPr>
          <p:cNvPr id="17" name="원통 138">
            <a:extLst>
              <a:ext uri="{FF2B5EF4-FFF2-40B4-BE49-F238E27FC236}">
                <a16:creationId xmlns:a16="http://schemas.microsoft.com/office/drawing/2014/main" id="{DDE5F7C5-6F3A-441A-9809-528058D4B3C3}"/>
              </a:ext>
            </a:extLst>
          </p:cNvPr>
          <p:cNvSpPr/>
          <p:nvPr/>
        </p:nvSpPr>
        <p:spPr bwMode="auto">
          <a:xfrm>
            <a:off x="1434622" y="2907944"/>
            <a:ext cx="339327" cy="215502"/>
          </a:xfrm>
          <a:prstGeom prst="can">
            <a:avLst/>
          </a:prstGeom>
          <a:solidFill>
            <a:sysClr val="window" lastClr="FFFFFF">
              <a:lumMod val="50000"/>
            </a:sysClr>
          </a:solidFill>
          <a:ln w="6350" cap="flat" cmpd="sng" algn="ctr">
            <a:noFill/>
            <a:prstDash val="solid"/>
          </a:ln>
          <a:effectLst/>
        </p:spPr>
        <p:txBody>
          <a:bodyPr lIns="0" tIns="0" rIns="0" bIns="0" anchor="ctr"/>
          <a:lstStyle/>
          <a:p>
            <a:pPr indent="-180975" algn="ctr" defTabSz="995690" eaLnBrk="1" hangingPunct="1">
              <a:spcBef>
                <a:spcPts val="0"/>
              </a:spcBef>
              <a:spcAft>
                <a:spcPts val="240"/>
              </a:spcAft>
              <a:defRPr/>
            </a:pPr>
            <a:r>
              <a:rPr lang="ko-KR" altLang="en-US" sz="600" kern="0" spc="-30" dirty="0">
                <a:ln>
                  <a:solidFill>
                    <a:srgbClr val="DE2F51">
                      <a:alpha val="0"/>
                    </a:srgbClr>
                  </a:solidFill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</a:t>
            </a:r>
            <a:endParaRPr lang="en-US" altLang="ko-KR" sz="600" kern="0" spc="-30" dirty="0">
              <a:ln>
                <a:solidFill>
                  <a:srgbClr val="DE2F51">
                    <a:alpha val="0"/>
                  </a:srgbClr>
                </a:solidFill>
              </a:ln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indent="-180975" algn="ctr" defTabSz="995690" eaLnBrk="1" hangingPunct="1">
              <a:spcBef>
                <a:spcPts val="0"/>
              </a:spcBef>
              <a:spcAft>
                <a:spcPts val="240"/>
              </a:spcAft>
              <a:defRPr/>
            </a:pPr>
            <a:r>
              <a:rPr lang="ko-KR" altLang="en-US" sz="600" kern="0" spc="-30" dirty="0">
                <a:ln>
                  <a:solidFill>
                    <a:srgbClr val="DE2F51">
                      <a:alpha val="0"/>
                    </a:srgbClr>
                  </a:solidFill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베이스</a:t>
            </a:r>
          </a:p>
        </p:txBody>
      </p:sp>
      <p:sp>
        <p:nvSpPr>
          <p:cNvPr id="18" name="순서도: 대체 처리 17">
            <a:extLst>
              <a:ext uri="{FF2B5EF4-FFF2-40B4-BE49-F238E27FC236}">
                <a16:creationId xmlns:a16="http://schemas.microsoft.com/office/drawing/2014/main" id="{E3B51640-D355-4841-89CB-8963E3C0B4F9}"/>
              </a:ext>
            </a:extLst>
          </p:cNvPr>
          <p:cNvSpPr/>
          <p:nvPr/>
        </p:nvSpPr>
        <p:spPr bwMode="auto">
          <a:xfrm>
            <a:off x="2408136" y="2912941"/>
            <a:ext cx="637569" cy="205510"/>
          </a:xfrm>
          <a:prstGeom prst="flowChartAlternateProcess">
            <a:avLst/>
          </a:prstGeom>
          <a:solidFill>
            <a:sysClr val="window" lastClr="FFFFFF">
              <a:lumMod val="50000"/>
            </a:sysClr>
          </a:solidFill>
          <a:ln w="6350" cap="flat" cmpd="sng" algn="ctr">
            <a:noFill/>
            <a:prstDash val="solid"/>
          </a:ln>
          <a:effectLst/>
        </p:spPr>
        <p:txBody>
          <a:bodyPr lIns="0" tIns="0" rIns="0" bIns="0" anchor="ctr"/>
          <a:lstStyle/>
          <a:p>
            <a:pPr indent="-180975" algn="ctr" defTabSz="995690" eaLnBrk="1" hangingPunct="1">
              <a:spcBef>
                <a:spcPts val="0"/>
              </a:spcBef>
              <a:spcAft>
                <a:spcPts val="240"/>
              </a:spcAft>
              <a:defRPr/>
            </a:pPr>
            <a:r>
              <a:rPr lang="ko-KR" altLang="en-US" sz="600" kern="0" spc="-30" dirty="0">
                <a:ln>
                  <a:solidFill>
                    <a:srgbClr val="DE2F51">
                      <a:alpha val="0"/>
                    </a:srgbClr>
                  </a:solidFill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문제분석 및 모니터링</a:t>
            </a:r>
          </a:p>
        </p:txBody>
      </p:sp>
      <p:sp>
        <p:nvSpPr>
          <p:cNvPr id="19" name="순서도: 대체 처리 18">
            <a:extLst>
              <a:ext uri="{FF2B5EF4-FFF2-40B4-BE49-F238E27FC236}">
                <a16:creationId xmlns:a16="http://schemas.microsoft.com/office/drawing/2014/main" id="{9D5CB186-127F-4932-B894-45C916C61181}"/>
              </a:ext>
            </a:extLst>
          </p:cNvPr>
          <p:cNvSpPr/>
          <p:nvPr/>
        </p:nvSpPr>
        <p:spPr bwMode="auto">
          <a:xfrm>
            <a:off x="2408136" y="3250899"/>
            <a:ext cx="637569" cy="140365"/>
          </a:xfrm>
          <a:prstGeom prst="flowChartAlternateProcess">
            <a:avLst/>
          </a:prstGeom>
          <a:solidFill>
            <a:sysClr val="window" lastClr="FFFFFF">
              <a:lumMod val="50000"/>
            </a:sysClr>
          </a:solidFill>
          <a:ln w="6350" cap="flat" cmpd="sng" algn="ctr">
            <a:noFill/>
            <a:prstDash val="solid"/>
          </a:ln>
          <a:effectLst/>
        </p:spPr>
        <p:txBody>
          <a:bodyPr lIns="0" tIns="0" rIns="0" bIns="0" anchor="ctr"/>
          <a:lstStyle/>
          <a:p>
            <a:pPr indent="-180975" algn="ctr" defTabSz="995690" eaLnBrk="1" hangingPunct="1">
              <a:spcBef>
                <a:spcPts val="0"/>
              </a:spcBef>
              <a:spcAft>
                <a:spcPts val="240"/>
              </a:spcAft>
              <a:defRPr/>
            </a:pPr>
            <a:r>
              <a:rPr lang="ko-KR" altLang="en-US" sz="600" kern="0" spc="-30" dirty="0">
                <a:ln>
                  <a:solidFill>
                    <a:srgbClr val="DE2F51">
                      <a:alpha val="0"/>
                    </a:srgbClr>
                  </a:solidFill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문제분석</a:t>
            </a:r>
          </a:p>
        </p:txBody>
      </p:sp>
      <p:cxnSp>
        <p:nvCxnSpPr>
          <p:cNvPr id="20" name="Shape 85">
            <a:extLst>
              <a:ext uri="{FF2B5EF4-FFF2-40B4-BE49-F238E27FC236}">
                <a16:creationId xmlns:a16="http://schemas.microsoft.com/office/drawing/2014/main" id="{8F0A9C52-2968-4B51-9B3B-09E6C0B3D6AE}"/>
              </a:ext>
            </a:extLst>
          </p:cNvPr>
          <p:cNvCxnSpPr>
            <a:cxnSpLocks noChangeShapeType="1"/>
            <a:stCxn id="40" idx="2"/>
            <a:endCxn id="18" idx="0"/>
          </p:cNvCxnSpPr>
          <p:nvPr/>
        </p:nvCxnSpPr>
        <p:spPr bwMode="auto">
          <a:xfrm>
            <a:off x="2726920" y="2780493"/>
            <a:ext cx="0" cy="132449"/>
          </a:xfrm>
          <a:prstGeom prst="straightConnector1">
            <a:avLst/>
          </a:prstGeom>
          <a:noFill/>
          <a:ln w="6350">
            <a:solidFill>
              <a:srgbClr val="A6A6A6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" name="직선 화살표 연결선 18">
            <a:extLst>
              <a:ext uri="{FF2B5EF4-FFF2-40B4-BE49-F238E27FC236}">
                <a16:creationId xmlns:a16="http://schemas.microsoft.com/office/drawing/2014/main" id="{DD342FF2-C579-4BAB-8781-A656D29D63CF}"/>
              </a:ext>
            </a:extLst>
          </p:cNvPr>
          <p:cNvCxnSpPr>
            <a:cxnSpLocks noChangeShapeType="1"/>
            <a:stCxn id="18" idx="2"/>
            <a:endCxn id="19" idx="0"/>
          </p:cNvCxnSpPr>
          <p:nvPr/>
        </p:nvCxnSpPr>
        <p:spPr bwMode="auto">
          <a:xfrm>
            <a:off x="2726920" y="3118451"/>
            <a:ext cx="0" cy="132449"/>
          </a:xfrm>
          <a:prstGeom prst="straightConnector1">
            <a:avLst/>
          </a:prstGeom>
          <a:noFill/>
          <a:ln w="6350">
            <a:solidFill>
              <a:srgbClr val="A6A6A6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" name="직선 화살표 연결선 19">
            <a:extLst>
              <a:ext uri="{FF2B5EF4-FFF2-40B4-BE49-F238E27FC236}">
                <a16:creationId xmlns:a16="http://schemas.microsoft.com/office/drawing/2014/main" id="{0454E48C-3AC1-49DD-A429-E91496008534}"/>
              </a:ext>
            </a:extLst>
          </p:cNvPr>
          <p:cNvCxnSpPr>
            <a:cxnSpLocks noChangeShapeType="1"/>
            <a:stCxn id="16" idx="3"/>
            <a:endCxn id="40" idx="1"/>
          </p:cNvCxnSpPr>
          <p:nvPr/>
        </p:nvCxnSpPr>
        <p:spPr bwMode="auto">
          <a:xfrm>
            <a:off x="1961734" y="2707858"/>
            <a:ext cx="446401" cy="2452"/>
          </a:xfrm>
          <a:prstGeom prst="straightConnector1">
            <a:avLst/>
          </a:prstGeom>
          <a:noFill/>
          <a:ln w="6350">
            <a:solidFill>
              <a:srgbClr val="A6A6A6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" name="직선 화살표 연결선 20">
            <a:extLst>
              <a:ext uri="{FF2B5EF4-FFF2-40B4-BE49-F238E27FC236}">
                <a16:creationId xmlns:a16="http://schemas.microsoft.com/office/drawing/2014/main" id="{E22796EA-65DB-4177-8484-D39B46FD3181}"/>
              </a:ext>
            </a:extLst>
          </p:cNvPr>
          <p:cNvCxnSpPr>
            <a:cxnSpLocks noChangeShapeType="1"/>
            <a:endCxn id="16" idx="1"/>
          </p:cNvCxnSpPr>
          <p:nvPr/>
        </p:nvCxnSpPr>
        <p:spPr bwMode="auto">
          <a:xfrm>
            <a:off x="1017662" y="2706716"/>
            <a:ext cx="232438" cy="1142"/>
          </a:xfrm>
          <a:prstGeom prst="straightConnector1">
            <a:avLst/>
          </a:prstGeom>
          <a:noFill/>
          <a:ln w="6350">
            <a:solidFill>
              <a:srgbClr val="A6A6A6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4" name="TextBox 96">
            <a:extLst>
              <a:ext uri="{FF2B5EF4-FFF2-40B4-BE49-F238E27FC236}">
                <a16:creationId xmlns:a16="http://schemas.microsoft.com/office/drawing/2014/main" id="{ECA70547-2527-49A0-96AC-9AEF20AD8E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88106" y="2491504"/>
            <a:ext cx="122544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indent="-180975" algn="ctr" defTabSz="995690" eaLnBrk="1" latinLnBrk="0" hangingPunct="1">
              <a:spcBef>
                <a:spcPts val="0"/>
              </a:spcBef>
              <a:spcAft>
                <a:spcPts val="240"/>
              </a:spcAft>
              <a:buClr>
                <a:srgbClr val="292929"/>
              </a:buClr>
              <a:buSzPct val="100000"/>
              <a:tabLst>
                <a:tab pos="5648325" algn="l"/>
              </a:tabLst>
              <a:defRPr/>
            </a:pPr>
            <a:r>
              <a:rPr lang="en-US" altLang="ko-KR" sz="600" spc="-3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Y</a:t>
            </a:r>
          </a:p>
        </p:txBody>
      </p:sp>
      <p:sp>
        <p:nvSpPr>
          <p:cNvPr id="25" name="TextBox 97">
            <a:extLst>
              <a:ext uri="{FF2B5EF4-FFF2-40B4-BE49-F238E27FC236}">
                <a16:creationId xmlns:a16="http://schemas.microsoft.com/office/drawing/2014/main" id="{D9B94F57-F2E8-4DF3-A98F-10028819EC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46126" y="2560000"/>
            <a:ext cx="122544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indent="-180975" algn="ctr" defTabSz="995690" eaLnBrk="1" latinLnBrk="0" hangingPunct="1">
              <a:spcBef>
                <a:spcPts val="0"/>
              </a:spcBef>
              <a:spcAft>
                <a:spcPts val="240"/>
              </a:spcAft>
              <a:buClr>
                <a:srgbClr val="292929"/>
              </a:buClr>
              <a:buSzPct val="100000"/>
              <a:tabLst>
                <a:tab pos="5648325" algn="l"/>
              </a:tabLst>
              <a:defRPr/>
            </a:pPr>
            <a:r>
              <a:rPr lang="en-US" altLang="ko-KR" sz="600" spc="-3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</a:t>
            </a:r>
          </a:p>
        </p:txBody>
      </p:sp>
      <p:sp>
        <p:nvSpPr>
          <p:cNvPr id="26" name="순서도: 판단 25">
            <a:extLst>
              <a:ext uri="{FF2B5EF4-FFF2-40B4-BE49-F238E27FC236}">
                <a16:creationId xmlns:a16="http://schemas.microsoft.com/office/drawing/2014/main" id="{66D8FC54-C000-48A9-9E57-6C41C0577951}"/>
              </a:ext>
            </a:extLst>
          </p:cNvPr>
          <p:cNvSpPr/>
          <p:nvPr/>
        </p:nvSpPr>
        <p:spPr bwMode="auto">
          <a:xfrm>
            <a:off x="3846869" y="2360008"/>
            <a:ext cx="711634" cy="193699"/>
          </a:xfrm>
          <a:prstGeom prst="flowChartDecision">
            <a:avLst/>
          </a:prstGeom>
          <a:solidFill>
            <a:sysClr val="window" lastClr="FFFFFF">
              <a:lumMod val="50000"/>
            </a:sysClr>
          </a:solidFill>
          <a:ln w="6350" cap="flat" cmpd="sng" algn="ctr">
            <a:noFill/>
            <a:prstDash val="solid"/>
          </a:ln>
          <a:effectLst/>
        </p:spPr>
        <p:txBody>
          <a:bodyPr lIns="0" tIns="0" rIns="0" bIns="0" anchor="ctr"/>
          <a:lstStyle/>
          <a:p>
            <a:pPr indent="-180975" algn="ctr" defTabSz="995690" eaLnBrk="1" hangingPunct="1">
              <a:spcBef>
                <a:spcPts val="0"/>
              </a:spcBef>
              <a:spcAft>
                <a:spcPts val="240"/>
              </a:spcAft>
              <a:defRPr/>
            </a:pPr>
            <a:r>
              <a:rPr lang="ko-KR" altLang="en-US" sz="600" kern="0" spc="-30" dirty="0">
                <a:ln>
                  <a:solidFill>
                    <a:srgbClr val="DE2F51">
                      <a:alpha val="0"/>
                    </a:srgbClr>
                  </a:solidFill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해결</a:t>
            </a:r>
            <a:r>
              <a:rPr lang="en-US" altLang="ko-KR" sz="600" kern="0" spc="-30" dirty="0">
                <a:ln>
                  <a:solidFill>
                    <a:srgbClr val="DE2F51">
                      <a:alpha val="0"/>
                    </a:srgbClr>
                  </a:solidFill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endParaRPr lang="ko-KR" altLang="en-US" sz="600" kern="0" spc="-30" dirty="0">
              <a:ln>
                <a:solidFill>
                  <a:srgbClr val="DE2F51">
                    <a:alpha val="0"/>
                  </a:srgbClr>
                </a:solidFill>
              </a:ln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순서도: 대체 처리 26">
            <a:extLst>
              <a:ext uri="{FF2B5EF4-FFF2-40B4-BE49-F238E27FC236}">
                <a16:creationId xmlns:a16="http://schemas.microsoft.com/office/drawing/2014/main" id="{73611EF8-4E6B-4A3B-B7FF-4B10AECC742C}"/>
              </a:ext>
            </a:extLst>
          </p:cNvPr>
          <p:cNvSpPr/>
          <p:nvPr/>
        </p:nvSpPr>
        <p:spPr bwMode="auto">
          <a:xfrm>
            <a:off x="3884558" y="2817325"/>
            <a:ext cx="637569" cy="140365"/>
          </a:xfrm>
          <a:prstGeom prst="flowChartAlternateProcess">
            <a:avLst/>
          </a:prstGeom>
          <a:solidFill>
            <a:sysClr val="window" lastClr="FFFFFF">
              <a:lumMod val="50000"/>
            </a:sysClr>
          </a:solidFill>
          <a:ln w="6350" cap="flat" cmpd="sng" algn="ctr">
            <a:noFill/>
            <a:prstDash val="solid"/>
          </a:ln>
          <a:effectLst/>
        </p:spPr>
        <p:txBody>
          <a:bodyPr lIns="0" tIns="0" rIns="0" bIns="0" anchor="ctr"/>
          <a:lstStyle/>
          <a:p>
            <a:pPr indent="-180975" algn="ctr" defTabSz="995690" eaLnBrk="1" hangingPunct="1">
              <a:spcBef>
                <a:spcPts val="0"/>
              </a:spcBef>
              <a:spcAft>
                <a:spcPts val="240"/>
              </a:spcAft>
              <a:defRPr/>
            </a:pPr>
            <a:r>
              <a:rPr lang="ko-KR" altLang="en-US" sz="600" kern="0" spc="-30" dirty="0">
                <a:ln>
                  <a:solidFill>
                    <a:srgbClr val="DE2F51">
                      <a:alpha val="0"/>
                    </a:srgbClr>
                  </a:solidFill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케이스 오픈</a:t>
            </a:r>
          </a:p>
        </p:txBody>
      </p:sp>
      <p:sp>
        <p:nvSpPr>
          <p:cNvPr id="29" name="순서도: 판단 28">
            <a:extLst>
              <a:ext uri="{FF2B5EF4-FFF2-40B4-BE49-F238E27FC236}">
                <a16:creationId xmlns:a16="http://schemas.microsoft.com/office/drawing/2014/main" id="{CB0E13BC-09BC-4707-A99A-3485CD409C19}"/>
              </a:ext>
            </a:extLst>
          </p:cNvPr>
          <p:cNvSpPr/>
          <p:nvPr/>
        </p:nvSpPr>
        <p:spPr bwMode="auto">
          <a:xfrm>
            <a:off x="3849587" y="3138070"/>
            <a:ext cx="711634" cy="193700"/>
          </a:xfrm>
          <a:prstGeom prst="flowChartDecision">
            <a:avLst/>
          </a:prstGeom>
          <a:solidFill>
            <a:sysClr val="window" lastClr="FFFFFF">
              <a:lumMod val="50000"/>
            </a:sysClr>
          </a:solidFill>
          <a:ln w="6350" cap="flat" cmpd="sng" algn="ctr">
            <a:noFill/>
            <a:prstDash val="solid"/>
          </a:ln>
          <a:effectLst/>
        </p:spPr>
        <p:txBody>
          <a:bodyPr lIns="0" tIns="0" rIns="0" bIns="0" anchor="ctr"/>
          <a:lstStyle/>
          <a:p>
            <a:pPr indent="-180975" algn="ctr" defTabSz="995690" eaLnBrk="1" hangingPunct="1">
              <a:spcBef>
                <a:spcPts val="0"/>
              </a:spcBef>
              <a:spcAft>
                <a:spcPts val="240"/>
              </a:spcAft>
              <a:defRPr/>
            </a:pPr>
            <a:r>
              <a:rPr lang="ko-KR" altLang="en-US" sz="600" kern="0" spc="-30" dirty="0">
                <a:ln>
                  <a:solidFill>
                    <a:srgbClr val="DE2F51">
                      <a:alpha val="0"/>
                    </a:srgbClr>
                  </a:solidFill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해결</a:t>
            </a:r>
            <a:r>
              <a:rPr lang="en-US" altLang="ko-KR" sz="600" kern="0" spc="-30" dirty="0">
                <a:ln>
                  <a:solidFill>
                    <a:srgbClr val="DE2F51">
                      <a:alpha val="0"/>
                    </a:srgbClr>
                  </a:solidFill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endParaRPr lang="ko-KR" altLang="en-US" sz="600" kern="0" spc="-30" dirty="0">
              <a:ln>
                <a:solidFill>
                  <a:srgbClr val="DE2F51">
                    <a:alpha val="0"/>
                  </a:srgbClr>
                </a:solidFill>
              </a:ln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0" name="꺾인 연결선 150">
            <a:extLst>
              <a:ext uri="{FF2B5EF4-FFF2-40B4-BE49-F238E27FC236}">
                <a16:creationId xmlns:a16="http://schemas.microsoft.com/office/drawing/2014/main" id="{E6ACB98B-7E9F-46CA-A929-3EBA0018533A}"/>
              </a:ext>
            </a:extLst>
          </p:cNvPr>
          <p:cNvCxnSpPr>
            <a:cxnSpLocks noChangeShapeType="1"/>
            <a:stCxn id="16" idx="0"/>
          </p:cNvCxnSpPr>
          <p:nvPr/>
        </p:nvCxnSpPr>
        <p:spPr bwMode="auto">
          <a:xfrm rot="5400000" flipH="1" flipV="1">
            <a:off x="2439269" y="1622492"/>
            <a:ext cx="155164" cy="1821869"/>
          </a:xfrm>
          <a:prstGeom prst="bentConnector2">
            <a:avLst/>
          </a:prstGeom>
          <a:noFill/>
          <a:ln w="6350">
            <a:solidFill>
              <a:srgbClr val="A6A6A6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" name="직선 화살표 연결선 27">
            <a:extLst>
              <a:ext uri="{FF2B5EF4-FFF2-40B4-BE49-F238E27FC236}">
                <a16:creationId xmlns:a16="http://schemas.microsoft.com/office/drawing/2014/main" id="{BDA911FB-0F7E-4AC4-AD5E-A5A2DDE5D9F3}"/>
              </a:ext>
            </a:extLst>
          </p:cNvPr>
          <p:cNvCxnSpPr>
            <a:cxnSpLocks noChangeShapeType="1"/>
            <a:stCxn id="26" idx="2"/>
            <a:endCxn id="27" idx="0"/>
          </p:cNvCxnSpPr>
          <p:nvPr/>
        </p:nvCxnSpPr>
        <p:spPr bwMode="auto">
          <a:xfrm>
            <a:off x="4202688" y="2553707"/>
            <a:ext cx="656" cy="263618"/>
          </a:xfrm>
          <a:prstGeom prst="straightConnector1">
            <a:avLst/>
          </a:prstGeom>
          <a:noFill/>
          <a:ln w="6350">
            <a:solidFill>
              <a:srgbClr val="A6A6A6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2" name="순서도: 대체 처리 31">
            <a:extLst>
              <a:ext uri="{FF2B5EF4-FFF2-40B4-BE49-F238E27FC236}">
                <a16:creationId xmlns:a16="http://schemas.microsoft.com/office/drawing/2014/main" id="{6A5C3384-3FE6-4B8D-BB79-D6064F33CD9C}"/>
              </a:ext>
            </a:extLst>
          </p:cNvPr>
          <p:cNvSpPr/>
          <p:nvPr/>
        </p:nvSpPr>
        <p:spPr bwMode="auto">
          <a:xfrm>
            <a:off x="5427985" y="2803970"/>
            <a:ext cx="637569" cy="177857"/>
          </a:xfrm>
          <a:prstGeom prst="flowChartAlternateProcess">
            <a:avLst/>
          </a:prstGeom>
          <a:solidFill>
            <a:sysClr val="window" lastClr="FFFFFF">
              <a:lumMod val="50000"/>
            </a:sysClr>
          </a:solidFill>
          <a:ln w="6350" cap="flat" cmpd="sng" algn="ctr">
            <a:noFill/>
            <a:prstDash val="solid"/>
          </a:ln>
          <a:effectLst/>
        </p:spPr>
        <p:txBody>
          <a:bodyPr lIns="0" tIns="0" rIns="0" bIns="0" anchor="ctr"/>
          <a:lstStyle/>
          <a:p>
            <a:pPr indent="-180975" algn="ctr" defTabSz="995690" eaLnBrk="1" hangingPunct="1">
              <a:spcBef>
                <a:spcPts val="0"/>
              </a:spcBef>
              <a:spcAft>
                <a:spcPts val="240"/>
              </a:spcAft>
              <a:defRPr/>
            </a:pPr>
            <a:r>
              <a:rPr lang="ko-KR" altLang="en-US" sz="600" kern="0" spc="-30" dirty="0">
                <a:ln>
                  <a:solidFill>
                    <a:srgbClr val="DE2F51">
                      <a:alpha val="0"/>
                    </a:srgbClr>
                  </a:solidFill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케이스 처리</a:t>
            </a:r>
          </a:p>
        </p:txBody>
      </p:sp>
      <p:sp>
        <p:nvSpPr>
          <p:cNvPr id="33" name="순서도: 대체 처리 32">
            <a:extLst>
              <a:ext uri="{FF2B5EF4-FFF2-40B4-BE49-F238E27FC236}">
                <a16:creationId xmlns:a16="http://schemas.microsoft.com/office/drawing/2014/main" id="{29501266-4446-4AB5-980E-59549753C889}"/>
              </a:ext>
            </a:extLst>
          </p:cNvPr>
          <p:cNvSpPr/>
          <p:nvPr/>
        </p:nvSpPr>
        <p:spPr bwMode="auto">
          <a:xfrm>
            <a:off x="5431924" y="2540700"/>
            <a:ext cx="637569" cy="140365"/>
          </a:xfrm>
          <a:prstGeom prst="flowChartAlternateProcess">
            <a:avLst/>
          </a:prstGeom>
          <a:solidFill>
            <a:sysClr val="window" lastClr="FFFFFF">
              <a:lumMod val="50000"/>
            </a:sysClr>
          </a:solidFill>
          <a:ln w="6350" cap="flat" cmpd="sng" algn="ctr">
            <a:noFill/>
            <a:prstDash val="solid"/>
          </a:ln>
          <a:effectLst/>
        </p:spPr>
        <p:txBody>
          <a:bodyPr lIns="0" tIns="0" rIns="0" bIns="0" anchor="ctr"/>
          <a:lstStyle/>
          <a:p>
            <a:pPr indent="-180975" algn="ctr" defTabSz="995690" eaLnBrk="1" hangingPunct="1">
              <a:spcBef>
                <a:spcPts val="0"/>
              </a:spcBef>
              <a:spcAft>
                <a:spcPts val="240"/>
              </a:spcAft>
              <a:defRPr/>
            </a:pPr>
            <a:r>
              <a:rPr lang="ko-KR" altLang="en-US" sz="600" kern="0" spc="-30" dirty="0">
                <a:ln>
                  <a:solidFill>
                    <a:srgbClr val="DE2F51">
                      <a:alpha val="0"/>
                    </a:srgbClr>
                  </a:solidFill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보고 및 종료</a:t>
            </a:r>
          </a:p>
        </p:txBody>
      </p:sp>
      <p:cxnSp>
        <p:nvCxnSpPr>
          <p:cNvPr id="34" name="Shape 139">
            <a:extLst>
              <a:ext uri="{FF2B5EF4-FFF2-40B4-BE49-F238E27FC236}">
                <a16:creationId xmlns:a16="http://schemas.microsoft.com/office/drawing/2014/main" id="{C51F7A5E-579B-4A45-93C9-828385A5E553}"/>
              </a:ext>
            </a:extLst>
          </p:cNvPr>
          <p:cNvCxnSpPr>
            <a:cxnSpLocks noChangeShapeType="1"/>
            <a:stCxn id="29" idx="2"/>
            <a:endCxn id="32" idx="2"/>
          </p:cNvCxnSpPr>
          <p:nvPr/>
        </p:nvCxnSpPr>
        <p:spPr bwMode="auto">
          <a:xfrm rot="5400000" flipH="1" flipV="1">
            <a:off x="4801116" y="2386116"/>
            <a:ext cx="349943" cy="1541364"/>
          </a:xfrm>
          <a:prstGeom prst="bentConnector3">
            <a:avLst>
              <a:gd name="adj1" fmla="val -44333"/>
            </a:avLst>
          </a:prstGeom>
          <a:noFill/>
          <a:ln w="6350">
            <a:solidFill>
              <a:srgbClr val="A6A6A6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" name="꺾인 연결선 155">
            <a:extLst>
              <a:ext uri="{FF2B5EF4-FFF2-40B4-BE49-F238E27FC236}">
                <a16:creationId xmlns:a16="http://schemas.microsoft.com/office/drawing/2014/main" id="{B4564452-2EA7-46C5-B149-B8F9534C434A}"/>
              </a:ext>
            </a:extLst>
          </p:cNvPr>
          <p:cNvCxnSpPr>
            <a:cxnSpLocks noChangeShapeType="1"/>
            <a:stCxn id="29" idx="3"/>
            <a:endCxn id="33" idx="1"/>
          </p:cNvCxnSpPr>
          <p:nvPr/>
        </p:nvCxnSpPr>
        <p:spPr bwMode="auto">
          <a:xfrm flipV="1">
            <a:off x="4561222" y="2610883"/>
            <a:ext cx="870702" cy="624037"/>
          </a:xfrm>
          <a:prstGeom prst="bentConnector3">
            <a:avLst>
              <a:gd name="adj1" fmla="val 50000"/>
            </a:avLst>
          </a:prstGeom>
          <a:noFill/>
          <a:ln w="6350">
            <a:solidFill>
              <a:srgbClr val="A6A6A6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6" name="TextBox 142">
            <a:extLst>
              <a:ext uri="{FF2B5EF4-FFF2-40B4-BE49-F238E27FC236}">
                <a16:creationId xmlns:a16="http://schemas.microsoft.com/office/drawing/2014/main" id="{CC72ED60-7819-488A-888E-7E959C34EA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91695" y="3301855"/>
            <a:ext cx="122544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indent="-180975" algn="ctr" defTabSz="995690" eaLnBrk="1" latinLnBrk="0" hangingPunct="1">
              <a:spcBef>
                <a:spcPts val="0"/>
              </a:spcBef>
              <a:spcAft>
                <a:spcPts val="240"/>
              </a:spcAft>
              <a:buClr>
                <a:srgbClr val="292929"/>
              </a:buClr>
              <a:buSzPct val="100000"/>
              <a:tabLst>
                <a:tab pos="5648325" algn="l"/>
              </a:tabLst>
              <a:defRPr/>
            </a:pPr>
            <a:r>
              <a:rPr lang="en-US" altLang="ko-KR" sz="600" spc="-3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</a:t>
            </a:r>
          </a:p>
        </p:txBody>
      </p:sp>
      <p:sp>
        <p:nvSpPr>
          <p:cNvPr id="37" name="TextBox 143">
            <a:extLst>
              <a:ext uri="{FF2B5EF4-FFF2-40B4-BE49-F238E27FC236}">
                <a16:creationId xmlns:a16="http://schemas.microsoft.com/office/drawing/2014/main" id="{E87FF2D6-99AB-4277-A436-281B65D17A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98844" y="3104985"/>
            <a:ext cx="122544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indent="-180975" algn="ctr" defTabSz="995690" eaLnBrk="1" latinLnBrk="0" hangingPunct="1">
              <a:spcBef>
                <a:spcPts val="0"/>
              </a:spcBef>
              <a:spcAft>
                <a:spcPts val="240"/>
              </a:spcAft>
              <a:buClr>
                <a:srgbClr val="292929"/>
              </a:buClr>
              <a:buSzPct val="100000"/>
              <a:tabLst>
                <a:tab pos="5648325" algn="l"/>
              </a:tabLst>
              <a:defRPr/>
            </a:pPr>
            <a:r>
              <a:rPr lang="en-US" altLang="ko-KR" sz="600" spc="-3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Y</a:t>
            </a:r>
          </a:p>
        </p:txBody>
      </p:sp>
      <p:cxnSp>
        <p:nvCxnSpPr>
          <p:cNvPr id="38" name="Shape 145">
            <a:extLst>
              <a:ext uri="{FF2B5EF4-FFF2-40B4-BE49-F238E27FC236}">
                <a16:creationId xmlns:a16="http://schemas.microsoft.com/office/drawing/2014/main" id="{6D32AAC3-7C34-40F8-B420-36A699CDB089}"/>
              </a:ext>
            </a:extLst>
          </p:cNvPr>
          <p:cNvCxnSpPr>
            <a:cxnSpLocks noChangeShapeType="1"/>
            <a:stCxn id="26" idx="3"/>
            <a:endCxn id="33" idx="0"/>
          </p:cNvCxnSpPr>
          <p:nvPr/>
        </p:nvCxnSpPr>
        <p:spPr bwMode="auto">
          <a:xfrm>
            <a:off x="4558503" y="2456857"/>
            <a:ext cx="1192205" cy="83843"/>
          </a:xfrm>
          <a:prstGeom prst="bentConnector2">
            <a:avLst/>
          </a:prstGeom>
          <a:noFill/>
          <a:ln w="6350">
            <a:solidFill>
              <a:srgbClr val="A6A6A6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9" name="TextBox 147">
            <a:extLst>
              <a:ext uri="{FF2B5EF4-FFF2-40B4-BE49-F238E27FC236}">
                <a16:creationId xmlns:a16="http://schemas.microsoft.com/office/drawing/2014/main" id="{5DA4A7B4-9EC6-4809-8BA6-E48B4859DD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98844" y="2327967"/>
            <a:ext cx="122544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indent="-180975" algn="ctr" defTabSz="995690" eaLnBrk="1" latinLnBrk="0" hangingPunct="1">
              <a:spcBef>
                <a:spcPts val="0"/>
              </a:spcBef>
              <a:spcAft>
                <a:spcPts val="240"/>
              </a:spcAft>
              <a:buClr>
                <a:srgbClr val="292929"/>
              </a:buClr>
              <a:buSzPct val="100000"/>
              <a:tabLst>
                <a:tab pos="5648325" algn="l"/>
              </a:tabLst>
              <a:defRPr/>
            </a:pPr>
            <a:r>
              <a:rPr lang="en-US" altLang="ko-KR" sz="600" spc="-3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Y</a:t>
            </a:r>
          </a:p>
        </p:txBody>
      </p:sp>
      <p:sp>
        <p:nvSpPr>
          <p:cNvPr id="40" name="순서도: 대체 처리 39">
            <a:extLst>
              <a:ext uri="{FF2B5EF4-FFF2-40B4-BE49-F238E27FC236}">
                <a16:creationId xmlns:a16="http://schemas.microsoft.com/office/drawing/2014/main" id="{A0172383-FC71-4CCC-A0B7-BC9532BC35FE}"/>
              </a:ext>
            </a:extLst>
          </p:cNvPr>
          <p:cNvSpPr/>
          <p:nvPr/>
        </p:nvSpPr>
        <p:spPr bwMode="auto">
          <a:xfrm>
            <a:off x="2408136" y="2640127"/>
            <a:ext cx="637569" cy="140365"/>
          </a:xfrm>
          <a:prstGeom prst="flowChartAlternateProcess">
            <a:avLst/>
          </a:prstGeom>
          <a:solidFill>
            <a:sysClr val="window" lastClr="FFFFFF">
              <a:lumMod val="50000"/>
            </a:sysClr>
          </a:solidFill>
          <a:ln w="6350" cap="flat" cmpd="sng" algn="ctr">
            <a:noFill/>
            <a:prstDash val="solid"/>
          </a:ln>
          <a:effectLst/>
        </p:spPr>
        <p:txBody>
          <a:bodyPr lIns="0" tIns="0" rIns="0" bIns="0" anchor="ctr"/>
          <a:lstStyle/>
          <a:p>
            <a:pPr indent="-180975" algn="ctr" defTabSz="995690" eaLnBrk="1" hangingPunct="1">
              <a:spcBef>
                <a:spcPts val="0"/>
              </a:spcBef>
              <a:spcAft>
                <a:spcPts val="240"/>
              </a:spcAft>
              <a:defRPr/>
            </a:pPr>
            <a:r>
              <a:rPr lang="ko-KR" altLang="en-US" sz="600" kern="0" spc="-30" dirty="0">
                <a:ln>
                  <a:solidFill>
                    <a:srgbClr val="DE2F51">
                      <a:alpha val="0"/>
                    </a:srgbClr>
                  </a:solidFill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방문조치</a:t>
            </a:r>
          </a:p>
        </p:txBody>
      </p:sp>
      <p:cxnSp>
        <p:nvCxnSpPr>
          <p:cNvPr id="41" name="직선 화살표 연결선 37">
            <a:extLst>
              <a:ext uri="{FF2B5EF4-FFF2-40B4-BE49-F238E27FC236}">
                <a16:creationId xmlns:a16="http://schemas.microsoft.com/office/drawing/2014/main" id="{E42F936F-9AA9-4307-ACE2-43FCF2CEF298}"/>
              </a:ext>
            </a:extLst>
          </p:cNvPr>
          <p:cNvCxnSpPr>
            <a:cxnSpLocks noChangeShapeType="1"/>
            <a:stCxn id="27" idx="2"/>
            <a:endCxn id="29" idx="0"/>
          </p:cNvCxnSpPr>
          <p:nvPr/>
        </p:nvCxnSpPr>
        <p:spPr bwMode="auto">
          <a:xfrm>
            <a:off x="4203343" y="2957690"/>
            <a:ext cx="2062" cy="180380"/>
          </a:xfrm>
          <a:prstGeom prst="straightConnector1">
            <a:avLst/>
          </a:prstGeom>
          <a:noFill/>
          <a:ln w="6350">
            <a:solidFill>
              <a:srgbClr val="A6A6A6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2" name="꺾인 연결선 119">
            <a:extLst>
              <a:ext uri="{FF2B5EF4-FFF2-40B4-BE49-F238E27FC236}">
                <a16:creationId xmlns:a16="http://schemas.microsoft.com/office/drawing/2014/main" id="{541EB1D2-EF0A-4F1C-A27E-13A270914262}"/>
              </a:ext>
            </a:extLst>
          </p:cNvPr>
          <p:cNvCxnSpPr>
            <a:cxnSpLocks noChangeShapeType="1"/>
            <a:stCxn id="32" idx="1"/>
            <a:endCxn id="27" idx="3"/>
          </p:cNvCxnSpPr>
          <p:nvPr/>
        </p:nvCxnSpPr>
        <p:spPr bwMode="auto">
          <a:xfrm flipH="1" flipV="1">
            <a:off x="4522126" y="2887507"/>
            <a:ext cx="905858" cy="5391"/>
          </a:xfrm>
          <a:prstGeom prst="straightConnector1">
            <a:avLst/>
          </a:prstGeom>
          <a:noFill/>
          <a:ln w="6350">
            <a:solidFill>
              <a:srgbClr val="A6A6A6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3" name="Shape 139">
            <a:extLst>
              <a:ext uri="{FF2B5EF4-FFF2-40B4-BE49-F238E27FC236}">
                <a16:creationId xmlns:a16="http://schemas.microsoft.com/office/drawing/2014/main" id="{5199E337-6C05-456B-9437-BC0A2045052B}"/>
              </a:ext>
            </a:extLst>
          </p:cNvPr>
          <p:cNvCxnSpPr>
            <a:cxnSpLocks noChangeShapeType="1"/>
            <a:endCxn id="40" idx="0"/>
          </p:cNvCxnSpPr>
          <p:nvPr/>
        </p:nvCxnSpPr>
        <p:spPr bwMode="auto">
          <a:xfrm flipV="1">
            <a:off x="1672867" y="2640127"/>
            <a:ext cx="1054054" cy="789521"/>
          </a:xfrm>
          <a:prstGeom prst="bentConnector4">
            <a:avLst>
              <a:gd name="adj1" fmla="val 34880"/>
              <a:gd name="adj2" fmla="val 115065"/>
            </a:avLst>
          </a:prstGeom>
          <a:noFill/>
          <a:ln w="6350">
            <a:solidFill>
              <a:srgbClr val="A6A6A6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4" name="TextBox 142">
            <a:extLst>
              <a:ext uri="{FF2B5EF4-FFF2-40B4-BE49-F238E27FC236}">
                <a16:creationId xmlns:a16="http://schemas.microsoft.com/office/drawing/2014/main" id="{47736312-76B1-448A-A358-B53F59F177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91695" y="2560000"/>
            <a:ext cx="122544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indent="-180975" algn="ctr" defTabSz="995690" eaLnBrk="1" latinLnBrk="0" hangingPunct="1">
              <a:spcBef>
                <a:spcPts val="0"/>
              </a:spcBef>
              <a:spcAft>
                <a:spcPts val="240"/>
              </a:spcAft>
              <a:buClr>
                <a:srgbClr val="292929"/>
              </a:buClr>
              <a:buSzPct val="100000"/>
              <a:tabLst>
                <a:tab pos="5648325" algn="l"/>
              </a:tabLst>
              <a:defRPr/>
            </a:pPr>
            <a:r>
              <a:rPr lang="en-US" altLang="ko-KR" sz="600" spc="-3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</a:t>
            </a:r>
          </a:p>
        </p:txBody>
      </p:sp>
      <p:sp>
        <p:nvSpPr>
          <p:cNvPr id="45" name="TextBox 149">
            <a:extLst>
              <a:ext uri="{FF2B5EF4-FFF2-40B4-BE49-F238E27FC236}">
                <a16:creationId xmlns:a16="http://schemas.microsoft.com/office/drawing/2014/main" id="{2B3E49B6-6C3F-465E-B9E8-DF4F384FE4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3766" y="2783642"/>
            <a:ext cx="41981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indent="-180975" algn="ctr" defTabSz="995690" eaLnBrk="1" latinLnBrk="0" hangingPunct="1">
              <a:spcBef>
                <a:spcPts val="0"/>
              </a:spcBef>
              <a:spcAft>
                <a:spcPts val="240"/>
              </a:spcAft>
              <a:buClr>
                <a:srgbClr val="292929"/>
              </a:buClr>
              <a:buSzPct val="100000"/>
              <a:tabLst>
                <a:tab pos="5648325" algn="l"/>
              </a:tabLst>
              <a:defRPr/>
            </a:pPr>
            <a:r>
              <a:rPr lang="ko-KR" altLang="en-US" sz="600" spc="-3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고객 환경</a:t>
            </a:r>
          </a:p>
        </p:txBody>
      </p:sp>
      <p:sp>
        <p:nvSpPr>
          <p:cNvPr id="46" name="TextBox 174">
            <a:extLst>
              <a:ext uri="{FF2B5EF4-FFF2-40B4-BE49-F238E27FC236}">
                <a16:creationId xmlns:a16="http://schemas.microsoft.com/office/drawing/2014/main" id="{5227E1D1-9E65-4FDB-8AB3-06F65D5708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56217" y="3386192"/>
            <a:ext cx="2135478" cy="3949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marL="92075" lvl="1" indent="-92075" defTabSz="995690" latinLnBrk="0">
              <a:spcBef>
                <a:spcPts val="0"/>
              </a:spcBef>
              <a:spcAft>
                <a:spcPts val="200"/>
              </a:spcAft>
              <a:buClr>
                <a:schemeClr val="tx1">
                  <a:lumMod val="50000"/>
                  <a:lumOff val="50000"/>
                </a:schemeClr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ko-KR" altLang="en-US" sz="600" dirty="0">
                <a:ln>
                  <a:solidFill>
                    <a:srgbClr val="C00000">
                      <a:alpha val="0"/>
                    </a:srgbClr>
                  </a:solidFill>
                </a:ln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장애조치 사항 점검 </a:t>
            </a:r>
            <a:r>
              <a:rPr lang="en-US" altLang="ko-KR" sz="600" dirty="0">
                <a:ln>
                  <a:solidFill>
                    <a:srgbClr val="C00000">
                      <a:alpha val="0"/>
                    </a:srgbClr>
                  </a:solidFill>
                </a:ln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600" dirty="0">
                <a:ln>
                  <a:solidFill>
                    <a:srgbClr val="C00000">
                      <a:alpha val="0"/>
                    </a:srgbClr>
                  </a:solidFill>
                </a:ln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600" dirty="0">
                <a:ln>
                  <a:solidFill>
                    <a:srgbClr val="C00000">
                      <a:alpha val="0"/>
                    </a:srgbClr>
                  </a:solidFill>
                </a:ln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600" dirty="0">
                <a:ln>
                  <a:solidFill>
                    <a:srgbClr val="C00000">
                      <a:alpha val="0"/>
                    </a:srgbClr>
                  </a:solidFill>
                </a:ln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심각도</a:t>
            </a:r>
            <a:br>
              <a:rPr lang="en-US" altLang="ko-KR" sz="600" dirty="0">
                <a:ln>
                  <a:solidFill>
                    <a:srgbClr val="C00000">
                      <a:alpha val="0"/>
                    </a:srgbClr>
                  </a:solidFill>
                </a:ln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600" dirty="0">
                <a:ln>
                  <a:solidFill>
                    <a:srgbClr val="C00000">
                      <a:alpha val="0"/>
                    </a:srgbClr>
                  </a:solidFill>
                </a:ln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등급 확인 및 현황</a:t>
            </a:r>
            <a:r>
              <a:rPr lang="en-US" altLang="ko-KR" sz="600" dirty="0">
                <a:ln>
                  <a:solidFill>
                    <a:srgbClr val="C00000">
                      <a:alpha val="0"/>
                    </a:srgbClr>
                  </a:solidFill>
                </a:ln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600" dirty="0">
                <a:ln>
                  <a:solidFill>
                    <a:srgbClr val="C00000">
                      <a:alpha val="0"/>
                    </a:srgbClr>
                  </a:solidFill>
                </a:ln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상태 이력관리 </a:t>
            </a:r>
            <a:endParaRPr lang="en-US" altLang="ko-KR" sz="600" dirty="0">
              <a:ln>
                <a:solidFill>
                  <a:srgbClr val="C00000">
                    <a:alpha val="0"/>
                  </a:srgbClr>
                </a:solidFill>
              </a:ln>
              <a:gradFill>
                <a:gsLst>
                  <a:gs pos="0">
                    <a:prstClr val="black">
                      <a:lumMod val="85000"/>
                      <a:lumOff val="15000"/>
                    </a:prstClr>
                  </a:gs>
                  <a:gs pos="100000">
                    <a:prstClr val="black">
                      <a:lumMod val="85000"/>
                      <a:lumOff val="15000"/>
                    </a:prstClr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92075" lvl="1" indent="-92075" defTabSz="995690" latinLnBrk="0">
              <a:spcBef>
                <a:spcPts val="0"/>
              </a:spcBef>
              <a:spcAft>
                <a:spcPts val="200"/>
              </a:spcAft>
              <a:buClr>
                <a:schemeClr val="tx1">
                  <a:lumMod val="50000"/>
                  <a:lumOff val="50000"/>
                </a:schemeClr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ko-KR" altLang="en-US" sz="600" dirty="0">
                <a:ln>
                  <a:solidFill>
                    <a:srgbClr val="C00000">
                      <a:alpha val="0"/>
                    </a:srgbClr>
                  </a:solidFill>
                </a:ln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기술 그룹이 전담하여 정밀 분석</a:t>
            </a:r>
            <a:endParaRPr lang="en-US" altLang="ko-KR" sz="600" dirty="0">
              <a:ln>
                <a:solidFill>
                  <a:srgbClr val="C00000">
                    <a:alpha val="0"/>
                  </a:srgbClr>
                </a:solidFill>
              </a:ln>
              <a:gradFill>
                <a:gsLst>
                  <a:gs pos="0">
                    <a:prstClr val="black">
                      <a:lumMod val="85000"/>
                      <a:lumOff val="15000"/>
                    </a:prstClr>
                  </a:gs>
                  <a:gs pos="100000">
                    <a:prstClr val="black">
                      <a:lumMod val="85000"/>
                      <a:lumOff val="15000"/>
                    </a:prstClr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7" name="순서도: 대체 처리 46">
            <a:extLst>
              <a:ext uri="{FF2B5EF4-FFF2-40B4-BE49-F238E27FC236}">
                <a16:creationId xmlns:a16="http://schemas.microsoft.com/office/drawing/2014/main" id="{F2F38181-0839-4509-944E-074C60DD613A}"/>
              </a:ext>
            </a:extLst>
          </p:cNvPr>
          <p:cNvSpPr/>
          <p:nvPr/>
        </p:nvSpPr>
        <p:spPr bwMode="auto">
          <a:xfrm>
            <a:off x="795139" y="3311705"/>
            <a:ext cx="965544" cy="192331"/>
          </a:xfrm>
          <a:prstGeom prst="flowChartAlternateProcess">
            <a:avLst/>
          </a:prstGeom>
          <a:solidFill>
            <a:sysClr val="window" lastClr="FFFFFF">
              <a:lumMod val="50000"/>
            </a:sysClr>
          </a:solidFill>
          <a:ln w="6350" cap="flat" cmpd="sng" algn="ctr">
            <a:noFill/>
            <a:prstDash val="solid"/>
          </a:ln>
          <a:effectLst/>
        </p:spPr>
        <p:txBody>
          <a:bodyPr lIns="0" tIns="0" rIns="0" bIns="0" anchor="ctr"/>
          <a:lstStyle/>
          <a:p>
            <a:pPr indent="-180975" algn="ctr" defTabSz="995690" eaLnBrk="1" hangingPunct="1">
              <a:spcBef>
                <a:spcPts val="0"/>
              </a:spcBef>
              <a:spcAft>
                <a:spcPts val="240"/>
              </a:spcAft>
              <a:defRPr/>
            </a:pPr>
            <a:r>
              <a:rPr lang="ko-KR" altLang="en-US" sz="600" kern="0" spc="-30" dirty="0">
                <a:ln>
                  <a:solidFill>
                    <a:srgbClr val="DE2F51">
                      <a:alpha val="0"/>
                    </a:srgbClr>
                  </a:solidFill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일일 </a:t>
            </a:r>
            <a:r>
              <a:rPr lang="ko-KR" altLang="en-US" sz="600" kern="0" spc="-30" dirty="0" err="1">
                <a:ln>
                  <a:solidFill>
                    <a:srgbClr val="DE2F51">
                      <a:alpha val="0"/>
                    </a:srgbClr>
                  </a:solidFill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레포트</a:t>
            </a:r>
            <a:r>
              <a:rPr lang="ko-KR" altLang="en-US" sz="600" kern="0" spc="-30" dirty="0">
                <a:ln>
                  <a:solidFill>
                    <a:srgbClr val="DE2F51">
                      <a:alpha val="0"/>
                    </a:srgbClr>
                  </a:solidFill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 자동 메일전송</a:t>
            </a:r>
          </a:p>
        </p:txBody>
      </p:sp>
      <p:sp>
        <p:nvSpPr>
          <p:cNvPr id="48" name="TextBox 58">
            <a:extLst>
              <a:ext uri="{FF2B5EF4-FFF2-40B4-BE49-F238E27FC236}">
                <a16:creationId xmlns:a16="http://schemas.microsoft.com/office/drawing/2014/main" id="{4994B868-37E8-47FC-BA09-CF522DCB63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4616" y="3494108"/>
            <a:ext cx="626588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indent="-180975" algn="ctr" defTabSz="995690" eaLnBrk="1" latinLnBrk="0" hangingPunct="1">
              <a:spcBef>
                <a:spcPts val="0"/>
              </a:spcBef>
              <a:spcAft>
                <a:spcPts val="240"/>
              </a:spcAft>
              <a:buClr>
                <a:srgbClr val="292929"/>
              </a:buClr>
              <a:buSzPct val="100000"/>
              <a:tabLst>
                <a:tab pos="5648325" algn="l"/>
              </a:tabLst>
              <a:defRPr/>
            </a:pPr>
            <a:r>
              <a:rPr lang="ko-KR" altLang="en-US" sz="600" spc="-3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사전점검지원</a:t>
            </a:r>
          </a:p>
        </p:txBody>
      </p:sp>
      <p:cxnSp>
        <p:nvCxnSpPr>
          <p:cNvPr id="49" name="꺾인 연결선 169">
            <a:extLst>
              <a:ext uri="{FF2B5EF4-FFF2-40B4-BE49-F238E27FC236}">
                <a16:creationId xmlns:a16="http://schemas.microsoft.com/office/drawing/2014/main" id="{879D9A2E-0F3A-496C-A3E4-1A8C76204A31}"/>
              </a:ext>
            </a:extLst>
          </p:cNvPr>
          <p:cNvCxnSpPr>
            <a:cxnSpLocks noChangeShapeType="1"/>
            <a:stCxn id="19" idx="3"/>
            <a:endCxn id="26" idx="1"/>
          </p:cNvCxnSpPr>
          <p:nvPr/>
        </p:nvCxnSpPr>
        <p:spPr bwMode="auto">
          <a:xfrm flipV="1">
            <a:off x="3045704" y="2456858"/>
            <a:ext cx="801165" cy="864225"/>
          </a:xfrm>
          <a:prstGeom prst="bentConnector3">
            <a:avLst>
              <a:gd name="adj1" fmla="val 53407"/>
            </a:avLst>
          </a:prstGeom>
          <a:noFill/>
          <a:ln w="6350">
            <a:solidFill>
              <a:srgbClr val="A6A6A6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0" name="TextBox 78">
            <a:extLst>
              <a:ext uri="{FF2B5EF4-FFF2-40B4-BE49-F238E27FC236}">
                <a16:creationId xmlns:a16="http://schemas.microsoft.com/office/drawing/2014/main" id="{F5D56063-AE15-4344-8B4E-87B0A066ED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67936" y="2183244"/>
            <a:ext cx="1550823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indent="-180975" algn="ctr" defTabSz="995690" eaLnBrk="1" latinLnBrk="0" hangingPunct="1">
              <a:spcBef>
                <a:spcPts val="0"/>
              </a:spcBef>
              <a:spcAft>
                <a:spcPts val="240"/>
              </a:spcAft>
              <a:buClr>
                <a:srgbClr val="292929"/>
              </a:buClr>
              <a:buSzPct val="100000"/>
              <a:tabLst>
                <a:tab pos="5648325" algn="l"/>
              </a:tabLst>
              <a:defRPr/>
            </a:pPr>
            <a:r>
              <a:rPr lang="ko-KR" altLang="en-US" sz="600" spc="-3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빔 지사 및 본사 엔지니어 지원</a:t>
            </a:r>
            <a:endParaRPr lang="en-US" altLang="ko-KR" sz="600" spc="-30" dirty="0">
              <a:ln>
                <a:solidFill>
                  <a:srgbClr val="C00000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1" name="모서리가 둥근 직사각형 172">
            <a:extLst>
              <a:ext uri="{FF2B5EF4-FFF2-40B4-BE49-F238E27FC236}">
                <a16:creationId xmlns:a16="http://schemas.microsoft.com/office/drawing/2014/main" id="{F81769D4-B037-4B4B-AF2D-8C126B7182C0}"/>
              </a:ext>
            </a:extLst>
          </p:cNvPr>
          <p:cNvSpPr/>
          <p:nvPr/>
        </p:nvSpPr>
        <p:spPr bwMode="auto">
          <a:xfrm>
            <a:off x="2995892" y="2219817"/>
            <a:ext cx="384266" cy="111521"/>
          </a:xfrm>
          <a:prstGeom prst="roundRect">
            <a:avLst>
              <a:gd name="adj" fmla="val 50000"/>
            </a:avLst>
          </a:prstGeom>
          <a:solidFill>
            <a:srgbClr val="00B336"/>
          </a:solidFill>
          <a:ln w="6350" cap="flat" cmpd="sng" algn="ctr">
            <a:noFill/>
            <a:prstDash val="solid"/>
          </a:ln>
          <a:effectLst/>
        </p:spPr>
        <p:txBody>
          <a:bodyPr lIns="0" tIns="0" rIns="0" bIns="0" anchor="ctr"/>
          <a:lstStyle/>
          <a:p>
            <a:pPr indent="-180975" algn="ctr" defTabSz="995690" eaLnBrk="1" hangingPunct="1">
              <a:spcBef>
                <a:spcPts val="0"/>
              </a:spcBef>
              <a:spcAft>
                <a:spcPts val="240"/>
              </a:spcAft>
              <a:buClr>
                <a:srgbClr val="292929"/>
              </a:buClr>
              <a:buSzPct val="100000"/>
              <a:tabLst>
                <a:tab pos="5648325" algn="l"/>
              </a:tabLst>
              <a:defRPr/>
            </a:pPr>
            <a:r>
              <a:rPr lang="en-US" altLang="ko-KR" sz="700" b="1" spc="-3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 </a:t>
            </a:r>
            <a:r>
              <a:rPr lang="ko-KR" altLang="en-US" sz="700" b="1" spc="-3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단계</a:t>
            </a:r>
          </a:p>
        </p:txBody>
      </p:sp>
      <p:sp>
        <p:nvSpPr>
          <p:cNvPr id="52" name="이등변 삼각형 51">
            <a:extLst>
              <a:ext uri="{FF2B5EF4-FFF2-40B4-BE49-F238E27FC236}">
                <a16:creationId xmlns:a16="http://schemas.microsoft.com/office/drawing/2014/main" id="{267DF0B2-4A52-4060-BE29-669D203A79CF}"/>
              </a:ext>
            </a:extLst>
          </p:cNvPr>
          <p:cNvSpPr/>
          <p:nvPr/>
        </p:nvSpPr>
        <p:spPr bwMode="auto">
          <a:xfrm rot="5400000">
            <a:off x="3355084" y="2251329"/>
            <a:ext cx="60350" cy="48496"/>
          </a:xfrm>
          <a:prstGeom prst="triangle">
            <a:avLst/>
          </a:prstGeom>
          <a:solidFill>
            <a:srgbClr val="C00000"/>
          </a:solidFill>
          <a:ln w="6350" cap="flat" cmpd="sng" algn="ctr">
            <a:noFill/>
            <a:prstDash val="solid"/>
          </a:ln>
          <a:effectLst/>
        </p:spPr>
        <p:txBody>
          <a:bodyPr lIns="0" tIns="0" rIns="0" bIns="0" anchor="ctr"/>
          <a:lstStyle/>
          <a:p>
            <a:pPr indent="-180975" algn="ctr" defTabSz="995690" eaLnBrk="1" hangingPunct="1">
              <a:spcBef>
                <a:spcPts val="0"/>
              </a:spcBef>
              <a:spcAft>
                <a:spcPts val="240"/>
              </a:spcAft>
              <a:buClr>
                <a:srgbClr val="292929"/>
              </a:buClr>
              <a:buSzPct val="100000"/>
              <a:tabLst>
                <a:tab pos="5648325" algn="l"/>
              </a:tabLst>
              <a:defRPr/>
            </a:pPr>
            <a:endParaRPr lang="ko-KR" altLang="en-US" sz="600" spc="-30" dirty="0">
              <a:ln>
                <a:solidFill>
                  <a:srgbClr val="C00000">
                    <a:alpha val="0"/>
                  </a:srgbClr>
                </a:solidFill>
              </a:ln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3" name="TextBox 78">
            <a:extLst>
              <a:ext uri="{FF2B5EF4-FFF2-40B4-BE49-F238E27FC236}">
                <a16:creationId xmlns:a16="http://schemas.microsoft.com/office/drawing/2014/main" id="{9FE9797B-C80E-4EE3-9231-BCF41D033A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6834" y="2183244"/>
            <a:ext cx="1508806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indent="-180975" defTabSz="995690" eaLnBrk="1" latinLnBrk="0" hangingPunct="1">
              <a:spcBef>
                <a:spcPts val="0"/>
              </a:spcBef>
              <a:spcAft>
                <a:spcPts val="240"/>
              </a:spcAft>
              <a:buClr>
                <a:srgbClr val="292929"/>
              </a:buClr>
              <a:buSzPct val="100000"/>
              <a:tabLst>
                <a:tab pos="5648325" algn="l"/>
              </a:tabLst>
              <a:defRPr/>
            </a:pPr>
            <a:r>
              <a:rPr lang="ko-KR" altLang="en-US" sz="600" spc="-3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전담 엔지니어 지원</a:t>
            </a:r>
          </a:p>
        </p:txBody>
      </p:sp>
      <p:sp>
        <p:nvSpPr>
          <p:cNvPr id="54" name="모서리가 둥근 직사각형 178">
            <a:extLst>
              <a:ext uri="{FF2B5EF4-FFF2-40B4-BE49-F238E27FC236}">
                <a16:creationId xmlns:a16="http://schemas.microsoft.com/office/drawing/2014/main" id="{90B93F2D-14A7-4A61-AB24-6CD0D1B5CE67}"/>
              </a:ext>
            </a:extLst>
          </p:cNvPr>
          <p:cNvSpPr/>
          <p:nvPr/>
        </p:nvSpPr>
        <p:spPr bwMode="auto">
          <a:xfrm>
            <a:off x="654478" y="2203370"/>
            <a:ext cx="411241" cy="144414"/>
          </a:xfrm>
          <a:prstGeom prst="roundRect">
            <a:avLst>
              <a:gd name="adj" fmla="val 50000"/>
            </a:avLst>
          </a:prstGeom>
          <a:solidFill>
            <a:srgbClr val="00B336"/>
          </a:solidFill>
          <a:ln w="6350" cap="flat" cmpd="sng" algn="ctr">
            <a:noFill/>
            <a:prstDash val="solid"/>
          </a:ln>
          <a:effectLst/>
        </p:spPr>
        <p:txBody>
          <a:bodyPr lIns="0" tIns="0" rIns="0" bIns="0" anchor="ctr"/>
          <a:lstStyle/>
          <a:p>
            <a:pPr indent="-180975" algn="ctr" defTabSz="995690" eaLnBrk="1" hangingPunct="1">
              <a:spcBef>
                <a:spcPts val="0"/>
              </a:spcBef>
              <a:spcAft>
                <a:spcPts val="240"/>
              </a:spcAft>
              <a:buClr>
                <a:srgbClr val="292929"/>
              </a:buClr>
              <a:buSzPct val="100000"/>
              <a:tabLst>
                <a:tab pos="5648325" algn="l"/>
              </a:tabLst>
              <a:defRPr/>
            </a:pPr>
            <a:r>
              <a:rPr lang="en-US" altLang="ko-KR" sz="700" b="1" spc="-3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 </a:t>
            </a:r>
            <a:r>
              <a:rPr lang="ko-KR" altLang="en-US" sz="700" b="1" spc="-3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단계</a:t>
            </a:r>
          </a:p>
        </p:txBody>
      </p:sp>
      <p:sp>
        <p:nvSpPr>
          <p:cNvPr id="55" name="이등변 삼각형 54">
            <a:extLst>
              <a:ext uri="{FF2B5EF4-FFF2-40B4-BE49-F238E27FC236}">
                <a16:creationId xmlns:a16="http://schemas.microsoft.com/office/drawing/2014/main" id="{D4C20F9B-9115-4AFB-AD88-1AFBEB3BDD75}"/>
              </a:ext>
            </a:extLst>
          </p:cNvPr>
          <p:cNvSpPr/>
          <p:nvPr/>
        </p:nvSpPr>
        <p:spPr bwMode="auto">
          <a:xfrm rot="5400000">
            <a:off x="1031591" y="2249713"/>
            <a:ext cx="78671" cy="51729"/>
          </a:xfrm>
          <a:prstGeom prst="triangle">
            <a:avLst/>
          </a:prstGeom>
          <a:solidFill>
            <a:srgbClr val="C00000"/>
          </a:solidFill>
          <a:ln w="6350" cap="flat" cmpd="sng" algn="ctr">
            <a:noFill/>
            <a:prstDash val="solid"/>
          </a:ln>
          <a:effectLst/>
        </p:spPr>
        <p:txBody>
          <a:bodyPr lIns="0" tIns="0" rIns="0" bIns="0" anchor="ctr"/>
          <a:lstStyle/>
          <a:p>
            <a:pPr indent="-180975" algn="ctr" defTabSz="995690" eaLnBrk="1" hangingPunct="1">
              <a:spcBef>
                <a:spcPts val="0"/>
              </a:spcBef>
              <a:spcAft>
                <a:spcPts val="240"/>
              </a:spcAft>
              <a:buClr>
                <a:srgbClr val="292929"/>
              </a:buClr>
              <a:buSzPct val="100000"/>
              <a:tabLst>
                <a:tab pos="5648325" algn="l"/>
              </a:tabLst>
              <a:defRPr/>
            </a:pPr>
            <a:endParaRPr lang="ko-KR" altLang="en-US" sz="600" spc="-30" dirty="0">
              <a:ln>
                <a:solidFill>
                  <a:srgbClr val="C00000">
                    <a:alpha val="0"/>
                  </a:srgbClr>
                </a:solidFill>
              </a:ln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6" name="TextBox 78">
            <a:extLst>
              <a:ext uri="{FF2B5EF4-FFF2-40B4-BE49-F238E27FC236}">
                <a16:creationId xmlns:a16="http://schemas.microsoft.com/office/drawing/2014/main" id="{068F583A-FBD9-49BA-91F3-2AA8D92043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71439" y="2183244"/>
            <a:ext cx="1463989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indent="-180975" algn="ctr" defTabSz="995690" eaLnBrk="1" latinLnBrk="0" hangingPunct="1">
              <a:spcBef>
                <a:spcPts val="0"/>
              </a:spcBef>
              <a:spcAft>
                <a:spcPts val="240"/>
              </a:spcAft>
              <a:buClr>
                <a:srgbClr val="292929"/>
              </a:buClr>
              <a:buSzPct val="100000"/>
              <a:tabLst>
                <a:tab pos="5648325" algn="l"/>
              </a:tabLst>
              <a:defRPr/>
            </a:pPr>
            <a:r>
              <a:rPr lang="ko-KR" altLang="en-US" sz="600" spc="-3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보고 및 종료</a:t>
            </a:r>
            <a:endParaRPr lang="en-US" altLang="ko-KR" sz="600" spc="-30" dirty="0">
              <a:ln>
                <a:solidFill>
                  <a:srgbClr val="C00000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7" name="모서리가 둥근 직사각형 60">
            <a:extLst>
              <a:ext uri="{FF2B5EF4-FFF2-40B4-BE49-F238E27FC236}">
                <a16:creationId xmlns:a16="http://schemas.microsoft.com/office/drawing/2014/main" id="{A5E9E748-6D8E-4648-BA8F-359C0821A9B9}"/>
              </a:ext>
            </a:extLst>
          </p:cNvPr>
          <p:cNvSpPr/>
          <p:nvPr/>
        </p:nvSpPr>
        <p:spPr bwMode="auto">
          <a:xfrm>
            <a:off x="4939131" y="2219817"/>
            <a:ext cx="384266" cy="111521"/>
          </a:xfrm>
          <a:prstGeom prst="roundRect">
            <a:avLst>
              <a:gd name="adj" fmla="val 50000"/>
            </a:avLst>
          </a:prstGeom>
          <a:solidFill>
            <a:srgbClr val="00B336"/>
          </a:solidFill>
          <a:ln w="6350" cap="flat" cmpd="sng" algn="ctr">
            <a:noFill/>
            <a:prstDash val="solid"/>
          </a:ln>
          <a:effectLst/>
        </p:spPr>
        <p:txBody>
          <a:bodyPr lIns="0" tIns="0" rIns="0" bIns="0" anchor="ctr"/>
          <a:lstStyle/>
          <a:p>
            <a:pPr indent="-180975" algn="ctr" defTabSz="995690" eaLnBrk="1" hangingPunct="1">
              <a:spcBef>
                <a:spcPts val="0"/>
              </a:spcBef>
              <a:spcAft>
                <a:spcPts val="240"/>
              </a:spcAft>
              <a:buClr>
                <a:srgbClr val="292929"/>
              </a:buClr>
              <a:buSzPct val="100000"/>
              <a:tabLst>
                <a:tab pos="5648325" algn="l"/>
              </a:tabLst>
              <a:defRPr/>
            </a:pPr>
            <a:r>
              <a:rPr lang="en-US" altLang="ko-KR" sz="700" b="1" spc="-3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 </a:t>
            </a:r>
            <a:r>
              <a:rPr lang="ko-KR" altLang="en-US" sz="700" b="1" spc="-3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단계</a:t>
            </a:r>
          </a:p>
        </p:txBody>
      </p:sp>
      <p:sp>
        <p:nvSpPr>
          <p:cNvPr id="58" name="이등변 삼각형 57">
            <a:extLst>
              <a:ext uri="{FF2B5EF4-FFF2-40B4-BE49-F238E27FC236}">
                <a16:creationId xmlns:a16="http://schemas.microsoft.com/office/drawing/2014/main" id="{FC37A19B-2A2E-43CD-B353-00E748043476}"/>
              </a:ext>
            </a:extLst>
          </p:cNvPr>
          <p:cNvSpPr/>
          <p:nvPr/>
        </p:nvSpPr>
        <p:spPr bwMode="auto">
          <a:xfrm rot="5400000">
            <a:off x="5285222" y="2251330"/>
            <a:ext cx="60350" cy="48495"/>
          </a:xfrm>
          <a:prstGeom prst="triangle">
            <a:avLst/>
          </a:prstGeom>
          <a:solidFill>
            <a:srgbClr val="C00000"/>
          </a:solidFill>
          <a:ln w="6350" cap="flat" cmpd="sng" algn="ctr">
            <a:noFill/>
            <a:prstDash val="solid"/>
          </a:ln>
          <a:effectLst/>
        </p:spPr>
        <p:txBody>
          <a:bodyPr lIns="0" tIns="0" rIns="0" bIns="0" anchor="ctr"/>
          <a:lstStyle/>
          <a:p>
            <a:pPr indent="-180975" algn="ctr" defTabSz="995690" eaLnBrk="1" hangingPunct="1">
              <a:spcBef>
                <a:spcPts val="0"/>
              </a:spcBef>
              <a:spcAft>
                <a:spcPts val="240"/>
              </a:spcAft>
              <a:buClr>
                <a:srgbClr val="292929"/>
              </a:buClr>
              <a:buSzPct val="100000"/>
              <a:tabLst>
                <a:tab pos="5648325" algn="l"/>
              </a:tabLst>
              <a:defRPr/>
            </a:pPr>
            <a:endParaRPr lang="ko-KR" altLang="en-US" sz="600" spc="-30" dirty="0">
              <a:ln>
                <a:solidFill>
                  <a:srgbClr val="C00000">
                    <a:alpha val="0"/>
                  </a:srgbClr>
                </a:solidFill>
              </a:ln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12999184"/>
      </p:ext>
    </p:extLst>
  </p:cSld>
  <p:clrMapOvr>
    <a:masterClrMapping/>
  </p:clrMapOvr>
  <p:transition spd="slow">
    <p:wipe dir="r"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텍스트 개체 틀 40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ko-KR" altLang="en-US" dirty="0" err="1"/>
              <a:t>미래에셋</a:t>
            </a:r>
            <a:r>
              <a:rPr lang="ko-KR" altLang="en-US" dirty="0"/>
              <a:t> 업무용 단말 백업시스템 도입 사업 제안</a:t>
            </a:r>
          </a:p>
        </p:txBody>
      </p:sp>
      <p:grpSp>
        <p:nvGrpSpPr>
          <p:cNvPr id="43" name="그룹 42"/>
          <p:cNvGrpSpPr/>
          <p:nvPr/>
        </p:nvGrpSpPr>
        <p:grpSpPr>
          <a:xfrm>
            <a:off x="3429000" y="901947"/>
            <a:ext cx="1406412" cy="366748"/>
            <a:chOff x="288924" y="849313"/>
            <a:chExt cx="1871934" cy="488141"/>
          </a:xfrm>
        </p:grpSpPr>
        <p:sp>
          <p:nvSpPr>
            <p:cNvPr id="44" name="모서리가 둥근 직사각형 43">
              <a:extLst>
                <a:ext uri="{FF2B5EF4-FFF2-40B4-BE49-F238E27FC236}">
                  <a16:creationId xmlns:a16="http://schemas.microsoft.com/office/drawing/2014/main" id="{1A78341E-13FF-4F4F-983E-8D24DB5718ED}"/>
                </a:ext>
              </a:extLst>
            </p:cNvPr>
            <p:cNvSpPr/>
            <p:nvPr/>
          </p:nvSpPr>
          <p:spPr>
            <a:xfrm>
              <a:off x="288924" y="849313"/>
              <a:ext cx="1871934" cy="488141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47000">
                  <a:srgbClr val="00B235"/>
                </a:gs>
              </a:gsLst>
              <a:lin ang="10800000" scaled="0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eaLnBrk="1" latinLnBrk="1" hangingPunct="1">
                <a:defRPr/>
              </a:pPr>
              <a:r>
                <a:rPr lang="ko-KR" altLang="en-US" sz="1600" b="1" i="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      목차</a:t>
              </a:r>
            </a:p>
          </p:txBody>
        </p: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B88919B3-C443-4E7E-972D-B5C80E74143D}"/>
                </a:ext>
              </a:extLst>
            </p:cNvPr>
            <p:cNvSpPr/>
            <p:nvPr/>
          </p:nvSpPr>
          <p:spPr>
            <a:xfrm>
              <a:off x="355154" y="912981"/>
              <a:ext cx="360806" cy="3608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/>
            <a:lstStyle/>
            <a:p>
              <a:pPr algn="ctr" eaLnBrk="1" latinLnBrk="1" hangingPunct="1">
                <a:defRPr/>
              </a:pPr>
              <a:endParaRPr lang="ko-KR" altLang="en-US" sz="2000" b="1" i="0" dirty="0">
                <a:solidFill>
                  <a:srgbClr val="C59E2D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B88919B3-C443-4E7E-972D-B5C80E74143D}"/>
                </a:ext>
              </a:extLst>
            </p:cNvPr>
            <p:cNvSpPr/>
            <p:nvPr/>
          </p:nvSpPr>
          <p:spPr>
            <a:xfrm>
              <a:off x="435650" y="993477"/>
              <a:ext cx="199816" cy="19981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/>
            <a:lstStyle/>
            <a:p>
              <a:pPr algn="ctr" eaLnBrk="1" latinLnBrk="1" hangingPunct="1">
                <a:defRPr/>
              </a:pPr>
              <a:endParaRPr lang="ko-KR" altLang="en-US" sz="2000" b="1" i="0" dirty="0">
                <a:solidFill>
                  <a:srgbClr val="C59E2D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55A0CDDC-808E-4E69-86D9-74BA53B3FBA8}"/>
              </a:ext>
            </a:extLst>
          </p:cNvPr>
          <p:cNvSpPr txBox="1"/>
          <p:nvPr/>
        </p:nvSpPr>
        <p:spPr>
          <a:xfrm>
            <a:off x="3989034" y="1844523"/>
            <a:ext cx="2384872" cy="1107996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200" dirty="0">
                <a:gradFill>
                  <a:gsLst>
                    <a:gs pos="0">
                      <a:schemeClr val="tx1"/>
                    </a:gs>
                    <a:gs pos="86000">
                      <a:schemeClr val="tx1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유지보수 전담조직 및 </a:t>
            </a:r>
            <a:br>
              <a:rPr lang="en-US" altLang="ko-KR" sz="1200" dirty="0">
                <a:gradFill>
                  <a:gsLst>
                    <a:gs pos="0">
                      <a:schemeClr val="tx1"/>
                    </a:gs>
                    <a:gs pos="86000">
                      <a:schemeClr val="tx1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1200" dirty="0">
                <a:gradFill>
                  <a:gsLst>
                    <a:gs pos="0">
                      <a:schemeClr val="tx1"/>
                    </a:gs>
                    <a:gs pos="86000">
                      <a:schemeClr val="tx1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인력 소개</a:t>
            </a:r>
            <a:endParaRPr lang="en-US" altLang="ko-KR" sz="1200" dirty="0">
              <a:gradFill>
                <a:gsLst>
                  <a:gs pos="0">
                    <a:schemeClr val="tx1"/>
                  </a:gs>
                  <a:gs pos="86000">
                    <a:schemeClr val="tx1"/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200" dirty="0">
                <a:gradFill>
                  <a:gsLst>
                    <a:gs pos="0">
                      <a:schemeClr val="tx1"/>
                    </a:gs>
                    <a:gs pos="86000">
                      <a:schemeClr val="tx1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납품 </a:t>
            </a:r>
            <a:r>
              <a:rPr lang="en-US" altLang="ko-KR" sz="1200" dirty="0">
                <a:gradFill>
                  <a:gsLst>
                    <a:gs pos="0">
                      <a:schemeClr val="tx1"/>
                    </a:gs>
                    <a:gs pos="86000">
                      <a:schemeClr val="tx1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S/W</a:t>
            </a:r>
            <a:r>
              <a:rPr lang="ko-KR" altLang="en-US" sz="1200" dirty="0">
                <a:gradFill>
                  <a:gsLst>
                    <a:gs pos="0">
                      <a:schemeClr val="tx1"/>
                    </a:gs>
                    <a:gs pos="86000">
                      <a:schemeClr val="tx1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의 하자발생 시 </a:t>
            </a:r>
            <a:br>
              <a:rPr lang="en-US" altLang="ko-KR" sz="1200" dirty="0">
                <a:gradFill>
                  <a:gsLst>
                    <a:gs pos="0">
                      <a:schemeClr val="tx1"/>
                    </a:gs>
                    <a:gs pos="86000">
                      <a:schemeClr val="tx1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1200" dirty="0">
                <a:gradFill>
                  <a:gsLst>
                    <a:gs pos="0">
                      <a:schemeClr val="tx1"/>
                    </a:gs>
                    <a:gs pos="86000">
                      <a:schemeClr val="tx1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지원 방안</a:t>
            </a:r>
            <a:endParaRPr lang="en-US" altLang="ko-KR" sz="1200" dirty="0">
              <a:gradFill>
                <a:gsLst>
                  <a:gs pos="0">
                    <a:schemeClr val="tx1"/>
                  </a:gs>
                  <a:gs pos="86000">
                    <a:schemeClr val="tx1"/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BFDB49C5-15DB-49AB-8910-2DB557353BB4}"/>
              </a:ext>
            </a:extLst>
          </p:cNvPr>
          <p:cNvGrpSpPr/>
          <p:nvPr/>
        </p:nvGrpSpPr>
        <p:grpSpPr>
          <a:xfrm>
            <a:off x="3689362" y="1503032"/>
            <a:ext cx="2021978" cy="334733"/>
            <a:chOff x="3924306" y="3354770"/>
            <a:chExt cx="2021978" cy="334733"/>
          </a:xfrm>
        </p:grpSpPr>
        <p:sp>
          <p:nvSpPr>
            <p:cNvPr id="26" name="모서리가 둥근 직사각형 26">
              <a:extLst>
                <a:ext uri="{FF2B5EF4-FFF2-40B4-BE49-F238E27FC236}">
                  <a16:creationId xmlns:a16="http://schemas.microsoft.com/office/drawing/2014/main" id="{0513506C-74FA-4BBB-BB66-7ADBAC3F7B72}"/>
                </a:ext>
              </a:extLst>
            </p:cNvPr>
            <p:cNvSpPr/>
            <p:nvPr/>
          </p:nvSpPr>
          <p:spPr>
            <a:xfrm>
              <a:off x="3924306" y="3354770"/>
              <a:ext cx="2021978" cy="334733"/>
            </a:xfrm>
            <a:prstGeom prst="roundRect">
              <a:avLst>
                <a:gd name="adj" fmla="val 50000"/>
              </a:avLst>
            </a:prstGeom>
            <a:solidFill>
              <a:srgbClr val="00D04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atinLnBrk="1"/>
              <a:r>
                <a:rPr lang="ko-KR" altLang="en-US" sz="1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     지원 부문</a:t>
              </a: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07072FAB-2BA9-4ABC-9ABA-38A0DF87E13F}"/>
                </a:ext>
              </a:extLst>
            </p:cNvPr>
            <p:cNvSpPr/>
            <p:nvPr/>
          </p:nvSpPr>
          <p:spPr>
            <a:xfrm>
              <a:off x="3978131" y="3401185"/>
              <a:ext cx="241902" cy="24190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/>
            <a:lstStyle/>
            <a:p>
              <a:pPr algn="ctr"/>
              <a:r>
                <a:rPr lang="en-US" altLang="ko-KR" sz="1400" b="1" dirty="0">
                  <a:solidFill>
                    <a:srgbClr val="0B692A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Ⅳ</a:t>
              </a:r>
              <a:endParaRPr lang="ko-KR" altLang="en-US" sz="1400" b="1" dirty="0">
                <a:solidFill>
                  <a:srgbClr val="0B692A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62142997"/>
      </p:ext>
    </p:extLst>
  </p:cSld>
  <p:clrMapOvr>
    <a:masterClrMapping/>
  </p:clrMapOvr>
  <p:transition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2">
            <a:extLst>
              <a:ext uri="{FF2B5EF4-FFF2-40B4-BE49-F238E27FC236}">
                <a16:creationId xmlns:a16="http://schemas.microsoft.com/office/drawing/2014/main" id="{F1DA374C-512B-4625-BA86-C75DCC761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유지보수 전담조직 및 인력 소개</a:t>
            </a:r>
          </a:p>
        </p:txBody>
      </p:sp>
      <p:sp>
        <p:nvSpPr>
          <p:cNvPr id="6" name="텍스트 개체 틀 4">
            <a:extLst>
              <a:ext uri="{FF2B5EF4-FFF2-40B4-BE49-F238E27FC236}">
                <a16:creationId xmlns:a16="http://schemas.microsoft.com/office/drawing/2014/main" id="{9E487052-F96C-4DB0-88B1-6A66E40A43C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 marL="0" indent="0" fontAlgn="auto">
              <a:spcAft>
                <a:spcPts val="0"/>
              </a:spcAft>
              <a:buNone/>
              <a:defRPr/>
            </a:pPr>
            <a:r>
              <a:rPr lang="ko-KR" altLang="en-US" dirty="0">
                <a:cs typeface="Tahoma" panose="020B0604030504040204" pitchFamily="34" charset="0"/>
              </a:rPr>
              <a:t>효율적인 유지관리를 위해 통합 유지보수 지원조직을 통한 서비스 체계를 구축합니다</a:t>
            </a:r>
            <a:r>
              <a:rPr lang="en-US" altLang="ko-KR" dirty="0">
                <a:cs typeface="Tahoma" panose="020B0604030504040204" pitchFamily="34" charset="0"/>
              </a:rPr>
              <a:t>. </a:t>
            </a:r>
            <a:r>
              <a:rPr lang="ko-KR" altLang="en-US" dirty="0">
                <a:cs typeface="Tahoma" panose="020B0604030504040204" pitchFamily="34" charset="0"/>
              </a:rPr>
              <a:t>이를 위해 분야별 전담 유지보수 지원조직을 구성하고 비상연락망을 구축함으로써 장애 발생을 사전에 예방함은 물론 장애 발생시 신속히 대처하여 납품된 제품을 안정적으로 운영하도록 지원합니다</a:t>
            </a:r>
            <a:r>
              <a:rPr lang="en-US" altLang="ko-KR" dirty="0">
                <a:cs typeface="Tahoma" panose="020B0604030504040204" pitchFamily="34" charset="0"/>
              </a:rPr>
              <a:t>.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>
          <a:xfrm>
            <a:off x="1736621" y="132736"/>
            <a:ext cx="4824412" cy="161583"/>
          </a:xfrm>
        </p:spPr>
        <p:txBody>
          <a:bodyPr/>
          <a:lstStyle/>
          <a:p>
            <a:r>
              <a:rPr lang="en-US" altLang="ko-KR"/>
              <a:t>Ⅳ</a:t>
            </a:r>
            <a:r>
              <a:rPr lang="en-US" altLang="ko-KR" b="0"/>
              <a:t> </a:t>
            </a:r>
            <a:r>
              <a:rPr lang="ko-KR" altLang="en-US" b="0" dirty="0"/>
              <a:t>지원 부문</a:t>
            </a:r>
            <a:endParaRPr lang="ko-KR" altLang="en-US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38A7485E-BB91-42D4-B57A-B104A875C4A6}"/>
              </a:ext>
            </a:extLst>
          </p:cNvPr>
          <p:cNvGrpSpPr/>
          <p:nvPr/>
        </p:nvGrpSpPr>
        <p:grpSpPr>
          <a:xfrm>
            <a:off x="313269" y="1499352"/>
            <a:ext cx="6273228" cy="251999"/>
            <a:chOff x="313269" y="1590794"/>
            <a:chExt cx="6273228" cy="251999"/>
          </a:xfrm>
        </p:grpSpPr>
        <p:sp>
          <p:nvSpPr>
            <p:cNvPr id="10" name="모서리가 둥근 직사각형 96">
              <a:extLst>
                <a:ext uri="{FF2B5EF4-FFF2-40B4-BE49-F238E27FC236}">
                  <a16:creationId xmlns:a16="http://schemas.microsoft.com/office/drawing/2014/main" id="{3714A32A-E5A6-476E-B0C8-EA0F1D475952}"/>
                </a:ext>
              </a:extLst>
            </p:cNvPr>
            <p:cNvSpPr/>
            <p:nvPr/>
          </p:nvSpPr>
          <p:spPr>
            <a:xfrm>
              <a:off x="313269" y="1590794"/>
              <a:ext cx="6273228" cy="251999"/>
            </a:xfrm>
            <a:prstGeom prst="roundRect">
              <a:avLst>
                <a:gd name="adj" fmla="val 18549"/>
              </a:avLst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</a:schemeClr>
                </a:gs>
                <a:gs pos="50000">
                  <a:schemeClr val="accent1">
                    <a:lumMod val="20000"/>
                    <a:lumOff val="80000"/>
                  </a:schemeClr>
                </a:gs>
                <a:gs pos="100000">
                  <a:schemeClr val="bg1"/>
                </a:gs>
              </a:gsLst>
              <a:lin ang="0" scaled="1"/>
              <a:tileRect/>
            </a:gradFill>
            <a:ln>
              <a:noFill/>
            </a:ln>
            <a:effectLst>
              <a:outerShdw dist="38100" dir="10800000" algn="r" rotWithShape="0">
                <a:srgbClr val="00B235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050" dirty="0">
                  <a:solidFill>
                    <a:prstClr val="whit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        </a:t>
              </a:r>
              <a:endParaRPr lang="ko-KR" altLang="en-US" sz="1050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Rectangle 4">
              <a:extLst>
                <a:ext uri="{FF2B5EF4-FFF2-40B4-BE49-F238E27FC236}">
                  <a16:creationId xmlns:a16="http://schemas.microsoft.com/office/drawing/2014/main" id="{75BEB067-0D89-441A-BB55-5CF04E5F10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1322" y="1632080"/>
              <a:ext cx="1816203" cy="15388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 lIns="0" tIns="0" rIns="0" bIns="0" anchor="ctr">
              <a:spAutoFit/>
            </a:bodyPr>
            <a:lstStyle/>
            <a:p>
              <a:r>
                <a:rPr lang="en-US" altLang="ko-KR" sz="10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1.1 </a:t>
              </a:r>
              <a:r>
                <a:rPr lang="ko-KR" altLang="en-US" sz="10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유지보수 수행 조직 및 역할</a:t>
              </a:r>
            </a:p>
          </p:txBody>
        </p:sp>
      </p:grpSp>
      <p:sp>
        <p:nvSpPr>
          <p:cNvPr id="13" name="모서리가 둥근 직사각형 91">
            <a:extLst>
              <a:ext uri="{FF2B5EF4-FFF2-40B4-BE49-F238E27FC236}">
                <a16:creationId xmlns:a16="http://schemas.microsoft.com/office/drawing/2014/main" id="{395C5613-6FFF-4659-9B3A-36D63DDC1221}"/>
              </a:ext>
            </a:extLst>
          </p:cNvPr>
          <p:cNvSpPr/>
          <p:nvPr/>
        </p:nvSpPr>
        <p:spPr bwMode="auto">
          <a:xfrm>
            <a:off x="313269" y="1866610"/>
            <a:ext cx="2559482" cy="2743490"/>
          </a:xfrm>
          <a:prstGeom prst="roundRect">
            <a:avLst>
              <a:gd name="adj" fmla="val 2331"/>
            </a:avLst>
          </a:prstGeom>
          <a:noFill/>
          <a:ln w="9525" cap="flat" cmpd="sng" algn="ctr">
            <a:solidFill>
              <a:srgbClr val="FFFFFF">
                <a:lumMod val="65000"/>
              </a:srgbClr>
            </a:solidFill>
            <a:prstDash val="solid"/>
          </a:ln>
          <a:effectLst/>
        </p:spPr>
        <p:txBody>
          <a:bodyPr anchor="ctr"/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800" kern="0" spc="-69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anose="020B0604030504040204" pitchFamily="34" charset="0"/>
            </a:endParaRPr>
          </a:p>
        </p:txBody>
      </p:sp>
      <p:sp>
        <p:nvSpPr>
          <p:cNvPr id="14" name="모서리가 둥근 직사각형 24">
            <a:extLst>
              <a:ext uri="{FF2B5EF4-FFF2-40B4-BE49-F238E27FC236}">
                <a16:creationId xmlns:a16="http://schemas.microsoft.com/office/drawing/2014/main" id="{42B7F8D3-22F7-4749-97C3-BF76831DD80C}"/>
              </a:ext>
            </a:extLst>
          </p:cNvPr>
          <p:cNvSpPr/>
          <p:nvPr/>
        </p:nvSpPr>
        <p:spPr bwMode="auto">
          <a:xfrm>
            <a:off x="351652" y="3475291"/>
            <a:ext cx="2482717" cy="1080055"/>
          </a:xfrm>
          <a:prstGeom prst="roundRect">
            <a:avLst>
              <a:gd name="adj" fmla="val 4748"/>
            </a:avLst>
          </a:prstGeom>
          <a:solidFill>
            <a:schemeClr val="bg1">
              <a:lumMod val="95000"/>
            </a:schemeClr>
          </a:solidFill>
          <a:ln w="9525" algn="ctr">
            <a:solidFill>
              <a:srgbClr val="DDDDDD"/>
            </a:solidFill>
            <a:miter lim="800000"/>
            <a:headEnd/>
            <a:tailEnd/>
          </a:ln>
        </p:spPr>
        <p:txBody>
          <a:bodyPr lIns="35165" tIns="35165" rIns="35165" bIns="35165" anchor="ctr"/>
          <a:lstStyle/>
          <a:p>
            <a:pPr defTabSz="1043056" eaLnBrk="1" hangingPunct="1">
              <a:defRPr/>
            </a:pPr>
            <a:endParaRPr lang="ko-KR" altLang="en-US" sz="800" kern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anose="020B0604030504040204" pitchFamily="34" charset="0"/>
            </a:endParaRPr>
          </a:p>
        </p:txBody>
      </p:sp>
      <p:sp>
        <p:nvSpPr>
          <p:cNvPr id="15" name="모서리가 둥근 직사각형 25">
            <a:extLst>
              <a:ext uri="{FF2B5EF4-FFF2-40B4-BE49-F238E27FC236}">
                <a16:creationId xmlns:a16="http://schemas.microsoft.com/office/drawing/2014/main" id="{DE75B04E-A1AC-4861-BB21-CFD9D9979534}"/>
              </a:ext>
            </a:extLst>
          </p:cNvPr>
          <p:cNvSpPr/>
          <p:nvPr/>
        </p:nvSpPr>
        <p:spPr bwMode="auto">
          <a:xfrm>
            <a:off x="877796" y="1955802"/>
            <a:ext cx="1430430" cy="1211208"/>
          </a:xfrm>
          <a:prstGeom prst="roundRect">
            <a:avLst>
              <a:gd name="adj" fmla="val 4748"/>
            </a:avLst>
          </a:prstGeom>
          <a:solidFill>
            <a:schemeClr val="bg1">
              <a:lumMod val="95000"/>
            </a:schemeClr>
          </a:solidFill>
          <a:ln w="9525" algn="ctr">
            <a:solidFill>
              <a:srgbClr val="DDDDDD"/>
            </a:solidFill>
            <a:miter lim="800000"/>
            <a:headEnd/>
            <a:tailEnd/>
          </a:ln>
        </p:spPr>
        <p:txBody>
          <a:bodyPr lIns="35165" tIns="35165" rIns="35165" bIns="35165" anchor="ctr"/>
          <a:lstStyle/>
          <a:p>
            <a:pPr defTabSz="1043056" eaLnBrk="1" hangingPunct="1">
              <a:defRPr/>
            </a:pPr>
            <a:endParaRPr lang="ko-KR" altLang="en-US" sz="800" kern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anose="020B0604030504040204" pitchFamily="34" charset="0"/>
            </a:endParaRPr>
          </a:p>
        </p:txBody>
      </p:sp>
      <p:sp>
        <p:nvSpPr>
          <p:cNvPr id="16" name="Rectangle 434" descr="chart">
            <a:extLst>
              <a:ext uri="{FF2B5EF4-FFF2-40B4-BE49-F238E27FC236}">
                <a16:creationId xmlns:a16="http://schemas.microsoft.com/office/drawing/2014/main" id="{98BD6B16-0F7A-4EA0-B312-7E4889985D65}"/>
              </a:ext>
            </a:extLst>
          </p:cNvPr>
          <p:cNvSpPr>
            <a:spLocks noChangeArrowheads="1"/>
          </p:cNvSpPr>
          <p:nvPr/>
        </p:nvSpPr>
        <p:spPr bwMode="gray">
          <a:xfrm>
            <a:off x="1087742" y="2523687"/>
            <a:ext cx="1010536" cy="181972"/>
          </a:xfrm>
          <a:prstGeom prst="rect">
            <a:avLst/>
          </a:prstGeom>
          <a:solidFill>
            <a:srgbClr val="00B336"/>
          </a:solidFill>
          <a:ln w="19050" algn="ctr">
            <a:noFill/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r>
              <a:rPr lang="ko-KR" altLang="en-US" sz="800" b="1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anose="020B0604030504040204" pitchFamily="34" charset="0"/>
              </a:rPr>
              <a:t>운영 </a:t>
            </a:r>
            <a:r>
              <a:rPr lang="en-US" altLang="ko-KR" sz="800" b="1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anose="020B0604030504040204" pitchFamily="34" charset="0"/>
              </a:rPr>
              <a:t>PM</a:t>
            </a:r>
          </a:p>
        </p:txBody>
      </p:sp>
      <p:cxnSp>
        <p:nvCxnSpPr>
          <p:cNvPr id="20" name="직선 연결선 54">
            <a:extLst>
              <a:ext uri="{FF2B5EF4-FFF2-40B4-BE49-F238E27FC236}">
                <a16:creationId xmlns:a16="http://schemas.microsoft.com/office/drawing/2014/main" id="{389D33B0-CAAB-4F05-AC0E-73F75039B8B9}"/>
              </a:ext>
            </a:extLst>
          </p:cNvPr>
          <p:cNvCxnSpPr>
            <a:cxnSpLocks noChangeShapeType="1"/>
            <a:stCxn id="16" idx="2"/>
            <a:endCxn id="21" idx="0"/>
          </p:cNvCxnSpPr>
          <p:nvPr/>
        </p:nvCxnSpPr>
        <p:spPr bwMode="auto">
          <a:xfrm>
            <a:off x="1593010" y="2705659"/>
            <a:ext cx="1" cy="131774"/>
          </a:xfrm>
          <a:prstGeom prst="line">
            <a:avLst/>
          </a:prstGeom>
          <a:noFill/>
          <a:ln w="6350" cap="rnd" algn="ctr">
            <a:solidFill>
              <a:srgbClr val="96969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1" name="Rectangle 418" descr="Open">
            <a:extLst>
              <a:ext uri="{FF2B5EF4-FFF2-40B4-BE49-F238E27FC236}">
                <a16:creationId xmlns:a16="http://schemas.microsoft.com/office/drawing/2014/main" id="{2B656EE4-B735-42BB-B532-D0934FE6741C}"/>
              </a:ext>
            </a:extLst>
          </p:cNvPr>
          <p:cNvSpPr>
            <a:spLocks noChangeArrowheads="1"/>
          </p:cNvSpPr>
          <p:nvPr/>
        </p:nvSpPr>
        <p:spPr bwMode="gray">
          <a:xfrm>
            <a:off x="1179144" y="2837433"/>
            <a:ext cx="827733" cy="22225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9525" cap="flat" cmpd="sng" algn="ctr">
            <a:solidFill>
              <a:srgbClr val="BEBEBE"/>
            </a:solidFill>
            <a:prstDash val="solid"/>
          </a:ln>
          <a:effectLst/>
        </p:spPr>
        <p:txBody>
          <a:bodyPr lIns="0" tIns="0" rIns="0" bIns="0" anchor="ctr"/>
          <a:lstStyle/>
          <a:p>
            <a:pPr algn="ctr" eaLnBrk="1" hangingPunct="1">
              <a:defRPr/>
            </a:pPr>
            <a:r>
              <a:rPr lang="ko-KR" altLang="en-US" sz="800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anose="020B0604030504040204" pitchFamily="34" charset="0"/>
              </a:rPr>
              <a:t>백업</a:t>
            </a:r>
            <a:r>
              <a:rPr lang="en-US" altLang="ko-KR" sz="800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anose="020B0604030504040204" pitchFamily="34" charset="0"/>
              </a:rPr>
              <a:t> </a:t>
            </a:r>
            <a:r>
              <a:rPr lang="ko-KR" altLang="en-US" sz="800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anose="020B0604030504040204" pitchFamily="34" charset="0"/>
              </a:rPr>
              <a:t>담당</a:t>
            </a:r>
          </a:p>
        </p:txBody>
      </p:sp>
      <p:grpSp>
        <p:nvGrpSpPr>
          <p:cNvPr id="22" name="그룹 94">
            <a:extLst>
              <a:ext uri="{FF2B5EF4-FFF2-40B4-BE49-F238E27FC236}">
                <a16:creationId xmlns:a16="http://schemas.microsoft.com/office/drawing/2014/main" id="{3BC46E13-2531-4617-924D-E427A503006F}"/>
              </a:ext>
            </a:extLst>
          </p:cNvPr>
          <p:cNvGrpSpPr>
            <a:grpSpLocks/>
          </p:cNvGrpSpPr>
          <p:nvPr/>
        </p:nvGrpSpPr>
        <p:grpSpPr bwMode="auto">
          <a:xfrm>
            <a:off x="800568" y="3010215"/>
            <a:ext cx="1589461" cy="645335"/>
            <a:chOff x="1233654" y="3478369"/>
            <a:chExt cx="2808373" cy="1129735"/>
          </a:xfrm>
        </p:grpSpPr>
        <p:sp>
          <p:nvSpPr>
            <p:cNvPr id="40" name="TextBox 13">
              <a:extLst>
                <a:ext uri="{FF2B5EF4-FFF2-40B4-BE49-F238E27FC236}">
                  <a16:creationId xmlns:a16="http://schemas.microsoft.com/office/drawing/2014/main" id="{2328AA37-574B-4765-9DA3-F552A7D269C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33654" y="3772886"/>
              <a:ext cx="1209137" cy="6070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9569" tIns="49785" rIns="99569" bIns="49785">
              <a:spAutoFit/>
            </a:bodyPr>
            <a:lstStyle/>
            <a:p>
              <a:pPr algn="r" defTabSz="1043056" eaLnBrk="1" hangingPunct="1">
                <a:defRPr/>
              </a:pPr>
              <a:r>
                <a:rPr lang="ko-KR" altLang="en-US" sz="8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ahoma" panose="020B0604030504040204" pitchFamily="34" charset="0"/>
                </a:rPr>
                <a:t>유지보수 요청</a:t>
              </a:r>
            </a:p>
          </p:txBody>
        </p:sp>
        <p:sp>
          <p:nvSpPr>
            <p:cNvPr id="41" name="오른쪽 화살표 62">
              <a:extLst>
                <a:ext uri="{FF2B5EF4-FFF2-40B4-BE49-F238E27FC236}">
                  <a16:creationId xmlns:a16="http://schemas.microsoft.com/office/drawing/2014/main" id="{14CA581D-1B8F-409E-B344-8CD4461A89D8}"/>
                </a:ext>
              </a:extLst>
            </p:cNvPr>
            <p:cNvSpPr/>
            <p:nvPr/>
          </p:nvSpPr>
          <p:spPr bwMode="auto">
            <a:xfrm rot="5400000">
              <a:off x="1944945" y="3836408"/>
              <a:ext cx="965985" cy="249908"/>
            </a:xfrm>
            <a:prstGeom prst="rightArrow">
              <a:avLst/>
            </a:prstGeom>
            <a:gradFill>
              <a:gsLst>
                <a:gs pos="23000">
                  <a:srgbClr val="32AAC8"/>
                </a:gs>
                <a:gs pos="77000">
                  <a:sysClr val="window" lastClr="FFFFFF">
                    <a:alpha val="0"/>
                  </a:sysClr>
                </a:gs>
              </a:gsLst>
              <a:lin ang="108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anchor="ctr">
              <a:scene3d>
                <a:camera prst="orthographicFront"/>
                <a:lightRig rig="threePt" dir="t"/>
              </a:scene3d>
              <a:sp3d>
                <a:bevelT w="1270" h="1270"/>
                <a:bevelB w="1270" h="1270"/>
              </a:sp3d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ko-KR" altLang="en-US" sz="800" dirty="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2" name="오른쪽 화살표 63">
              <a:extLst>
                <a:ext uri="{FF2B5EF4-FFF2-40B4-BE49-F238E27FC236}">
                  <a16:creationId xmlns:a16="http://schemas.microsoft.com/office/drawing/2014/main" id="{F1E28B72-17FF-4964-8F6D-5FB26F9D4B76}"/>
                </a:ext>
              </a:extLst>
            </p:cNvPr>
            <p:cNvSpPr/>
            <p:nvPr/>
          </p:nvSpPr>
          <p:spPr bwMode="auto">
            <a:xfrm rot="16200000" flipV="1">
              <a:off x="2308885" y="4000157"/>
              <a:ext cx="965986" cy="249908"/>
            </a:xfrm>
            <a:prstGeom prst="rightArrow">
              <a:avLst/>
            </a:prstGeom>
            <a:gradFill>
              <a:gsLst>
                <a:gs pos="23000">
                  <a:srgbClr val="32AAC8"/>
                </a:gs>
                <a:gs pos="77000">
                  <a:sysClr val="window" lastClr="FFFFFF">
                    <a:alpha val="0"/>
                  </a:sysClr>
                </a:gs>
              </a:gsLst>
              <a:lin ang="108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anchor="ctr">
              <a:scene3d>
                <a:camera prst="orthographicFront"/>
                <a:lightRig rig="threePt" dir="t"/>
              </a:scene3d>
              <a:sp3d>
                <a:bevelT w="1270" h="1270"/>
                <a:bevelB w="1270" h="1270"/>
              </a:sp3d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ko-KR" altLang="en-US" sz="800" dirty="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3" name="TextBox 13">
              <a:extLst>
                <a:ext uri="{FF2B5EF4-FFF2-40B4-BE49-F238E27FC236}">
                  <a16:creationId xmlns:a16="http://schemas.microsoft.com/office/drawing/2014/main" id="{7BE6B359-5BD7-4FFB-89AC-E760282C625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32890" y="3761472"/>
              <a:ext cx="1209137" cy="6070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9569" tIns="49785" rIns="99569" bIns="49785">
              <a:spAutoFit/>
            </a:bodyPr>
            <a:lstStyle/>
            <a:p>
              <a:pPr defTabSz="1043056" eaLnBrk="1" hangingPunct="1">
                <a:defRPr/>
              </a:pPr>
              <a:r>
                <a:rPr lang="ko-KR" altLang="en-US" sz="8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ahoma" panose="020B0604030504040204" pitchFamily="34" charset="0"/>
                </a:rPr>
                <a:t>유지보수 지원</a:t>
              </a:r>
            </a:p>
          </p:txBody>
        </p:sp>
      </p:grpSp>
      <p:sp>
        <p:nvSpPr>
          <p:cNvPr id="26" name="모서리가 둥근 직사각형 41">
            <a:extLst>
              <a:ext uri="{FF2B5EF4-FFF2-40B4-BE49-F238E27FC236}">
                <a16:creationId xmlns:a16="http://schemas.microsoft.com/office/drawing/2014/main" id="{A8D0B20D-30FB-4D93-9114-380FD90E3FE0}"/>
              </a:ext>
            </a:extLst>
          </p:cNvPr>
          <p:cNvSpPr/>
          <p:nvPr/>
        </p:nvSpPr>
        <p:spPr bwMode="auto">
          <a:xfrm>
            <a:off x="666274" y="4053432"/>
            <a:ext cx="744361" cy="126179"/>
          </a:xfrm>
          <a:prstGeom prst="roundRect">
            <a:avLst>
              <a:gd name="adj" fmla="val 50000"/>
            </a:avLst>
          </a:prstGeom>
          <a:solidFill>
            <a:schemeClr val="tx1">
              <a:lumMod val="50000"/>
              <a:lumOff val="50000"/>
            </a:schemeClr>
          </a:solidFill>
          <a:ln w="3175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eaLnBrk="1" hangingPunct="1">
              <a:defRPr/>
            </a:pPr>
            <a:r>
              <a:rPr lang="ko-KR" altLang="en-US" sz="800" kern="0" dirty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effectLst>
                  <a:outerShdw blurRad="127000" algn="ctr" rotWithShape="0">
                    <a:prstClr val="black">
                      <a:alpha val="21000"/>
                    </a:prst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Tahoma" panose="020B0604030504040204" pitchFamily="34" charset="0"/>
              </a:rPr>
              <a:t>유지보수팀</a:t>
            </a:r>
          </a:p>
        </p:txBody>
      </p:sp>
      <p:sp>
        <p:nvSpPr>
          <p:cNvPr id="27" name="모서리가 둥근 직사각형 43">
            <a:extLst>
              <a:ext uri="{FF2B5EF4-FFF2-40B4-BE49-F238E27FC236}">
                <a16:creationId xmlns:a16="http://schemas.microsoft.com/office/drawing/2014/main" id="{9BD45249-056B-425A-BB8A-2A10BBEA97C3}"/>
              </a:ext>
            </a:extLst>
          </p:cNvPr>
          <p:cNvSpPr/>
          <p:nvPr/>
        </p:nvSpPr>
        <p:spPr bwMode="auto">
          <a:xfrm>
            <a:off x="1756600" y="4049436"/>
            <a:ext cx="990747" cy="126179"/>
          </a:xfrm>
          <a:prstGeom prst="roundRect">
            <a:avLst>
              <a:gd name="adj" fmla="val 50000"/>
            </a:avLst>
          </a:prstGeom>
          <a:solidFill>
            <a:schemeClr val="tx1">
              <a:lumMod val="50000"/>
              <a:lumOff val="50000"/>
            </a:schemeClr>
          </a:solidFill>
          <a:ln w="3175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eaLnBrk="1" hangingPunct="1">
              <a:defRPr/>
            </a:pPr>
            <a:r>
              <a:rPr lang="ko-KR" altLang="en-US" sz="800" kern="0" dirty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effectLst>
                  <a:outerShdw blurRad="127000" algn="ctr" rotWithShape="0">
                    <a:prstClr val="black">
                      <a:alpha val="21000"/>
                    </a:prst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Tahoma" panose="020B0604030504040204" pitchFamily="34" charset="0"/>
              </a:rPr>
              <a:t>유지보수협력팀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486B46A-38F1-4752-8244-B07DEE18B297}"/>
              </a:ext>
            </a:extLst>
          </p:cNvPr>
          <p:cNvSpPr/>
          <p:nvPr/>
        </p:nvSpPr>
        <p:spPr bwMode="auto">
          <a:xfrm>
            <a:off x="494696" y="4263119"/>
            <a:ext cx="501770" cy="223717"/>
          </a:xfrm>
          <a:prstGeom prst="rect">
            <a:avLst/>
          </a:prstGeom>
          <a:solidFill>
            <a:srgbClr val="92D050"/>
          </a:solidFill>
          <a:ln w="9525" algn="ctr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 defTabSz="1447800" eaLnBrk="1" hangingPunct="1">
              <a:lnSpc>
                <a:spcPct val="110000"/>
              </a:lnSpc>
              <a:buClr>
                <a:srgbClr val="3271AA"/>
              </a:buClr>
              <a:buSzPct val="140000"/>
              <a:tabLst>
                <a:tab pos="5399799" algn="l"/>
              </a:tabLst>
              <a:defRPr/>
            </a:pPr>
            <a:r>
              <a:rPr kumimoji="1" lang="ko-KR" altLang="en-US" sz="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anose="020B0604030504040204" pitchFamily="34" charset="0"/>
              </a:rPr>
              <a:t>수행팀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11B2A417-5CA6-49A8-A33F-AFAB89E48CFA}"/>
              </a:ext>
            </a:extLst>
          </p:cNvPr>
          <p:cNvSpPr/>
          <p:nvPr/>
        </p:nvSpPr>
        <p:spPr bwMode="auto">
          <a:xfrm>
            <a:off x="1048126" y="4263119"/>
            <a:ext cx="531419" cy="223717"/>
          </a:xfrm>
          <a:prstGeom prst="rect">
            <a:avLst/>
          </a:prstGeom>
          <a:solidFill>
            <a:srgbClr val="92D050"/>
          </a:solidFill>
          <a:ln w="9525" algn="ctr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 defTabSz="1447800" eaLnBrk="1" hangingPunct="1">
              <a:lnSpc>
                <a:spcPct val="110000"/>
              </a:lnSpc>
              <a:buClr>
                <a:srgbClr val="3271AA"/>
              </a:buClr>
              <a:buSzPct val="140000"/>
              <a:tabLst>
                <a:tab pos="5399799" algn="l"/>
              </a:tabLst>
              <a:defRPr/>
            </a:pPr>
            <a:r>
              <a:rPr kumimoji="1" lang="ko-KR" altLang="en-US" sz="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anose="020B0604030504040204" pitchFamily="34" charset="0"/>
              </a:rPr>
              <a:t>기술</a:t>
            </a:r>
            <a:r>
              <a:rPr kumimoji="1" lang="en-US" altLang="ko-KR" sz="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anose="020B0604030504040204" pitchFamily="34" charset="0"/>
              </a:rPr>
              <a:t>/</a:t>
            </a:r>
            <a:r>
              <a:rPr kumimoji="1" lang="ko-KR" altLang="en-US" sz="6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anose="020B0604030504040204" pitchFamily="34" charset="0"/>
              </a:rPr>
              <a:t>교육 지원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91BB0C3-4128-4E57-9CAB-A368B16F7EB9}"/>
              </a:ext>
            </a:extLst>
          </p:cNvPr>
          <p:cNvSpPr/>
          <p:nvPr/>
        </p:nvSpPr>
        <p:spPr bwMode="auto">
          <a:xfrm>
            <a:off x="1756603" y="4259123"/>
            <a:ext cx="990743" cy="223718"/>
          </a:xfrm>
          <a:prstGeom prst="rect">
            <a:avLst/>
          </a:prstGeom>
          <a:solidFill>
            <a:srgbClr val="92D050"/>
          </a:solidFill>
          <a:ln w="9525" algn="ctr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 defTabSz="1447800" eaLnBrk="1" hangingPunct="1">
              <a:lnSpc>
                <a:spcPct val="110000"/>
              </a:lnSpc>
              <a:buClr>
                <a:srgbClr val="3271AA"/>
              </a:buClr>
              <a:buSzPct val="140000"/>
              <a:tabLst>
                <a:tab pos="5399799" algn="l"/>
              </a:tabLst>
              <a:defRPr/>
            </a:pPr>
            <a:r>
              <a:rPr kumimoji="1" lang="en-US" altLang="ko-KR" sz="8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anose="020B0604030504040204" pitchFamily="34" charset="0"/>
              </a:rPr>
              <a:t>SW </a:t>
            </a:r>
            <a:r>
              <a:rPr kumimoji="1" lang="ko-KR" altLang="en-US" sz="8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anose="020B0604030504040204" pitchFamily="34" charset="0"/>
              </a:rPr>
              <a:t>제조사</a:t>
            </a:r>
          </a:p>
        </p:txBody>
      </p:sp>
      <p:cxnSp>
        <p:nvCxnSpPr>
          <p:cNvPr id="33" name="꺾인 연결선 49">
            <a:extLst>
              <a:ext uri="{FF2B5EF4-FFF2-40B4-BE49-F238E27FC236}">
                <a16:creationId xmlns:a16="http://schemas.microsoft.com/office/drawing/2014/main" id="{F17302F4-CBB0-42FF-8807-161875976687}"/>
              </a:ext>
            </a:extLst>
          </p:cNvPr>
          <p:cNvCxnSpPr>
            <a:cxnSpLocks noChangeShapeType="1"/>
            <a:stCxn id="25" idx="2"/>
            <a:endCxn id="27" idx="0"/>
          </p:cNvCxnSpPr>
          <p:nvPr/>
        </p:nvCxnSpPr>
        <p:spPr bwMode="auto">
          <a:xfrm rot="16200000" flipH="1">
            <a:off x="1802358" y="3599820"/>
            <a:ext cx="240268" cy="658964"/>
          </a:xfrm>
          <a:prstGeom prst="bentConnector3">
            <a:avLst>
              <a:gd name="adj1" fmla="val 50000"/>
            </a:avLst>
          </a:prstGeom>
          <a:noFill/>
          <a:ln w="6350" cap="rnd" algn="ctr">
            <a:solidFill>
              <a:srgbClr val="96969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4" name="꺾인 연결선 50">
            <a:extLst>
              <a:ext uri="{FF2B5EF4-FFF2-40B4-BE49-F238E27FC236}">
                <a16:creationId xmlns:a16="http://schemas.microsoft.com/office/drawing/2014/main" id="{87332050-B040-4798-B31B-605013B7031F}"/>
              </a:ext>
            </a:extLst>
          </p:cNvPr>
          <p:cNvCxnSpPr>
            <a:cxnSpLocks noChangeShapeType="1"/>
            <a:stCxn id="25" idx="2"/>
            <a:endCxn id="26" idx="0"/>
          </p:cNvCxnSpPr>
          <p:nvPr/>
        </p:nvCxnSpPr>
        <p:spPr bwMode="auto">
          <a:xfrm rot="5400000">
            <a:off x="1193601" y="3654023"/>
            <a:ext cx="244264" cy="554555"/>
          </a:xfrm>
          <a:prstGeom prst="bentConnector3">
            <a:avLst>
              <a:gd name="adj1" fmla="val 50000"/>
            </a:avLst>
          </a:prstGeom>
          <a:noFill/>
          <a:ln w="6350" cap="rnd" algn="ctr">
            <a:solidFill>
              <a:srgbClr val="96969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" name="꺾인 연결선 51">
            <a:extLst>
              <a:ext uri="{FF2B5EF4-FFF2-40B4-BE49-F238E27FC236}">
                <a16:creationId xmlns:a16="http://schemas.microsoft.com/office/drawing/2014/main" id="{C176A67E-5C2D-4B76-88F4-71871447C97D}"/>
              </a:ext>
            </a:extLst>
          </p:cNvPr>
          <p:cNvCxnSpPr>
            <a:cxnSpLocks noChangeShapeType="1"/>
            <a:stCxn id="26" idx="2"/>
            <a:endCxn id="28" idx="0"/>
          </p:cNvCxnSpPr>
          <p:nvPr/>
        </p:nvCxnSpPr>
        <p:spPr bwMode="auto">
          <a:xfrm rot="5400000">
            <a:off x="850264" y="4074928"/>
            <a:ext cx="83508" cy="292874"/>
          </a:xfrm>
          <a:prstGeom prst="bentConnector3">
            <a:avLst>
              <a:gd name="adj1" fmla="val 50000"/>
            </a:avLst>
          </a:prstGeom>
          <a:noFill/>
          <a:ln w="6350" cap="rnd" algn="ctr">
            <a:solidFill>
              <a:srgbClr val="96969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6" name="꺾인 연결선 52">
            <a:extLst>
              <a:ext uri="{FF2B5EF4-FFF2-40B4-BE49-F238E27FC236}">
                <a16:creationId xmlns:a16="http://schemas.microsoft.com/office/drawing/2014/main" id="{EE3EEA5E-9397-4688-8810-FB3341989FCF}"/>
              </a:ext>
            </a:extLst>
          </p:cNvPr>
          <p:cNvCxnSpPr>
            <a:cxnSpLocks noChangeShapeType="1"/>
            <a:stCxn id="26" idx="2"/>
            <a:endCxn id="30" idx="0"/>
          </p:cNvCxnSpPr>
          <p:nvPr/>
        </p:nvCxnSpPr>
        <p:spPr bwMode="auto">
          <a:xfrm rot="16200000" flipH="1">
            <a:off x="1134391" y="4083674"/>
            <a:ext cx="83508" cy="275381"/>
          </a:xfrm>
          <a:prstGeom prst="bentConnector3">
            <a:avLst>
              <a:gd name="adj1" fmla="val 50000"/>
            </a:avLst>
          </a:prstGeom>
          <a:noFill/>
          <a:ln w="6350" cap="rnd" algn="ctr">
            <a:solidFill>
              <a:srgbClr val="96969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8" name="꺾인 연결선 54">
            <a:extLst>
              <a:ext uri="{FF2B5EF4-FFF2-40B4-BE49-F238E27FC236}">
                <a16:creationId xmlns:a16="http://schemas.microsoft.com/office/drawing/2014/main" id="{B28E5414-DD86-4065-A0EA-B6A031D9CE2C}"/>
              </a:ext>
            </a:extLst>
          </p:cNvPr>
          <p:cNvCxnSpPr>
            <a:cxnSpLocks noChangeShapeType="1"/>
            <a:stCxn id="27" idx="2"/>
            <a:endCxn id="32" idx="0"/>
          </p:cNvCxnSpPr>
          <p:nvPr/>
        </p:nvCxnSpPr>
        <p:spPr bwMode="auto">
          <a:xfrm rot="16200000" flipH="1">
            <a:off x="2210220" y="4217368"/>
            <a:ext cx="83508" cy="1"/>
          </a:xfrm>
          <a:prstGeom prst="bentConnector3">
            <a:avLst>
              <a:gd name="adj1" fmla="val 50000"/>
            </a:avLst>
          </a:prstGeom>
          <a:noFill/>
          <a:ln w="6350" cap="rnd" algn="ctr">
            <a:solidFill>
              <a:srgbClr val="96969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5" name="사각형: 둥근 모서리 100">
            <a:extLst>
              <a:ext uri="{FF2B5EF4-FFF2-40B4-BE49-F238E27FC236}">
                <a16:creationId xmlns:a16="http://schemas.microsoft.com/office/drawing/2014/main" id="{3CF48124-8F3B-4D00-8B73-9A2B1B4715E0}"/>
              </a:ext>
            </a:extLst>
          </p:cNvPr>
          <p:cNvSpPr/>
          <p:nvPr/>
        </p:nvSpPr>
        <p:spPr bwMode="auto">
          <a:xfrm>
            <a:off x="1142737" y="3604717"/>
            <a:ext cx="900546" cy="204451"/>
          </a:xfrm>
          <a:prstGeom prst="roundRect">
            <a:avLst/>
          </a:prstGeom>
          <a:solidFill>
            <a:srgbClr val="00B3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200"/>
              </a:spcAft>
              <a:defRPr/>
            </a:pPr>
            <a:r>
              <a:rPr lang="ko-KR" altLang="en-US" sz="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유지보수 </a:t>
            </a:r>
            <a:r>
              <a:rPr lang="en-US" altLang="ko-KR" sz="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PM</a:t>
            </a:r>
            <a:endParaRPr lang="ko-KR" altLang="en-US" sz="800" b="1" dirty="0" err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44" name="Group 87">
            <a:extLst>
              <a:ext uri="{FF2B5EF4-FFF2-40B4-BE49-F238E27FC236}">
                <a16:creationId xmlns:a16="http://schemas.microsoft.com/office/drawing/2014/main" id="{48E79A25-7A4A-4646-814D-2C9B3BE55C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8180960"/>
              </p:ext>
            </p:extLst>
          </p:nvPr>
        </p:nvGraphicFramePr>
        <p:xfrm>
          <a:off x="3053638" y="1866611"/>
          <a:ext cx="3507395" cy="2748974"/>
        </p:xfrm>
        <a:graphic>
          <a:graphicData uri="http://schemas.openxmlformats.org/drawingml/2006/table">
            <a:tbl>
              <a:tblPr/>
              <a:tblGrid>
                <a:gridCol w="4623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93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556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99086">
                <a:tc>
                  <a:txBody>
                    <a:bodyPr/>
                    <a:lstStyle>
                      <a:lvl1pPr marL="0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1pPr>
                      <a:lvl2pPr marL="478937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2pPr>
                      <a:lvl3pPr marL="957874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3pPr>
                      <a:lvl4pPr marL="1436811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4pPr>
                      <a:lvl5pPr marL="1915748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5pPr>
                      <a:lvl6pPr marL="2394685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6pPr>
                      <a:lvl7pPr marL="2873622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7pPr>
                      <a:lvl8pPr marL="3352559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8pPr>
                      <a:lvl9pPr marL="3831496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9pPr>
                    </a:lstStyle>
                    <a:p>
                      <a:pPr algn="ctr" latinLnBrk="1"/>
                      <a:r>
                        <a:rPr kumimoji="1" lang="ko-KR" altLang="en-US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분야</a:t>
                      </a:r>
                    </a:p>
                  </a:txBody>
                  <a:tcPr marL="19179" marR="19179" marT="19179" marB="19179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>
                      <a:lvl1pPr marL="0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1pPr>
                      <a:lvl2pPr marL="478937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2pPr>
                      <a:lvl3pPr marL="957874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3pPr>
                      <a:lvl4pPr marL="1436811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4pPr>
                      <a:lvl5pPr marL="1915748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5pPr>
                      <a:lvl6pPr marL="2394685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6pPr>
                      <a:lvl7pPr marL="2873622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7pPr>
                      <a:lvl8pPr marL="3352559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8pPr>
                      <a:lvl9pPr marL="3831496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9pPr>
                    </a:lstStyle>
                    <a:p>
                      <a:pPr algn="ctr" latinLnBrk="1"/>
                      <a:r>
                        <a:rPr kumimoji="1" lang="ko-KR" altLang="en-US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조직</a:t>
                      </a:r>
                    </a:p>
                  </a:txBody>
                  <a:tcPr marL="19179" marR="19179" marT="19179" marB="19179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>
                      <a:lvl1pPr marL="0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1pPr>
                      <a:lvl2pPr marL="478937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2pPr>
                      <a:lvl3pPr marL="957874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3pPr>
                      <a:lvl4pPr marL="1436811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4pPr>
                      <a:lvl5pPr marL="1915748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5pPr>
                      <a:lvl6pPr marL="2394685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6pPr>
                      <a:lvl7pPr marL="2873622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7pPr>
                      <a:lvl8pPr marL="3352559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8pPr>
                      <a:lvl9pPr marL="3831496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9pPr>
                    </a:lstStyle>
                    <a:p>
                      <a:pPr algn="ctr" latinLnBrk="1"/>
                      <a:r>
                        <a:rPr kumimoji="1" lang="ko-KR" altLang="en-US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역할</a:t>
                      </a:r>
                    </a:p>
                  </a:txBody>
                  <a:tcPr marL="19179" marR="19179" marT="19179" marB="19179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0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1952">
                <a:tc>
                  <a:txBody>
                    <a:bodyPr/>
                    <a:lstStyle>
                      <a:lvl1pPr marL="0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1pPr>
                      <a:lvl2pPr marL="478937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2pPr>
                      <a:lvl3pPr marL="957874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3pPr>
                      <a:lvl4pPr marL="1436811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4pPr>
                      <a:lvl5pPr marL="1915748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5pPr>
                      <a:lvl6pPr marL="2394685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6pPr>
                      <a:lvl7pPr marL="2873622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7pPr>
                      <a:lvl8pPr marL="3352559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8pPr>
                      <a:lvl9pPr marL="3831496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운영</a:t>
                      </a:r>
                    </a:p>
                  </a:txBody>
                  <a:tcPr marL="19179" marR="19179" marT="19179" marB="19179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>
                      <a:lvl1pPr marL="0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1pPr>
                      <a:lvl2pPr marL="478937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2pPr>
                      <a:lvl3pPr marL="957874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3pPr>
                      <a:lvl4pPr marL="1436811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4pPr>
                      <a:lvl5pPr marL="1915748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5pPr>
                      <a:lvl6pPr marL="2394685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6pPr>
                      <a:lvl7pPr marL="2873622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7pPr>
                      <a:lvl8pPr marL="3352559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8pPr>
                      <a:lvl9pPr marL="3831496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9pPr>
                    </a:lstStyle>
                    <a:p>
                      <a:pPr marL="108000" marR="0" lvl="2" indent="-1080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SzPct val="120000"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800" kern="120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운영팀</a:t>
                      </a:r>
                      <a:endParaRPr lang="ko-KR" altLang="en-US" sz="80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19179" marR="19179" marT="19179" marB="19179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1pPr>
                      <a:lvl2pPr marL="478937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2pPr>
                      <a:lvl3pPr marL="957874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3pPr>
                      <a:lvl4pPr marL="1436811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4pPr>
                      <a:lvl5pPr marL="1915748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5pPr>
                      <a:lvl6pPr marL="2394685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6pPr>
                      <a:lvl7pPr marL="2873622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7pPr>
                      <a:lvl8pPr marL="3352559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8pPr>
                      <a:lvl9pPr marL="3831496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9pPr>
                    </a:lstStyle>
                    <a:p>
                      <a:pPr marL="108000" marR="0" lvl="2" indent="-1080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ko-KR" altLang="en-US" sz="8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사용자 문의 사항 접수 및 처리</a:t>
                      </a:r>
                      <a:endParaRPr lang="en-US" altLang="ko-KR" sz="800" kern="12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108000" marR="0" lvl="2" indent="-1080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altLang="ko-KR" sz="8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</a:t>
                      </a:r>
                      <a:r>
                        <a:rPr lang="ko-KR" altLang="en-US" sz="8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차 장애 처리</a:t>
                      </a:r>
                      <a:endParaRPr lang="en-US" altLang="ko-KR" sz="800" kern="12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108000" marR="0" lvl="2" indent="-1080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ko-KR" altLang="en-US" sz="8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협력업체 지원 요청</a:t>
                      </a:r>
                      <a:endParaRPr lang="ko-KR" altLang="en-US" sz="80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19179" marR="19179" marT="19179" marB="19179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84820">
                <a:tc rowSpan="2">
                  <a:txBody>
                    <a:bodyPr/>
                    <a:lstStyle>
                      <a:lvl1pPr marL="0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1pPr>
                      <a:lvl2pPr marL="478937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2pPr>
                      <a:lvl3pPr marL="957874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3pPr>
                      <a:lvl4pPr marL="1436811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4pPr>
                      <a:lvl5pPr marL="1915748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5pPr>
                      <a:lvl6pPr marL="2394685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6pPr>
                      <a:lvl7pPr marL="2873622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7pPr>
                      <a:lvl8pPr marL="3352559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8pPr>
                      <a:lvl9pPr marL="3831496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유지보수팀</a:t>
                      </a:r>
                    </a:p>
                  </a:txBody>
                  <a:tcPr marL="19179" marR="19179" marT="19179" marB="19179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>
                      <a:lvl1pPr marL="0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1pPr>
                      <a:lvl2pPr marL="478937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2pPr>
                      <a:lvl3pPr marL="957874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3pPr>
                      <a:lvl4pPr marL="1436811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4pPr>
                      <a:lvl5pPr marL="1915748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5pPr>
                      <a:lvl6pPr marL="2394685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6pPr>
                      <a:lvl7pPr marL="2873622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7pPr>
                      <a:lvl8pPr marL="3352559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8pPr>
                      <a:lvl9pPr marL="3831496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9pPr>
                    </a:lstStyle>
                    <a:p>
                      <a:pPr marL="108000" marR="0" lvl="2" indent="-1080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SzPct val="120000"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800" kern="120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수행팀</a:t>
                      </a:r>
                      <a:endParaRPr lang="ko-KR" altLang="en-US" sz="80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19179" marR="19179" marT="19179" marB="19179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1pPr>
                      <a:lvl2pPr marL="478937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2pPr>
                      <a:lvl3pPr marL="957874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3pPr>
                      <a:lvl4pPr marL="1436811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4pPr>
                      <a:lvl5pPr marL="1915748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5pPr>
                      <a:lvl6pPr marL="2394685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6pPr>
                      <a:lvl7pPr marL="2873622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7pPr>
                      <a:lvl8pPr marL="3352559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8pPr>
                      <a:lvl9pPr marL="3831496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9pPr>
                    </a:lstStyle>
                    <a:p>
                      <a:pPr marL="108000" marR="0" lvl="2" indent="-1080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ko-KR" altLang="en-US" sz="8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시스템 장애처리 및 </a:t>
                      </a: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S/W</a:t>
                      </a:r>
                      <a:r>
                        <a:rPr lang="ko-KR" altLang="en-US" sz="8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장애 </a:t>
                      </a: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/ </a:t>
                      </a:r>
                      <a:r>
                        <a:rPr lang="ko-KR" altLang="en-US" sz="8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결함해결</a:t>
                      </a:r>
                    </a:p>
                    <a:p>
                      <a:pPr marL="108000" marR="0" lvl="2" indent="-1080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ko-KR" altLang="en-US" sz="8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실시간 및 </a:t>
                      </a: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24</a:t>
                      </a:r>
                      <a:r>
                        <a:rPr lang="ko-KR" altLang="en-US" sz="8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시간 지원 서비스 제공 업무</a:t>
                      </a:r>
                    </a:p>
                    <a:p>
                      <a:pPr marL="108000" marR="0" lvl="2" indent="-1080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ko-KR" altLang="en-US" sz="8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프로세스 변경으로 인한 </a:t>
                      </a: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S/W</a:t>
                      </a:r>
                      <a:r>
                        <a:rPr lang="ko-KR" altLang="en-US" sz="8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의 기능 변경</a:t>
                      </a:r>
                    </a:p>
                    <a:p>
                      <a:pPr marL="108000" marR="0" lvl="2" indent="-1080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ko-KR" altLang="en-US" sz="8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사용방법의 개선</a:t>
                      </a:r>
                    </a:p>
                    <a:p>
                      <a:pPr marL="108000" marR="0" lvl="2" indent="-1080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ko-KR" altLang="en-US" sz="8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사용자 요구사항 발생시 반영</a:t>
                      </a:r>
                    </a:p>
                  </a:txBody>
                  <a:tcPr marL="19179" marR="19179" marT="19179" marB="19179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7078">
                <a:tc v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11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108000" marR="0" lvl="2" indent="-1080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SzPct val="120000"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8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기술</a:t>
                      </a: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/</a:t>
                      </a:r>
                      <a:r>
                        <a:rPr lang="ko-KR" altLang="en-US" sz="8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교육</a:t>
                      </a:r>
                      <a:endParaRPr lang="en-US" altLang="ko-KR" sz="80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108000" marR="0" lvl="2" indent="-1080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SzPct val="120000"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8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지원</a:t>
                      </a:r>
                    </a:p>
                  </a:txBody>
                  <a:tcPr marL="19179" marR="19179" marT="19179" marB="19179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108000" marR="0" lvl="2" indent="-1080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ko-KR" altLang="en-US" sz="8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유지보수 중 발생하는 기술적인 문제점 해결 지원</a:t>
                      </a:r>
                    </a:p>
                    <a:p>
                      <a:pPr marL="108000" marR="0" lvl="2" indent="-1080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ko-KR" altLang="en-US" sz="8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시스템 장애 발생에 대한 원인분석</a:t>
                      </a: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8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복구 대책 수립 및 지원</a:t>
                      </a:r>
                    </a:p>
                    <a:p>
                      <a:pPr marL="108000" marR="0" lvl="2" indent="-1080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ko-KR" altLang="en-US" sz="8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최신 기술자료 제공</a:t>
                      </a:r>
                    </a:p>
                    <a:p>
                      <a:pPr marL="108000" marR="0" lvl="2" indent="-1080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ko-KR" altLang="en-US" sz="8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업무별 사용자 교육 주관</a:t>
                      </a:r>
                    </a:p>
                  </a:txBody>
                  <a:tcPr marL="19179" marR="19179" marT="19179" marB="19179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20554">
                <a:tc>
                  <a:txBody>
                    <a:bodyPr/>
                    <a:lstStyle>
                      <a:lvl1pPr marL="0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1pPr>
                      <a:lvl2pPr marL="478937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2pPr>
                      <a:lvl3pPr marL="957874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3pPr>
                      <a:lvl4pPr marL="1436811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4pPr>
                      <a:lvl5pPr marL="1915748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5pPr>
                      <a:lvl6pPr marL="2394685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6pPr>
                      <a:lvl7pPr marL="2873622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7pPr>
                      <a:lvl8pPr marL="3352559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8pPr>
                      <a:lvl9pPr marL="3831496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유지보수협력팀</a:t>
                      </a:r>
                    </a:p>
                  </a:txBody>
                  <a:tcPr marL="19179" marR="19179" marT="19179" marB="19179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>
                      <a:lvl1pPr marL="0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178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354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532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709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5886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062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240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418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108000" marR="0" lvl="2" indent="-1080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SzPct val="120000"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SW</a:t>
                      </a:r>
                      <a:r>
                        <a:rPr lang="ko-KR" altLang="en-US" sz="8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제조사</a:t>
                      </a:r>
                      <a:endParaRPr lang="en-US" altLang="ko-KR" sz="80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108000" marR="0" lvl="2" indent="-1080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SzPct val="120000"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</a:t>
                      </a:r>
                      <a:r>
                        <a:rPr lang="en-US" altLang="ko-KR" sz="800" kern="120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veeam</a:t>
                      </a: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</a:p>
                  </a:txBody>
                  <a:tcPr marL="0" marR="0" marT="19179" marB="19179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178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354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532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709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5886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062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240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418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108000" marR="0" lvl="2" indent="-1080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ko-KR" altLang="en-US" sz="8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백업소프트웨어 관련 기술지원</a:t>
                      </a:r>
                    </a:p>
                    <a:p>
                      <a:pPr marL="108000" marR="0" lvl="2" indent="-1080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ko-KR" altLang="en-US" sz="8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유지보수 중  발생하는 기술적인 문제점 해결지원</a:t>
                      </a:r>
                    </a:p>
                    <a:p>
                      <a:pPr marL="108000" marR="0" lvl="2" indent="-1080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ko-KR" altLang="en-US" sz="8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시스템 장애발생에 대한 원인분석</a:t>
                      </a: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8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복구 대책 해결지원</a:t>
                      </a:r>
                    </a:p>
                  </a:txBody>
                  <a:tcPr marL="19179" marR="19179" marT="19179" marB="19179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7A217C55-330D-449D-94C8-7BD7AAC80F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9837" y="2086916"/>
            <a:ext cx="659415" cy="229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823076"/>
      </p:ext>
    </p:extLst>
  </p:cSld>
  <p:clrMapOvr>
    <a:masterClrMapping/>
  </p:clrMapOvr>
  <p:transition spd="slow">
    <p:wipe dir="r"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2">
            <a:extLst>
              <a:ext uri="{FF2B5EF4-FFF2-40B4-BE49-F238E27FC236}">
                <a16:creationId xmlns:a16="http://schemas.microsoft.com/office/drawing/2014/main" id="{F1DA374C-512B-4625-BA86-C75DCC761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납품 </a:t>
            </a:r>
            <a:r>
              <a:rPr lang="en-US" altLang="ko-KR" dirty="0"/>
              <a:t>S/W</a:t>
            </a:r>
            <a:r>
              <a:rPr lang="ko-KR" altLang="en-US" dirty="0"/>
              <a:t>의 하자발생 시 지원 방안</a:t>
            </a:r>
          </a:p>
        </p:txBody>
      </p:sp>
      <p:sp>
        <p:nvSpPr>
          <p:cNvPr id="6" name="텍스트 개체 틀 4">
            <a:extLst>
              <a:ext uri="{FF2B5EF4-FFF2-40B4-BE49-F238E27FC236}">
                <a16:creationId xmlns:a16="http://schemas.microsoft.com/office/drawing/2014/main" id="{9E487052-F96C-4DB0-88B1-6A66E40A43C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 marL="0" indent="0">
              <a:spcBef>
                <a:spcPct val="0"/>
              </a:spcBef>
              <a:buNone/>
            </a:pP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㈜</a:t>
            </a:r>
            <a:r>
              <a:rPr lang="ko-KR" altLang="en-US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알에스아이티는</a:t>
            </a: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 </a:t>
            </a:r>
            <a:r>
              <a:rPr lang="ko-KR" altLang="en-US" dirty="0"/>
              <a:t>어플리케이션 제조사의 </a:t>
            </a:r>
            <a:r>
              <a:rPr lang="ko-KR" altLang="en-US" dirty="0" err="1"/>
              <a:t>기능보완</a:t>
            </a:r>
            <a:r>
              <a:rPr lang="en-US" altLang="ko-KR" dirty="0"/>
              <a:t>(Patch) </a:t>
            </a:r>
            <a:r>
              <a:rPr lang="ko-KR" altLang="en-US" dirty="0"/>
              <a:t>및 성능향상</a:t>
            </a:r>
            <a:r>
              <a:rPr lang="en-US" altLang="ko-KR" dirty="0"/>
              <a:t>(Upgrade) </a:t>
            </a:r>
            <a:r>
              <a:rPr lang="ko-KR" altLang="en-US" dirty="0"/>
              <a:t>정보를 정기적으로 수집하여 유지보수 대상 제품 중 관련 소요 발생시 안정적인 패치 및 업그레이드가 가능하도록 기술지원을 실시하겠습니다</a:t>
            </a:r>
            <a:r>
              <a:rPr lang="en-US" altLang="ko-KR" dirty="0"/>
              <a:t>.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Ⅳ</a:t>
            </a:r>
            <a:r>
              <a:rPr lang="en-US" altLang="ko-KR" b="0"/>
              <a:t> </a:t>
            </a:r>
            <a:r>
              <a:rPr lang="ko-KR" altLang="en-US" b="0" dirty="0"/>
              <a:t>지원 부문</a:t>
            </a:r>
            <a:endParaRPr lang="ko-KR" altLang="en-US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38A7485E-BB91-42D4-B57A-B104A875C4A6}"/>
              </a:ext>
            </a:extLst>
          </p:cNvPr>
          <p:cNvGrpSpPr/>
          <p:nvPr/>
        </p:nvGrpSpPr>
        <p:grpSpPr>
          <a:xfrm>
            <a:off x="313269" y="1499352"/>
            <a:ext cx="6273228" cy="251999"/>
            <a:chOff x="313269" y="1590794"/>
            <a:chExt cx="6273228" cy="251999"/>
          </a:xfrm>
        </p:grpSpPr>
        <p:sp>
          <p:nvSpPr>
            <p:cNvPr id="10" name="모서리가 둥근 직사각형 96">
              <a:extLst>
                <a:ext uri="{FF2B5EF4-FFF2-40B4-BE49-F238E27FC236}">
                  <a16:creationId xmlns:a16="http://schemas.microsoft.com/office/drawing/2014/main" id="{3714A32A-E5A6-476E-B0C8-EA0F1D475952}"/>
                </a:ext>
              </a:extLst>
            </p:cNvPr>
            <p:cNvSpPr/>
            <p:nvPr/>
          </p:nvSpPr>
          <p:spPr>
            <a:xfrm>
              <a:off x="313269" y="1590794"/>
              <a:ext cx="6273228" cy="251999"/>
            </a:xfrm>
            <a:prstGeom prst="roundRect">
              <a:avLst>
                <a:gd name="adj" fmla="val 18549"/>
              </a:avLst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</a:schemeClr>
                </a:gs>
                <a:gs pos="50000">
                  <a:schemeClr val="accent1">
                    <a:lumMod val="20000"/>
                    <a:lumOff val="80000"/>
                  </a:schemeClr>
                </a:gs>
                <a:gs pos="100000">
                  <a:schemeClr val="bg1"/>
                </a:gs>
              </a:gsLst>
              <a:lin ang="0" scaled="1"/>
              <a:tileRect/>
            </a:gradFill>
            <a:ln>
              <a:noFill/>
            </a:ln>
            <a:effectLst>
              <a:outerShdw dist="38100" dir="10800000" algn="r" rotWithShape="0">
                <a:srgbClr val="00B235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0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        </a:t>
              </a:r>
              <a:endPara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Rectangle 4">
              <a:extLst>
                <a:ext uri="{FF2B5EF4-FFF2-40B4-BE49-F238E27FC236}">
                  <a16:creationId xmlns:a16="http://schemas.microsoft.com/office/drawing/2014/main" id="{75BEB067-0D89-441A-BB55-5CF04E5F10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1322" y="1632080"/>
              <a:ext cx="1491370" cy="15388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 lIns="0" tIns="0" rIns="0" bIns="0" anchor="ctr">
              <a:spAutoFit/>
            </a:bodyPr>
            <a:lstStyle/>
            <a:p>
              <a:pPr defTabSz="908673">
                <a:defRPr/>
              </a:pPr>
              <a:r>
                <a:rPr lang="en-US" altLang="ko-KR" sz="10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2.1 </a:t>
              </a:r>
              <a:r>
                <a:rPr lang="ko-KR" altLang="en-US" sz="1000" b="1" spc="-9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패치 및 업그레이드 방안</a:t>
              </a:r>
            </a:p>
          </p:txBody>
        </p:sp>
      </p:grpSp>
      <p:sp>
        <p:nvSpPr>
          <p:cNvPr id="12" name="Rectangle 245">
            <a:extLst>
              <a:ext uri="{FF2B5EF4-FFF2-40B4-BE49-F238E27FC236}">
                <a16:creationId xmlns:a16="http://schemas.microsoft.com/office/drawing/2014/main" id="{C6269D0E-016E-4905-B02F-45E434ABE9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842" y="2989218"/>
            <a:ext cx="1448314" cy="927643"/>
          </a:xfrm>
          <a:prstGeom prst="rect">
            <a:avLst/>
          </a:prstGeom>
          <a:gradFill rotWithShape="1">
            <a:gsLst>
              <a:gs pos="0">
                <a:srgbClr val="DDF1DA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</p:spPr>
        <p:txBody>
          <a:bodyPr lIns="69761" tIns="69761" rIns="34880" bIns="69761"/>
          <a:lstStyle>
            <a:lvl1pPr marL="104775" indent="-104775" defTabSz="788988" eaLnBrk="0" hangingPunct="0">
              <a:defRPr kumimoji="1" sz="1200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defTabSz="788988" eaLnBrk="0" hangingPunct="0">
              <a:defRPr kumimoji="1" sz="1200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defTabSz="788988" eaLnBrk="0" hangingPunct="0">
              <a:defRPr kumimoji="1" sz="1200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defTabSz="788988" eaLnBrk="0" hangingPunct="0">
              <a:defRPr kumimoji="1" sz="1200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defTabSz="788988" eaLnBrk="0" hangingPunct="0">
              <a:defRPr kumimoji="1" sz="1200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defTabSz="788988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defTabSz="788988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defTabSz="788988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defTabSz="788988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l" eaLnBrk="1" hangingPunct="1">
              <a:spcBef>
                <a:spcPct val="10000"/>
              </a:spcBef>
              <a:buSzPct val="80000"/>
              <a:buFontTx/>
              <a:buChar char="•"/>
            </a:pPr>
            <a:r>
              <a:rPr lang="ko-KR" altLang="en-US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정기</a:t>
            </a:r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비정기적인 하드웨어 </a:t>
            </a:r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Upgrade </a:t>
            </a:r>
            <a:r>
              <a:rPr lang="ko-KR" altLang="en-US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및</a:t>
            </a:r>
            <a:br>
              <a:rPr lang="ko-KR" altLang="en-US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Patch </a:t>
            </a:r>
            <a:r>
              <a:rPr lang="ko-KR" altLang="en-US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정보 제공</a:t>
            </a:r>
          </a:p>
        </p:txBody>
      </p:sp>
      <p:sp>
        <p:nvSpPr>
          <p:cNvPr id="13" name="Rectangle 246">
            <a:extLst>
              <a:ext uri="{FF2B5EF4-FFF2-40B4-BE49-F238E27FC236}">
                <a16:creationId xmlns:a16="http://schemas.microsoft.com/office/drawing/2014/main" id="{284E58A9-EC4F-488F-AFFB-E387C63426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44362" y="2989218"/>
            <a:ext cx="1465918" cy="927643"/>
          </a:xfrm>
          <a:prstGeom prst="rect">
            <a:avLst/>
          </a:prstGeom>
          <a:gradFill rotWithShape="1">
            <a:gsLst>
              <a:gs pos="0">
                <a:srgbClr val="DDF1DA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</p:spPr>
        <p:txBody>
          <a:bodyPr lIns="69761" tIns="69761" rIns="34880" bIns="69761"/>
          <a:lstStyle>
            <a:lvl1pPr marL="104775" indent="-104775" defTabSz="788988" eaLnBrk="0" hangingPunct="0">
              <a:defRPr kumimoji="1" sz="1200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defTabSz="788988" eaLnBrk="0" hangingPunct="0">
              <a:defRPr kumimoji="1" sz="1200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defTabSz="788988" eaLnBrk="0" hangingPunct="0">
              <a:defRPr kumimoji="1" sz="1200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defTabSz="788988" eaLnBrk="0" hangingPunct="0">
              <a:defRPr kumimoji="1" sz="1200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defTabSz="788988" eaLnBrk="0" hangingPunct="0">
              <a:defRPr kumimoji="1" sz="1200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defTabSz="788988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defTabSz="788988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defTabSz="788988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defTabSz="788988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l" eaLnBrk="1" hangingPunct="1">
              <a:spcBef>
                <a:spcPct val="10000"/>
              </a:spcBef>
              <a:buSzPct val="80000"/>
              <a:buFontTx/>
              <a:buChar char="•"/>
            </a:pPr>
            <a:r>
              <a:rPr lang="ko-KR" altLang="en-US" sz="800">
                <a:latin typeface="맑은 고딕" panose="020B0503020000020004" pitchFamily="50" charset="-127"/>
                <a:ea typeface="맑은 고딕" panose="020B0503020000020004" pitchFamily="50" charset="-127"/>
              </a:rPr>
              <a:t>벤더별 제공 정보 수집</a:t>
            </a:r>
          </a:p>
          <a:p>
            <a:pPr algn="l" eaLnBrk="1" hangingPunct="1">
              <a:spcBef>
                <a:spcPct val="10000"/>
              </a:spcBef>
              <a:buSzPct val="80000"/>
              <a:buFontTx/>
              <a:buChar char="•"/>
            </a:pPr>
            <a:r>
              <a:rPr lang="en-US" altLang="ko-KR" sz="800">
                <a:latin typeface="맑은 고딕" panose="020B0503020000020004" pitchFamily="50" charset="-127"/>
                <a:ea typeface="맑은 고딕" panose="020B0503020000020004" pitchFamily="50" charset="-127"/>
              </a:rPr>
              <a:t>Upgrade </a:t>
            </a:r>
            <a:r>
              <a:rPr lang="ko-KR" altLang="en-US" sz="800">
                <a:latin typeface="맑은 고딕" panose="020B0503020000020004" pitchFamily="50" charset="-127"/>
                <a:ea typeface="맑은 고딕" panose="020B0503020000020004" pitchFamily="50" charset="-127"/>
              </a:rPr>
              <a:t>및 </a:t>
            </a:r>
            <a:r>
              <a:rPr lang="en-US" altLang="ko-KR" sz="800">
                <a:latin typeface="맑은 고딕" panose="020B0503020000020004" pitchFamily="50" charset="-127"/>
                <a:ea typeface="맑은 고딕" panose="020B0503020000020004" pitchFamily="50" charset="-127"/>
              </a:rPr>
              <a:t>Patch </a:t>
            </a:r>
            <a:r>
              <a:rPr lang="ko-KR" altLang="en-US" sz="800">
                <a:latin typeface="맑은 고딕" panose="020B0503020000020004" pitchFamily="50" charset="-127"/>
                <a:ea typeface="맑은 고딕" panose="020B0503020000020004" pitchFamily="50" charset="-127"/>
              </a:rPr>
              <a:t>정보 검토 및 분석</a:t>
            </a:r>
          </a:p>
          <a:p>
            <a:pPr algn="l" eaLnBrk="1" hangingPunct="1">
              <a:spcBef>
                <a:spcPct val="10000"/>
              </a:spcBef>
              <a:buSzPct val="80000"/>
              <a:buFontTx/>
              <a:buChar char="•"/>
            </a:pPr>
            <a:endParaRPr lang="en-US" altLang="ko-KR" sz="8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Rectangle 247">
            <a:extLst>
              <a:ext uri="{FF2B5EF4-FFF2-40B4-BE49-F238E27FC236}">
                <a16:creationId xmlns:a16="http://schemas.microsoft.com/office/drawing/2014/main" id="{E7799232-8F08-440B-953D-50A75C1022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37487" y="2989218"/>
            <a:ext cx="1467519" cy="927643"/>
          </a:xfrm>
          <a:prstGeom prst="rect">
            <a:avLst/>
          </a:prstGeom>
          <a:gradFill rotWithShape="1">
            <a:gsLst>
              <a:gs pos="0">
                <a:srgbClr val="DDF1DA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</p:spPr>
        <p:txBody>
          <a:bodyPr lIns="69761" tIns="69761" rIns="34880" bIns="69761"/>
          <a:lstStyle>
            <a:lvl1pPr marL="104775" indent="-104775" defTabSz="788988" eaLnBrk="0" hangingPunct="0">
              <a:defRPr kumimoji="1" sz="1200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defTabSz="788988" eaLnBrk="0" hangingPunct="0">
              <a:defRPr kumimoji="1" sz="1200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defTabSz="788988" eaLnBrk="0" hangingPunct="0">
              <a:defRPr kumimoji="1" sz="1200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defTabSz="788988" eaLnBrk="0" hangingPunct="0">
              <a:defRPr kumimoji="1" sz="1200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defTabSz="788988" eaLnBrk="0" hangingPunct="0">
              <a:defRPr kumimoji="1" sz="1200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defTabSz="788988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defTabSz="788988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defTabSz="788988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defTabSz="788988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l" eaLnBrk="1" hangingPunct="1">
              <a:spcBef>
                <a:spcPct val="10000"/>
              </a:spcBef>
              <a:buSzPct val="80000"/>
              <a:buFontTx/>
              <a:buChar char="•"/>
            </a:pPr>
            <a:r>
              <a:rPr lang="ko-KR" altLang="en-US" sz="800">
                <a:latin typeface="맑은 고딕" panose="020B0503020000020004" pitchFamily="50" charset="-127"/>
                <a:ea typeface="맑은 고딕" panose="020B0503020000020004" pitchFamily="50" charset="-127"/>
              </a:rPr>
              <a:t>유지보수 대상 기기별</a:t>
            </a:r>
            <a:br>
              <a:rPr lang="ko-KR" altLang="en-US" sz="80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800">
                <a:latin typeface="맑은 고딕" panose="020B0503020000020004" pitchFamily="50" charset="-127"/>
                <a:ea typeface="맑은 고딕" panose="020B0503020000020004" pitchFamily="50" charset="-127"/>
              </a:rPr>
              <a:t>적용 대상 검토</a:t>
            </a:r>
          </a:p>
          <a:p>
            <a:pPr algn="l" eaLnBrk="1" hangingPunct="1">
              <a:spcBef>
                <a:spcPct val="10000"/>
              </a:spcBef>
              <a:buSzPct val="80000"/>
              <a:buFontTx/>
              <a:buChar char="•"/>
            </a:pPr>
            <a:r>
              <a:rPr lang="ko-KR" altLang="en-US" sz="800">
                <a:latin typeface="맑은 고딕" panose="020B0503020000020004" pitchFamily="50" charset="-127"/>
                <a:ea typeface="맑은 고딕" panose="020B0503020000020004" pitchFamily="50" charset="-127"/>
              </a:rPr>
              <a:t>적용에 따른 서비스 영향도 검토</a:t>
            </a:r>
          </a:p>
          <a:p>
            <a:pPr algn="l" eaLnBrk="1" hangingPunct="1">
              <a:spcBef>
                <a:spcPct val="10000"/>
              </a:spcBef>
              <a:buSzPct val="80000"/>
              <a:buFontTx/>
              <a:buChar char="•"/>
            </a:pPr>
            <a:r>
              <a:rPr lang="ko-KR" altLang="en-US" sz="800">
                <a:latin typeface="맑은 고딕" panose="020B0503020000020004" pitchFamily="50" charset="-127"/>
                <a:ea typeface="맑은 고딕" panose="020B0503020000020004" pitchFamily="50" charset="-127"/>
              </a:rPr>
              <a:t>최종 적용 검토 의견</a:t>
            </a:r>
            <a:br>
              <a:rPr lang="ko-KR" altLang="en-US" sz="80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800">
                <a:latin typeface="맑은 고딕" panose="020B0503020000020004" pitchFamily="50" charset="-127"/>
                <a:ea typeface="맑은 고딕" panose="020B0503020000020004" pitchFamily="50" charset="-127"/>
              </a:rPr>
              <a:t>도출</a:t>
            </a:r>
          </a:p>
        </p:txBody>
      </p:sp>
      <p:sp>
        <p:nvSpPr>
          <p:cNvPr id="15" name="Rectangle 248">
            <a:extLst>
              <a:ext uri="{FF2B5EF4-FFF2-40B4-BE49-F238E27FC236}">
                <a16:creationId xmlns:a16="http://schemas.microsoft.com/office/drawing/2014/main" id="{5F30A46A-6F51-4DDA-BFC2-1496DC4C7B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33811" y="2989218"/>
            <a:ext cx="1467519" cy="927643"/>
          </a:xfrm>
          <a:prstGeom prst="rect">
            <a:avLst/>
          </a:prstGeom>
          <a:gradFill rotWithShape="1">
            <a:gsLst>
              <a:gs pos="0">
                <a:srgbClr val="DDF1DA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</p:spPr>
        <p:txBody>
          <a:bodyPr lIns="69761" tIns="69761" rIns="34880" bIns="69761"/>
          <a:lstStyle>
            <a:lvl1pPr marL="104775" indent="-104775" defTabSz="788988" eaLnBrk="0" hangingPunct="0">
              <a:defRPr kumimoji="1" sz="1200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defTabSz="788988" eaLnBrk="0" hangingPunct="0">
              <a:defRPr kumimoji="1" sz="1200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defTabSz="788988" eaLnBrk="0" hangingPunct="0">
              <a:defRPr kumimoji="1" sz="1200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defTabSz="788988" eaLnBrk="0" hangingPunct="0">
              <a:defRPr kumimoji="1" sz="1200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defTabSz="788988" eaLnBrk="0" hangingPunct="0">
              <a:defRPr kumimoji="1" sz="1200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defTabSz="788988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defTabSz="788988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defTabSz="788988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defTabSz="788988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l" eaLnBrk="1" hangingPunct="1">
              <a:spcBef>
                <a:spcPct val="10000"/>
              </a:spcBef>
              <a:buSzPct val="80000"/>
              <a:buFontTx/>
              <a:buChar char="•"/>
            </a:pPr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Upgrade </a:t>
            </a:r>
            <a:r>
              <a:rPr lang="ko-KR" altLang="en-US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및 </a:t>
            </a:r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Patch </a:t>
            </a:r>
            <a:r>
              <a:rPr lang="ko-KR" altLang="en-US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정보</a:t>
            </a:r>
            <a:br>
              <a:rPr lang="ko-KR" altLang="en-US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제공</a:t>
            </a:r>
          </a:p>
          <a:p>
            <a:pPr algn="l" eaLnBrk="1" hangingPunct="1">
              <a:spcBef>
                <a:spcPct val="10000"/>
              </a:spcBef>
              <a:buSzPct val="80000"/>
              <a:buFontTx/>
              <a:buChar char="•"/>
            </a:pPr>
            <a:r>
              <a:rPr lang="ko-KR" altLang="en-US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유지보수 대상 적용 기기 검토 결과 제공</a:t>
            </a:r>
          </a:p>
          <a:p>
            <a:pPr algn="l" eaLnBrk="1" hangingPunct="1">
              <a:spcBef>
                <a:spcPct val="10000"/>
              </a:spcBef>
              <a:buSzPct val="80000"/>
              <a:buFontTx/>
              <a:buChar char="•"/>
            </a:pPr>
            <a:r>
              <a:rPr lang="ko-KR" altLang="en-US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적용 일정 및 지원 계획</a:t>
            </a:r>
            <a:br>
              <a:rPr lang="ko-KR" altLang="en-US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협의 </a:t>
            </a:r>
          </a:p>
        </p:txBody>
      </p:sp>
      <p:sp>
        <p:nvSpPr>
          <p:cNvPr id="17" name="AutoShape 250">
            <a:extLst>
              <a:ext uri="{FF2B5EF4-FFF2-40B4-BE49-F238E27FC236}">
                <a16:creationId xmlns:a16="http://schemas.microsoft.com/office/drawing/2014/main" id="{4DBB8E9F-9688-4EAA-9CD4-38CC6A5B7B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58585" y="2033319"/>
            <a:ext cx="1558536" cy="787965"/>
          </a:xfrm>
          <a:prstGeom prst="chevron">
            <a:avLst>
              <a:gd name="adj" fmla="val 19887"/>
            </a:avLst>
          </a:prstGeom>
          <a:solidFill>
            <a:srgbClr val="65D084"/>
          </a:solidFill>
          <a:ln w="9525" algn="ctr">
            <a:solidFill>
              <a:schemeClr val="bg1"/>
            </a:solidFill>
            <a:miter lim="800000"/>
            <a:headEnd/>
            <a:tailEnd/>
          </a:ln>
          <a:effectLst>
            <a:outerShdw dist="17961" dir="2700000" algn="ctr" rotWithShape="0">
              <a:srgbClr val="808080"/>
            </a:outerShdw>
          </a:effectLst>
        </p:spPr>
        <p:txBody>
          <a:bodyPr wrap="none" rIns="18000" anchor="ctr"/>
          <a:lstStyle/>
          <a:p>
            <a:pPr defTabSz="995363">
              <a:defRPr/>
            </a:pPr>
            <a:r>
              <a:rPr lang="ko-KR" altLang="en-US" sz="1000" b="1">
                <a:latin typeface="맑은 고딕" panose="020B0503020000020004" pitchFamily="50" charset="-127"/>
                <a:ea typeface="맑은 고딕" panose="020B0503020000020004" pitchFamily="50" charset="-127"/>
              </a:rPr>
              <a:t>정보 수집 및 분석</a:t>
            </a:r>
          </a:p>
        </p:txBody>
      </p:sp>
      <p:sp>
        <p:nvSpPr>
          <p:cNvPr id="18" name="AutoShape 251">
            <a:extLst>
              <a:ext uri="{FF2B5EF4-FFF2-40B4-BE49-F238E27FC236}">
                <a16:creationId xmlns:a16="http://schemas.microsoft.com/office/drawing/2014/main" id="{0E53203D-A803-4CB4-965F-C5489A35EA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7255" y="2033319"/>
            <a:ext cx="1560136" cy="787965"/>
          </a:xfrm>
          <a:prstGeom prst="homePlate">
            <a:avLst>
              <a:gd name="adj" fmla="val 21058"/>
            </a:avLst>
          </a:prstGeom>
          <a:solidFill>
            <a:srgbClr val="96DEAA"/>
          </a:solidFill>
          <a:ln w="9525" algn="ctr">
            <a:solidFill>
              <a:schemeClr val="bg1"/>
            </a:solidFill>
            <a:miter lim="800000"/>
            <a:headEnd/>
            <a:tailEnd/>
          </a:ln>
          <a:effectLst>
            <a:outerShdw dist="17961" dir="2700000" algn="ctr" rotWithShape="0">
              <a:srgbClr val="808080"/>
            </a:outerShdw>
          </a:effectLst>
        </p:spPr>
        <p:txBody>
          <a:bodyPr wrap="none" rIns="18000" anchor="ctr"/>
          <a:lstStyle/>
          <a:p>
            <a:pPr defTabSz="995363">
              <a:defRPr/>
            </a:pPr>
            <a:r>
              <a: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제조사</a:t>
            </a:r>
            <a:r>
              <a:rPr lang="en-US" altLang="ko-KR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벤더</a:t>
            </a:r>
            <a:r>
              <a:rPr lang="en-US" altLang="ko-KR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</a:t>
            </a:r>
            <a:br>
              <a: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Upgrade </a:t>
            </a:r>
            <a:r>
              <a: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및 </a:t>
            </a:r>
            <a:r>
              <a:rPr lang="en-US" altLang="ko-KR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Patch</a:t>
            </a:r>
            <a:br>
              <a:rPr lang="en-US" altLang="ko-KR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공표</a:t>
            </a:r>
          </a:p>
        </p:txBody>
      </p:sp>
      <p:sp>
        <p:nvSpPr>
          <p:cNvPr id="19" name="AutoShape 252">
            <a:extLst>
              <a:ext uri="{FF2B5EF4-FFF2-40B4-BE49-F238E27FC236}">
                <a16:creationId xmlns:a16="http://schemas.microsoft.com/office/drawing/2014/main" id="{C926F6EE-DCC4-4585-97C4-52941A87C7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36444" y="2033319"/>
            <a:ext cx="1560136" cy="787965"/>
          </a:xfrm>
          <a:prstGeom prst="chevron">
            <a:avLst>
              <a:gd name="adj" fmla="val 18888"/>
            </a:avLst>
          </a:prstGeom>
          <a:solidFill>
            <a:srgbClr val="00B235"/>
          </a:solidFill>
          <a:ln w="9525" algn="ctr">
            <a:solidFill>
              <a:schemeClr val="bg1"/>
            </a:solidFill>
            <a:miter lim="800000"/>
            <a:headEnd/>
            <a:tailEnd/>
          </a:ln>
          <a:effectLst>
            <a:outerShdw dist="17961" dir="2700000" algn="ctr" rotWithShape="0">
              <a:srgbClr val="808080"/>
            </a:outerShdw>
          </a:effectLst>
        </p:spPr>
        <p:txBody>
          <a:bodyPr wrap="none" rIns="18000" anchor="ctr"/>
          <a:lstStyle/>
          <a:p>
            <a:pPr defTabSz="995363">
              <a:defRPr/>
            </a:pPr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고객 정보 제공</a:t>
            </a:r>
            <a:b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1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및 지원 방안 협의</a:t>
            </a:r>
          </a:p>
        </p:txBody>
      </p:sp>
      <p:sp>
        <p:nvSpPr>
          <p:cNvPr id="20" name="AutoShape 253">
            <a:extLst>
              <a:ext uri="{FF2B5EF4-FFF2-40B4-BE49-F238E27FC236}">
                <a16:creationId xmlns:a16="http://schemas.microsoft.com/office/drawing/2014/main" id="{A8C34F5E-1631-4209-A678-45624ABC4C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46714" y="2033319"/>
            <a:ext cx="1560136" cy="787965"/>
          </a:xfrm>
          <a:prstGeom prst="chevron">
            <a:avLst>
              <a:gd name="adj" fmla="val 18888"/>
            </a:avLst>
          </a:prstGeom>
          <a:solidFill>
            <a:srgbClr val="34C15D"/>
          </a:solidFill>
          <a:ln w="9525" algn="ctr">
            <a:solidFill>
              <a:schemeClr val="bg1"/>
            </a:solidFill>
            <a:miter lim="800000"/>
            <a:headEnd/>
            <a:tailEnd/>
          </a:ln>
          <a:effectLst>
            <a:outerShdw dist="17961" dir="2700000" algn="ctr" rotWithShape="0">
              <a:srgbClr val="808080"/>
            </a:outerShdw>
          </a:effectLst>
        </p:spPr>
        <p:txBody>
          <a:bodyPr wrap="none" rIns="18000" anchor="ctr"/>
          <a:lstStyle/>
          <a:p>
            <a:pPr defTabSz="995363">
              <a:defRPr/>
            </a:pPr>
            <a:r>
              <a:rPr lang="ko-KR" altLang="en-US" sz="10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적용 대상시스템</a:t>
            </a:r>
            <a:br>
              <a:rPr lang="ko-KR" altLang="en-US" sz="10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10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검토</a:t>
            </a:r>
          </a:p>
        </p:txBody>
      </p:sp>
    </p:spTree>
    <p:extLst>
      <p:ext uri="{BB962C8B-B14F-4D97-AF65-F5344CB8AC3E}">
        <p14:creationId xmlns:p14="http://schemas.microsoft.com/office/powerpoint/2010/main" val="960167799"/>
      </p:ext>
    </p:extLst>
  </p:cSld>
  <p:clrMapOvr>
    <a:masterClrMapping/>
  </p:clrMapOvr>
  <p:transition spd="slow">
    <p:wipe dir="r"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35505" y="2263535"/>
            <a:ext cx="5516759" cy="747897"/>
          </a:xfrm>
        </p:spPr>
        <p:txBody>
          <a:bodyPr/>
          <a:lstStyle/>
          <a:p>
            <a:r>
              <a:rPr lang="en-US" dirty="0"/>
              <a:t>Thank you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03378804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제안 배경 및 목표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 marL="0" indent="0" algn="just" eaLnBrk="0" hangingPunct="0">
              <a:spcAft>
                <a:spcPts val="551"/>
              </a:spcAft>
              <a:buNone/>
              <a:defRPr/>
            </a:pP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㈜</a:t>
            </a:r>
            <a:r>
              <a:rPr lang="ko-KR" altLang="en-US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알에스아이티</a:t>
            </a:r>
            <a:r>
              <a:rPr lang="ko-KR" altLang="en-US" dirty="0" err="1">
                <a:latin typeface="+mn-ea"/>
              </a:rPr>
              <a:t>는</a:t>
            </a:r>
            <a:r>
              <a:rPr lang="ko-KR" altLang="en-US" dirty="0">
                <a:latin typeface="+mn-ea"/>
              </a:rPr>
              <a:t> </a:t>
            </a:r>
            <a:r>
              <a:rPr lang="ko-KR" altLang="ko-KR" dirty="0"/>
              <a:t>사이버 공격 급증</a:t>
            </a:r>
            <a:r>
              <a:rPr lang="ko-KR" altLang="en-US" dirty="0"/>
              <a:t>에 대비해 </a:t>
            </a:r>
            <a:r>
              <a:rPr lang="ko-KR" altLang="en-US" dirty="0">
                <a:latin typeface="+mn-ea"/>
              </a:rPr>
              <a:t>데이터 유실 발생 시 비즈니스 연속성 및 안정성 확보할 수 있도록 </a:t>
            </a:r>
            <a:r>
              <a:rPr lang="ko-KR" altLang="ko-KR" dirty="0"/>
              <a:t>기업환경에 최적화된 데이터 보호 및 관리</a:t>
            </a:r>
            <a:r>
              <a:rPr lang="en-US" altLang="ko-KR" dirty="0"/>
              <a:t> </a:t>
            </a:r>
            <a:r>
              <a:rPr lang="ko-KR" altLang="en-US" dirty="0"/>
              <a:t>솔루션</a:t>
            </a:r>
            <a:r>
              <a:rPr lang="ko-KR" altLang="en-US" dirty="0">
                <a:latin typeface="+mn-ea"/>
              </a:rPr>
              <a:t>을 제안 드리며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최고의 인력을 투입하여 운영 환경에 최적화된 백업 솔루션 구축을 제안합니다</a:t>
            </a:r>
            <a:r>
              <a:rPr lang="en-US" altLang="ko-KR" dirty="0">
                <a:latin typeface="+mn-ea"/>
              </a:rPr>
              <a:t>.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>
          <a:xfrm>
            <a:off x="1736621" y="132736"/>
            <a:ext cx="4824412" cy="161583"/>
          </a:xfrm>
        </p:spPr>
        <p:txBody>
          <a:bodyPr/>
          <a:lstStyle/>
          <a:p>
            <a:r>
              <a:rPr lang="en-US" altLang="ko-KR" dirty="0">
                <a:latin typeface="+mn-ea"/>
                <a:cs typeface="Arial" panose="020B0604020202020204" pitchFamily="34" charset="0"/>
              </a:rPr>
              <a:t>Ⅰ</a:t>
            </a:r>
            <a:r>
              <a:rPr lang="ko-KR" altLang="en-US" dirty="0">
                <a:latin typeface="+mn-ea"/>
                <a:cs typeface="Arial" panose="020B0604020202020204" pitchFamily="34" charset="0"/>
              </a:rPr>
              <a:t> 제안 개요</a:t>
            </a:r>
            <a:endParaRPr lang="ko-KR" altLang="en-US" dirty="0"/>
          </a:p>
        </p:txBody>
      </p:sp>
      <p:grpSp>
        <p:nvGrpSpPr>
          <p:cNvPr id="8" name="그룹 7"/>
          <p:cNvGrpSpPr/>
          <p:nvPr/>
        </p:nvGrpSpPr>
        <p:grpSpPr>
          <a:xfrm>
            <a:off x="313269" y="1533729"/>
            <a:ext cx="6273228" cy="251999"/>
            <a:chOff x="313269" y="1590794"/>
            <a:chExt cx="6273228" cy="251999"/>
          </a:xfrm>
        </p:grpSpPr>
        <p:sp>
          <p:nvSpPr>
            <p:cNvPr id="9" name="모서리가 둥근 직사각형 96">
              <a:extLst>
                <a:ext uri="{FF2B5EF4-FFF2-40B4-BE49-F238E27FC236}">
                  <a16:creationId xmlns:a16="http://schemas.microsoft.com/office/drawing/2014/main" id="{BF544A95-378B-4E1F-8929-D5A53A6882DB}"/>
                </a:ext>
              </a:extLst>
            </p:cNvPr>
            <p:cNvSpPr/>
            <p:nvPr/>
          </p:nvSpPr>
          <p:spPr>
            <a:xfrm>
              <a:off x="313269" y="1590794"/>
              <a:ext cx="6273228" cy="251999"/>
            </a:xfrm>
            <a:prstGeom prst="roundRect">
              <a:avLst>
                <a:gd name="adj" fmla="val 18549"/>
              </a:avLst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</a:schemeClr>
                </a:gs>
                <a:gs pos="50000">
                  <a:schemeClr val="accent1">
                    <a:lumMod val="20000"/>
                    <a:lumOff val="80000"/>
                  </a:schemeClr>
                </a:gs>
                <a:gs pos="100000">
                  <a:schemeClr val="bg1"/>
                </a:gs>
              </a:gsLst>
              <a:lin ang="0" scaled="1"/>
              <a:tileRect/>
            </a:gradFill>
            <a:ln>
              <a:noFill/>
            </a:ln>
            <a:effectLst>
              <a:outerShdw dist="38100" dir="10800000" algn="r" rotWithShape="0">
                <a:srgbClr val="00B235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050" dirty="0">
                  <a:solidFill>
                    <a:prstClr val="whit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        </a:t>
              </a:r>
              <a:endParaRPr lang="ko-KR" altLang="en-US" sz="1050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" name="Rectangle 4">
              <a:extLst>
                <a:ext uri="{FF2B5EF4-FFF2-40B4-BE49-F238E27FC236}">
                  <a16:creationId xmlns:a16="http://schemas.microsoft.com/office/drawing/2014/main" id="{DB54C79A-0A17-4D6C-9CD4-526DA1D596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1322" y="1632080"/>
              <a:ext cx="1376980" cy="15388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 lIns="0" tIns="0" rIns="0" bIns="0" anchor="ctr">
              <a:spAutoFit/>
            </a:bodyPr>
            <a:lstStyle/>
            <a:p>
              <a:r>
                <a:rPr lang="en-US" altLang="ko-KR" sz="10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1.1 </a:t>
              </a:r>
              <a:r>
                <a:rPr lang="ko-KR" altLang="en-US" sz="10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제안의 배경 및 목표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F23CC28E-0BA2-4A2B-B32C-0D3039398670}"/>
              </a:ext>
            </a:extLst>
          </p:cNvPr>
          <p:cNvGrpSpPr/>
          <p:nvPr/>
        </p:nvGrpSpPr>
        <p:grpSpPr>
          <a:xfrm>
            <a:off x="288925" y="1932098"/>
            <a:ext cx="6073670" cy="2696677"/>
            <a:chOff x="288925" y="1932098"/>
            <a:chExt cx="6073670" cy="2696677"/>
          </a:xfrm>
        </p:grpSpPr>
        <p:pic>
          <p:nvPicPr>
            <p:cNvPr id="21" name="Picture 289" descr="화살표">
              <a:extLst>
                <a:ext uri="{FF2B5EF4-FFF2-40B4-BE49-F238E27FC236}">
                  <a16:creationId xmlns:a16="http://schemas.microsoft.com/office/drawing/2014/main" id="{50FAF19D-532F-4CE2-801D-814D72CF1BF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94" t="70580" r="14194"/>
            <a:stretch>
              <a:fillRect/>
            </a:stretch>
          </p:blipFill>
          <p:spPr bwMode="auto">
            <a:xfrm>
              <a:off x="2942417" y="2480841"/>
              <a:ext cx="745664" cy="3052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" name="사다리꼴 10">
              <a:extLst>
                <a:ext uri="{FF2B5EF4-FFF2-40B4-BE49-F238E27FC236}">
                  <a16:creationId xmlns:a16="http://schemas.microsoft.com/office/drawing/2014/main" id="{D24C746C-D35E-4724-B53C-45358C8062A9}"/>
                </a:ext>
              </a:extLst>
            </p:cNvPr>
            <p:cNvSpPr/>
            <p:nvPr/>
          </p:nvSpPr>
          <p:spPr bwMode="auto">
            <a:xfrm>
              <a:off x="295011" y="3701569"/>
              <a:ext cx="6067582" cy="412015"/>
            </a:xfrm>
            <a:prstGeom prst="trapezoid">
              <a:avLst>
                <a:gd name="adj" fmla="val 153233"/>
              </a:avLst>
            </a:prstGeom>
            <a:gradFill flip="none" rotWithShape="1">
              <a:gsLst>
                <a:gs pos="40000">
                  <a:sysClr val="window" lastClr="FFFFFF">
                    <a:lumMod val="85000"/>
                    <a:alpha val="69000"/>
                  </a:sysClr>
                </a:gs>
                <a:gs pos="100000">
                  <a:sysClr val="window" lastClr="FFFFFF"/>
                </a:gs>
              </a:gsLst>
              <a:lin ang="16200000" scaled="1"/>
              <a:tileRect/>
            </a:gradFill>
            <a:ln w="6350" cap="flat" cmpd="sng" algn="ctr">
              <a:solidFill>
                <a:sysClr val="window" lastClr="FFFFFF">
                  <a:lumMod val="85000"/>
                </a:sysClr>
              </a:solidFill>
              <a:prstDash val="solid"/>
            </a:ln>
            <a:effectLst/>
          </p:spPr>
          <p:txBody>
            <a:bodyPr anchor="ctr"/>
            <a:lstStyle/>
            <a:p>
              <a:pPr algn="ctr" defTabSz="99569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800" kern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FB508F6-E29C-4FF8-9D59-4F02A22C1FE9}"/>
                </a:ext>
              </a:extLst>
            </p:cNvPr>
            <p:cNvSpPr txBox="1"/>
            <p:nvPr/>
          </p:nvSpPr>
          <p:spPr bwMode="auto">
            <a:xfrm>
              <a:off x="1863172" y="1932098"/>
              <a:ext cx="2904151" cy="5078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 anchor="ctr">
              <a:spAutoFit/>
            </a:bodyPr>
            <a:lstStyle/>
            <a:p>
              <a:pPr algn="ctr" defTabSz="995690" eaLnBrk="1" fontAlgn="auto" hangingPunct="1">
                <a:spcBef>
                  <a:spcPts val="0"/>
                </a:spcBef>
                <a:spcAft>
                  <a:spcPts val="400"/>
                </a:spcAft>
                <a:defRPr/>
              </a:pPr>
              <a:r>
                <a:rPr lang="ko-KR" altLang="en-US" sz="900" b="1" kern="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solidFill>
                    <a:prstClr val="white">
                      <a:lumMod val="50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물리</a:t>
              </a:r>
              <a:r>
                <a:rPr lang="en-US" altLang="ko-KR" sz="900" b="1" kern="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solidFill>
                    <a:prstClr val="white">
                      <a:lumMod val="50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900" b="1" kern="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solidFill>
                    <a:prstClr val="white">
                      <a:lumMod val="50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워크스테이션</a:t>
              </a:r>
              <a:r>
                <a:rPr lang="en-US" altLang="ko-KR" sz="900" b="1" kern="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solidFill>
                    <a:prstClr val="white">
                      <a:lumMod val="50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900" b="1" kern="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solidFill>
                    <a:prstClr val="white">
                      <a:lumMod val="50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환경에 대한 완벽한 통합 백업 구성</a:t>
              </a:r>
              <a:br>
                <a:rPr lang="en-US" altLang="ko-KR" sz="900" b="1" kern="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solidFill>
                    <a:prstClr val="white">
                      <a:lumMod val="50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</a:br>
              <a:r>
                <a:rPr lang="ko-KR" altLang="en-US" sz="1200" b="1" kern="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solidFill>
                    <a:srgbClr val="00B33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사이버 공격 대응 및 백업 체계 강화 </a:t>
              </a:r>
              <a:r>
                <a:rPr lang="ko-KR" altLang="en-US" sz="1200" b="1" kern="0" dirty="0" err="1">
                  <a:ln>
                    <a:solidFill>
                      <a:srgbClr val="C00000">
                        <a:alpha val="0"/>
                      </a:srgbClr>
                    </a:solidFill>
                  </a:ln>
                  <a:solidFill>
                    <a:srgbClr val="00B33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백업솔루션</a:t>
              </a:r>
              <a:r>
                <a:rPr lang="ko-KR" altLang="en-US" sz="1200" b="1" kern="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solidFill>
                    <a:srgbClr val="00B33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구축</a:t>
              </a:r>
            </a:p>
          </p:txBody>
        </p:sp>
        <p:sp>
          <p:nvSpPr>
            <p:cNvPr id="13" name="양쪽 모서리가 둥근 사각형 52">
              <a:extLst>
                <a:ext uri="{FF2B5EF4-FFF2-40B4-BE49-F238E27FC236}">
                  <a16:creationId xmlns:a16="http://schemas.microsoft.com/office/drawing/2014/main" id="{1BDCC0E4-99C2-4035-BFF5-C3F733F51ACE}"/>
                </a:ext>
              </a:extLst>
            </p:cNvPr>
            <p:cNvSpPr/>
            <p:nvPr/>
          </p:nvSpPr>
          <p:spPr bwMode="auto">
            <a:xfrm>
              <a:off x="288925" y="4125461"/>
              <a:ext cx="6073670" cy="503314"/>
            </a:xfrm>
            <a:prstGeom prst="round2SameRect">
              <a:avLst>
                <a:gd name="adj1" fmla="val 0"/>
                <a:gd name="adj2" fmla="val 0"/>
              </a:avLst>
            </a:prstGeom>
            <a:gradFill>
              <a:gsLst>
                <a:gs pos="82000">
                  <a:sysClr val="window" lastClr="FFFFFF"/>
                </a:gs>
                <a:gs pos="100000">
                  <a:sysClr val="window" lastClr="FFFFFF">
                    <a:lumMod val="95000"/>
                  </a:sysClr>
                </a:gs>
              </a:gsLst>
              <a:lin ang="5400000" scaled="0"/>
            </a:gradFill>
            <a:ln w="6350" cap="flat" cmpd="sng" algn="ctr">
              <a:solidFill>
                <a:sysClr val="window" lastClr="FFFFFF">
                  <a:lumMod val="85000"/>
                </a:sysClr>
              </a:solidFill>
              <a:prstDash val="solid"/>
            </a:ln>
            <a:effectLst>
              <a:outerShdw dist="12700" dir="5400000" algn="t" rotWithShape="0">
                <a:sysClr val="windowText" lastClr="000000">
                  <a:lumMod val="75000"/>
                  <a:lumOff val="25000"/>
                  <a:alpha val="20000"/>
                </a:sysClr>
              </a:outerShdw>
            </a:effectLst>
          </p:spPr>
          <p:txBody>
            <a:bodyPr lIns="0" tIns="0" rIns="0" bIns="0" anchor="ctr"/>
            <a:lstStyle/>
            <a:p>
              <a:pPr algn="ctr" defTabSz="995690">
                <a:lnSpc>
                  <a:spcPct val="150000"/>
                </a:lnSpc>
                <a:defRPr/>
              </a:pPr>
              <a:r>
                <a:rPr lang="en-US" altLang="ko-KR" sz="1400" b="1" spc="-3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solidFill>
                    <a:srgbClr val="00B235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OS </a:t>
              </a:r>
              <a:r>
                <a:rPr lang="ko-KR" altLang="en-US" sz="1400" b="1" spc="-3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solidFill>
                    <a:srgbClr val="00B235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이미지</a:t>
              </a:r>
              <a:r>
                <a:rPr lang="en-US" altLang="ko-KR" sz="1400" b="1" spc="-3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solidFill>
                    <a:srgbClr val="00B235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1400" b="1" spc="-3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solidFill>
                    <a:srgbClr val="00B235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볼륨영역 </a:t>
              </a:r>
              <a:r>
                <a:rPr lang="ko-KR" altLang="en-US" sz="1400" b="1" spc="-3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통합 </a:t>
              </a:r>
              <a:r>
                <a:rPr lang="ko-KR" altLang="en-US" sz="1400" b="1" spc="-3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solidFill>
                    <a:srgbClr val="00B235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백업솔루션 </a:t>
              </a:r>
              <a:r>
                <a:rPr lang="ko-KR" altLang="en-US" sz="1400" b="1" spc="-3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구축사업의 </a:t>
              </a:r>
              <a:r>
                <a:rPr lang="ko-KR" altLang="en-US" sz="1400" b="1" spc="-3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solidFill>
                    <a:srgbClr val="00B235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완벽한 수행</a:t>
              </a:r>
            </a:p>
          </p:txBody>
        </p:sp>
        <p:sp>
          <p:nvSpPr>
            <p:cNvPr id="14" name="양쪽 모서리가 둥근 사각형 62">
              <a:extLst>
                <a:ext uri="{FF2B5EF4-FFF2-40B4-BE49-F238E27FC236}">
                  <a16:creationId xmlns:a16="http://schemas.microsoft.com/office/drawing/2014/main" id="{FD2B67DC-17EF-4C63-9C91-A199B5F5CFD6}"/>
                </a:ext>
              </a:extLst>
            </p:cNvPr>
            <p:cNvSpPr/>
            <p:nvPr/>
          </p:nvSpPr>
          <p:spPr bwMode="auto">
            <a:xfrm>
              <a:off x="294104" y="2907204"/>
              <a:ext cx="2003144" cy="1072622"/>
            </a:xfrm>
            <a:prstGeom prst="round2SameRect">
              <a:avLst>
                <a:gd name="adj1" fmla="val 0"/>
                <a:gd name="adj2" fmla="val 0"/>
              </a:avLst>
            </a:prstGeom>
            <a:gradFill>
              <a:gsLst>
                <a:gs pos="82000">
                  <a:sysClr val="window" lastClr="FFFFFF"/>
                </a:gs>
                <a:gs pos="100000">
                  <a:sysClr val="window" lastClr="FFFFFF">
                    <a:lumMod val="95000"/>
                  </a:sysClr>
                </a:gs>
              </a:gsLst>
              <a:lin ang="5400000" scaled="0"/>
            </a:gradFill>
            <a:ln w="6350" cap="flat" cmpd="sng" algn="ctr">
              <a:solidFill>
                <a:sysClr val="window" lastClr="FFFFFF">
                  <a:lumMod val="85000"/>
                </a:sysClr>
              </a:solidFill>
              <a:prstDash val="solid"/>
            </a:ln>
            <a:effectLst>
              <a:outerShdw dist="12700" dir="5400000" algn="t" rotWithShape="0">
                <a:sysClr val="windowText" lastClr="000000">
                  <a:lumMod val="75000"/>
                  <a:lumOff val="25000"/>
                  <a:alpha val="20000"/>
                </a:sysClr>
              </a:outerShdw>
            </a:effectLst>
          </p:spPr>
          <p:txBody>
            <a:bodyPr lIns="90000" tIns="54000" rIns="90000" bIns="54000" anchor="ctr"/>
            <a:lstStyle/>
            <a:p>
              <a:pPr marL="95250" lvl="1" indent="-95250">
                <a:spcBef>
                  <a:spcPts val="0"/>
                </a:spcBef>
                <a:spcAft>
                  <a:spcPts val="240"/>
                </a:spcAft>
                <a:buSzPct val="100000"/>
                <a:buFont typeface="Wingdings" pitchFamily="2" charset="2"/>
                <a:buChar char="§"/>
                <a:defRPr/>
              </a:pPr>
              <a:r>
                <a:rPr lang="ko-KR" altLang="en-US" sz="800" kern="0" dirty="0" err="1"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미래에셋</a:t>
              </a:r>
              <a:r>
                <a:rPr lang="ko-KR" altLang="en-US" sz="800" kern="0" dirty="0"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자산운용 환경에 최적화된 물리</a:t>
              </a:r>
              <a:r>
                <a:rPr lang="en-US" altLang="ko-KR" sz="800" kern="0" dirty="0"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800" kern="0" dirty="0"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워크스테이션의</a:t>
              </a:r>
              <a:r>
                <a:rPr lang="en-US" altLang="ko-KR" sz="800" kern="0" dirty="0"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OS</a:t>
              </a:r>
              <a:r>
                <a:rPr lang="ko-KR" altLang="en-US" sz="800" kern="0" dirty="0"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이미지</a:t>
              </a:r>
              <a:r>
                <a:rPr lang="en-US" altLang="ko-KR" sz="800" kern="0" dirty="0"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800" kern="0" dirty="0"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볼륨 영역 통합 백업 체계 수립</a:t>
              </a:r>
            </a:p>
            <a:p>
              <a:pPr marL="95250" lvl="1" indent="-95250">
                <a:spcBef>
                  <a:spcPts val="0"/>
                </a:spcBef>
                <a:spcAft>
                  <a:spcPts val="240"/>
                </a:spcAft>
                <a:buSzPct val="100000"/>
                <a:buFont typeface="Wingdings" pitchFamily="2" charset="2"/>
                <a:buChar char="§"/>
                <a:defRPr/>
              </a:pPr>
              <a:r>
                <a:rPr lang="ko-KR" altLang="en-US" sz="800" kern="0" dirty="0"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법규를 준수하는 백업 관리 체계 정의</a:t>
              </a:r>
            </a:p>
            <a:p>
              <a:pPr marL="95250" lvl="1" indent="-95250">
                <a:spcBef>
                  <a:spcPts val="0"/>
                </a:spcBef>
                <a:spcAft>
                  <a:spcPts val="240"/>
                </a:spcAft>
                <a:buSzPct val="100000"/>
                <a:buFont typeface="Wingdings" pitchFamily="2" charset="2"/>
                <a:buChar char="§"/>
                <a:defRPr/>
              </a:pPr>
              <a:r>
                <a:rPr lang="ko-KR" altLang="en-US" sz="800" kern="0" dirty="0"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매년 증가하는 백업수요 수용 가능한 체계 정립</a:t>
              </a:r>
              <a:endParaRPr lang="en-US" altLang="ko-KR" sz="800" kern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" name="양쪽 모서리가 둥근 사각형 63">
              <a:extLst>
                <a:ext uri="{FF2B5EF4-FFF2-40B4-BE49-F238E27FC236}">
                  <a16:creationId xmlns:a16="http://schemas.microsoft.com/office/drawing/2014/main" id="{2C7D5CB1-EF12-4C63-BCD4-B678EAB44008}"/>
                </a:ext>
              </a:extLst>
            </p:cNvPr>
            <p:cNvSpPr/>
            <p:nvPr/>
          </p:nvSpPr>
          <p:spPr bwMode="auto">
            <a:xfrm>
              <a:off x="294103" y="2673336"/>
              <a:ext cx="2003144" cy="225529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00B336"/>
            </a:solidFill>
            <a:ln w="6350" cap="flat" cmpd="sng" algn="ctr">
              <a:noFill/>
              <a:prstDash val="solid"/>
            </a:ln>
            <a:effectLst/>
          </p:spPr>
          <p:txBody>
            <a:bodyPr lIns="0" tIns="0" rIns="0" bIns="0" anchor="ctr"/>
            <a:lstStyle/>
            <a:p>
              <a:pPr indent="-180975" algn="ctr" defTabSz="995690" eaLnBrk="1" hangingPunct="1">
                <a:spcBef>
                  <a:spcPts val="0"/>
                </a:spcBef>
                <a:spcAft>
                  <a:spcPts val="240"/>
                </a:spcAft>
                <a:defRPr/>
              </a:pPr>
              <a:r>
                <a:rPr lang="ko-KR" altLang="en-US" sz="800" b="1" kern="0" spc="-30" dirty="0">
                  <a:ln>
                    <a:solidFill>
                      <a:srgbClr val="DE2F51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5400000" scaled="0"/>
                  </a:gra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백업 체계 강화를 위한 관리 체계 수립</a:t>
              </a:r>
            </a:p>
          </p:txBody>
        </p:sp>
        <p:sp>
          <p:nvSpPr>
            <p:cNvPr id="16" name="양쪽 모서리가 둥근 사각형 65">
              <a:extLst>
                <a:ext uri="{FF2B5EF4-FFF2-40B4-BE49-F238E27FC236}">
                  <a16:creationId xmlns:a16="http://schemas.microsoft.com/office/drawing/2014/main" id="{F0E4D1C5-DA83-4FBC-BB15-589C274E9F01}"/>
                </a:ext>
              </a:extLst>
            </p:cNvPr>
            <p:cNvSpPr/>
            <p:nvPr/>
          </p:nvSpPr>
          <p:spPr bwMode="auto">
            <a:xfrm>
              <a:off x="2330107" y="2907204"/>
              <a:ext cx="2003144" cy="1072622"/>
            </a:xfrm>
            <a:prstGeom prst="round2SameRect">
              <a:avLst>
                <a:gd name="adj1" fmla="val 0"/>
                <a:gd name="adj2" fmla="val 0"/>
              </a:avLst>
            </a:prstGeom>
            <a:gradFill>
              <a:gsLst>
                <a:gs pos="82000">
                  <a:sysClr val="window" lastClr="FFFFFF"/>
                </a:gs>
                <a:gs pos="100000">
                  <a:sysClr val="window" lastClr="FFFFFF">
                    <a:lumMod val="95000"/>
                  </a:sysClr>
                </a:gs>
              </a:gsLst>
              <a:lin ang="5400000" scaled="0"/>
            </a:gradFill>
            <a:ln w="6350" cap="flat" cmpd="sng" algn="ctr">
              <a:solidFill>
                <a:sysClr val="window" lastClr="FFFFFF">
                  <a:lumMod val="85000"/>
                </a:sysClr>
              </a:solidFill>
              <a:prstDash val="solid"/>
            </a:ln>
            <a:effectLst>
              <a:outerShdw dist="12700" dir="5400000" algn="t" rotWithShape="0">
                <a:sysClr val="windowText" lastClr="000000">
                  <a:lumMod val="75000"/>
                  <a:lumOff val="25000"/>
                  <a:alpha val="20000"/>
                </a:sysClr>
              </a:outerShdw>
            </a:effectLst>
          </p:spPr>
          <p:txBody>
            <a:bodyPr lIns="90000" tIns="54000" rIns="90000" bIns="54000" anchor="ctr"/>
            <a:lstStyle/>
            <a:p>
              <a:pPr marL="95250" lvl="1" indent="-95250">
                <a:spcBef>
                  <a:spcPts val="0"/>
                </a:spcBef>
                <a:spcAft>
                  <a:spcPts val="240"/>
                </a:spcAft>
                <a:buSzPct val="100000"/>
                <a:buFont typeface="Wingdings" pitchFamily="2" charset="2"/>
                <a:buChar char="§"/>
                <a:defRPr/>
              </a:pPr>
              <a:r>
                <a:rPr lang="ko-KR" altLang="en-US" sz="800" kern="0" dirty="0"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사이버 위협 예방 방안 확보</a:t>
              </a:r>
              <a:endParaRPr lang="en-US" altLang="ko-KR" sz="800" kern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95250" lvl="1" indent="-95250">
                <a:spcBef>
                  <a:spcPts val="0"/>
                </a:spcBef>
                <a:spcAft>
                  <a:spcPts val="240"/>
                </a:spcAft>
                <a:buSzPct val="100000"/>
                <a:buFont typeface="Wingdings" pitchFamily="2" charset="2"/>
                <a:buChar char="§"/>
                <a:defRPr/>
              </a:pPr>
              <a:r>
                <a:rPr lang="ko-KR" altLang="en-US" sz="800" kern="0" dirty="0"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시스템 장애 및 사이버 위협으로부터 신속한 복구 절차 수립</a:t>
              </a:r>
              <a:endParaRPr lang="en-US" altLang="ko-KR" sz="800" kern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" name="양쪽 모서리가 둥근 사각형 70">
              <a:extLst>
                <a:ext uri="{FF2B5EF4-FFF2-40B4-BE49-F238E27FC236}">
                  <a16:creationId xmlns:a16="http://schemas.microsoft.com/office/drawing/2014/main" id="{7A5F9FB5-8F50-4797-9598-C4B75C7E1202}"/>
                </a:ext>
              </a:extLst>
            </p:cNvPr>
            <p:cNvSpPr/>
            <p:nvPr/>
          </p:nvSpPr>
          <p:spPr bwMode="auto">
            <a:xfrm>
              <a:off x="2330106" y="2673336"/>
              <a:ext cx="2003144" cy="225529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00B336"/>
            </a:solidFill>
            <a:ln w="6350" cap="flat" cmpd="sng" algn="ctr">
              <a:noFill/>
              <a:prstDash val="solid"/>
            </a:ln>
            <a:effectLst/>
          </p:spPr>
          <p:txBody>
            <a:bodyPr lIns="0" tIns="0" rIns="0" bIns="0" anchor="ctr"/>
            <a:lstStyle/>
            <a:p>
              <a:pPr indent="-180975" algn="ctr" defTabSz="995690" eaLnBrk="1" hangingPunct="1">
                <a:spcBef>
                  <a:spcPts val="0"/>
                </a:spcBef>
                <a:spcAft>
                  <a:spcPts val="240"/>
                </a:spcAft>
                <a:defRPr/>
              </a:pPr>
              <a:r>
                <a:rPr lang="ko-KR" altLang="en-US" sz="800" b="1" kern="0" spc="-30" dirty="0">
                  <a:ln>
                    <a:solidFill>
                      <a:srgbClr val="DE2F51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5400000" scaled="0"/>
                  </a:gra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사이버 공격에 대한 예방</a:t>
              </a:r>
              <a:r>
                <a:rPr lang="en-US" altLang="ko-KR" sz="800" b="1" kern="0" spc="-30" dirty="0">
                  <a:ln>
                    <a:solidFill>
                      <a:srgbClr val="DE2F51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5400000" scaled="0"/>
                  </a:gra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800" b="1" kern="0" spc="-30" dirty="0">
                  <a:ln>
                    <a:solidFill>
                      <a:srgbClr val="DE2F51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5400000" scaled="0"/>
                  </a:gra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대응 확보</a:t>
              </a:r>
            </a:p>
          </p:txBody>
        </p:sp>
        <p:sp>
          <p:nvSpPr>
            <p:cNvPr id="18" name="양쪽 모서리가 둥근 사각형 72">
              <a:extLst>
                <a:ext uri="{FF2B5EF4-FFF2-40B4-BE49-F238E27FC236}">
                  <a16:creationId xmlns:a16="http://schemas.microsoft.com/office/drawing/2014/main" id="{958F140F-607C-49B1-92F0-0D46A9EDD5AD}"/>
                </a:ext>
              </a:extLst>
            </p:cNvPr>
            <p:cNvSpPr/>
            <p:nvPr/>
          </p:nvSpPr>
          <p:spPr bwMode="auto">
            <a:xfrm>
              <a:off x="4346349" y="2907204"/>
              <a:ext cx="2003144" cy="1072622"/>
            </a:xfrm>
            <a:prstGeom prst="round2SameRect">
              <a:avLst>
                <a:gd name="adj1" fmla="val 0"/>
                <a:gd name="adj2" fmla="val 0"/>
              </a:avLst>
            </a:prstGeom>
            <a:gradFill>
              <a:gsLst>
                <a:gs pos="82000">
                  <a:sysClr val="window" lastClr="FFFFFF"/>
                </a:gs>
                <a:gs pos="100000">
                  <a:sysClr val="window" lastClr="FFFFFF">
                    <a:lumMod val="95000"/>
                  </a:sysClr>
                </a:gs>
              </a:gsLst>
              <a:lin ang="5400000" scaled="0"/>
            </a:gradFill>
            <a:ln w="6350" cap="flat" cmpd="sng" algn="ctr">
              <a:solidFill>
                <a:sysClr val="window" lastClr="FFFFFF">
                  <a:lumMod val="85000"/>
                </a:sysClr>
              </a:solidFill>
              <a:prstDash val="solid"/>
            </a:ln>
            <a:effectLst>
              <a:outerShdw dist="12700" dir="5400000" algn="t" rotWithShape="0">
                <a:sysClr val="windowText" lastClr="000000">
                  <a:lumMod val="75000"/>
                  <a:lumOff val="25000"/>
                  <a:alpha val="20000"/>
                </a:sysClr>
              </a:outerShdw>
            </a:effectLst>
          </p:spPr>
          <p:txBody>
            <a:bodyPr lIns="90000" tIns="54000" rIns="90000" bIns="54000" anchor="ctr"/>
            <a:lstStyle/>
            <a:p>
              <a:pPr marL="95250" lvl="1" indent="-95250" eaLnBrk="0" fontAlgn="base" hangingPunct="0">
                <a:spcAft>
                  <a:spcPts val="240"/>
                </a:spcAft>
                <a:buSzPct val="100000"/>
                <a:buFont typeface="Wingdings" pitchFamily="2" charset="2"/>
                <a:buChar char="§"/>
                <a:defRPr/>
              </a:pPr>
              <a:r>
                <a:rPr lang="ko-KR" altLang="en-US" sz="800" kern="0" dirty="0"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백업 수행</a:t>
              </a:r>
              <a:r>
                <a:rPr lang="en-US" altLang="ko-KR" sz="800" kern="0" dirty="0"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/</a:t>
              </a:r>
              <a:r>
                <a:rPr lang="ko-KR" altLang="en-US" sz="800" kern="0" dirty="0"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결과 관리 편의성 확보</a:t>
              </a:r>
            </a:p>
            <a:p>
              <a:pPr marL="95250" lvl="1" indent="-95250" eaLnBrk="0" fontAlgn="base" hangingPunct="0">
                <a:spcAft>
                  <a:spcPts val="240"/>
                </a:spcAft>
                <a:buSzPct val="100000"/>
                <a:buFont typeface="Wingdings" pitchFamily="2" charset="2"/>
                <a:buChar char="§"/>
                <a:defRPr/>
              </a:pPr>
              <a:r>
                <a:rPr lang="ko-KR" altLang="en-US" sz="800" kern="0" dirty="0"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통합 </a:t>
              </a:r>
              <a:r>
                <a:rPr lang="ko-KR" altLang="en-US" sz="800" kern="0" dirty="0" err="1"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레포트</a:t>
              </a:r>
              <a:r>
                <a:rPr lang="ko-KR" altLang="en-US" sz="800" kern="0" dirty="0"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기능을 통한 업무 효율성 증대</a:t>
              </a:r>
            </a:p>
            <a:p>
              <a:pPr marL="95250" lvl="1" indent="-95250" eaLnBrk="0" fontAlgn="base" hangingPunct="0">
                <a:spcAft>
                  <a:spcPts val="240"/>
                </a:spcAft>
                <a:buSzPct val="100000"/>
                <a:buFont typeface="Wingdings" pitchFamily="2" charset="2"/>
                <a:buChar char="§"/>
                <a:defRPr/>
              </a:pPr>
              <a:r>
                <a:rPr lang="ko-KR" altLang="en-US" sz="800" kern="0" dirty="0"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한번의 클릭으로 백업</a:t>
              </a:r>
              <a:r>
                <a:rPr lang="en-US" altLang="ko-KR" sz="800" kern="0" dirty="0"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/</a:t>
              </a:r>
              <a:r>
                <a:rPr lang="ko-KR" altLang="en-US" sz="800" kern="0" dirty="0"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복구하는 편의성 증대</a:t>
              </a:r>
            </a:p>
            <a:p>
              <a:pPr marL="95250" lvl="1" indent="-95250">
                <a:spcBef>
                  <a:spcPts val="0"/>
                </a:spcBef>
                <a:spcAft>
                  <a:spcPts val="240"/>
                </a:spcAft>
                <a:buSzPct val="100000"/>
                <a:buFont typeface="Wingdings" pitchFamily="2" charset="2"/>
                <a:buChar char="§"/>
                <a:defRPr/>
              </a:pPr>
              <a:r>
                <a:rPr lang="ko-KR" altLang="en-US" sz="800" kern="0" dirty="0"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데이터 무결성 및 확장성이 유연한 환경 구축</a:t>
              </a:r>
              <a:endParaRPr lang="en-US" altLang="ko-KR" sz="800" kern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" name="양쪽 모서리가 둥근 사각형 73">
              <a:extLst>
                <a:ext uri="{FF2B5EF4-FFF2-40B4-BE49-F238E27FC236}">
                  <a16:creationId xmlns:a16="http://schemas.microsoft.com/office/drawing/2014/main" id="{393F809F-B652-4E30-9FC4-A500F9FECEC8}"/>
                </a:ext>
              </a:extLst>
            </p:cNvPr>
            <p:cNvSpPr/>
            <p:nvPr/>
          </p:nvSpPr>
          <p:spPr bwMode="auto">
            <a:xfrm>
              <a:off x="4346348" y="2673336"/>
              <a:ext cx="2003144" cy="225529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00B336"/>
            </a:solidFill>
            <a:ln w="6350" cap="flat" cmpd="sng" algn="ctr">
              <a:noFill/>
              <a:prstDash val="solid"/>
            </a:ln>
            <a:effectLst/>
          </p:spPr>
          <p:txBody>
            <a:bodyPr lIns="0" tIns="0" rIns="0" bIns="0" anchor="ctr"/>
            <a:lstStyle/>
            <a:p>
              <a:pPr indent="-180975" algn="ctr" defTabSz="995690" eaLnBrk="1" hangingPunct="1">
                <a:spcBef>
                  <a:spcPts val="0"/>
                </a:spcBef>
                <a:spcAft>
                  <a:spcPts val="240"/>
                </a:spcAft>
                <a:defRPr/>
              </a:pPr>
              <a:r>
                <a:rPr lang="ko-KR" altLang="en-US" sz="800" b="1" kern="0" spc="-30" dirty="0">
                  <a:ln>
                    <a:solidFill>
                      <a:srgbClr val="DE2F51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5400000" scaled="0"/>
                  </a:gra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최상의 운영</a:t>
              </a:r>
              <a:r>
                <a:rPr lang="en-US" altLang="ko-KR" sz="800" b="1" kern="0" spc="-30" dirty="0">
                  <a:ln>
                    <a:solidFill>
                      <a:srgbClr val="DE2F51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5400000" scaled="0"/>
                  </a:gra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</a:t>
              </a:r>
              <a:r>
                <a:rPr lang="ko-KR" altLang="en-US" sz="800" b="1" kern="0" spc="-30" dirty="0">
                  <a:ln>
                    <a:solidFill>
                      <a:srgbClr val="DE2F51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5400000" scaled="0"/>
                  </a:gra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관리 안정성 및 확장성 확보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79266146"/>
      </p:ext>
    </p:extLst>
  </p:cSld>
  <p:clrMapOvr>
    <a:masterClrMapping/>
  </p:clrMapOvr>
  <p:transition spd="slow">
    <p:wipe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제안의 범위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 marL="0" indent="0" fontAlgn="auto">
              <a:spcAft>
                <a:spcPts val="0"/>
              </a:spcAft>
              <a:buNone/>
              <a:defRPr/>
            </a:pPr>
            <a:r>
              <a:rPr lang="ko-KR" altLang="en-US" dirty="0"/>
              <a:t>㈜</a:t>
            </a:r>
            <a:r>
              <a:rPr lang="ko-KR" altLang="en-US" dirty="0" err="1"/>
              <a:t>알에스아이티는</a:t>
            </a:r>
            <a:r>
              <a:rPr lang="ko-KR" altLang="en-US" dirty="0"/>
              <a:t> 고객의 통합 백업솔루션 구축에 적합한 단일 통합 관리 기반의 백업 </a:t>
            </a:r>
            <a:r>
              <a:rPr lang="en-US" altLang="ko-KR" dirty="0"/>
              <a:t>S/W </a:t>
            </a:r>
            <a:r>
              <a:rPr lang="ko-KR" altLang="en-US" dirty="0"/>
              <a:t>를</a:t>
            </a:r>
            <a:r>
              <a:rPr lang="en-US" altLang="ko-KR" dirty="0"/>
              <a:t> </a:t>
            </a:r>
            <a:r>
              <a:rPr lang="ko-KR" altLang="en-US" dirty="0"/>
              <a:t>선정하고 이를 이용한 최적의 구축을 위해 백업 전문가 중심의 인력 투입으로 성공적인 사업 수행을 담보합니다</a:t>
            </a:r>
            <a:r>
              <a:rPr lang="en-US" altLang="ko-KR" dirty="0"/>
              <a:t>.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>
          <a:xfrm>
            <a:off x="1736621" y="132736"/>
            <a:ext cx="4824412" cy="161583"/>
          </a:xfrm>
        </p:spPr>
        <p:txBody>
          <a:bodyPr/>
          <a:lstStyle/>
          <a:p>
            <a:r>
              <a:rPr lang="en-US" altLang="ko-KR" dirty="0">
                <a:latin typeface="+mn-ea"/>
                <a:cs typeface="Arial" panose="020B0604020202020204" pitchFamily="34" charset="0"/>
              </a:rPr>
              <a:t>Ⅰ</a:t>
            </a:r>
            <a:r>
              <a:rPr lang="ko-KR" altLang="en-US" dirty="0">
                <a:latin typeface="+mn-ea"/>
                <a:cs typeface="Arial" panose="020B0604020202020204" pitchFamily="34" charset="0"/>
              </a:rPr>
              <a:t> 제안 개요</a:t>
            </a:r>
            <a:endParaRPr lang="ko-KR" altLang="en-US" dirty="0"/>
          </a:p>
        </p:txBody>
      </p:sp>
      <p:grpSp>
        <p:nvGrpSpPr>
          <p:cNvPr id="8" name="그룹 7"/>
          <p:cNvGrpSpPr/>
          <p:nvPr/>
        </p:nvGrpSpPr>
        <p:grpSpPr>
          <a:xfrm>
            <a:off x="313269" y="1361849"/>
            <a:ext cx="6273228" cy="251999"/>
            <a:chOff x="313269" y="1590794"/>
            <a:chExt cx="6273228" cy="251999"/>
          </a:xfrm>
        </p:grpSpPr>
        <p:sp>
          <p:nvSpPr>
            <p:cNvPr id="9" name="모서리가 둥근 직사각형 96">
              <a:extLst>
                <a:ext uri="{FF2B5EF4-FFF2-40B4-BE49-F238E27FC236}">
                  <a16:creationId xmlns:a16="http://schemas.microsoft.com/office/drawing/2014/main" id="{BF544A95-378B-4E1F-8929-D5A53A6882DB}"/>
                </a:ext>
              </a:extLst>
            </p:cNvPr>
            <p:cNvSpPr/>
            <p:nvPr/>
          </p:nvSpPr>
          <p:spPr>
            <a:xfrm>
              <a:off x="313269" y="1590794"/>
              <a:ext cx="6273228" cy="251999"/>
            </a:xfrm>
            <a:prstGeom prst="roundRect">
              <a:avLst>
                <a:gd name="adj" fmla="val 18549"/>
              </a:avLst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</a:schemeClr>
                </a:gs>
                <a:gs pos="50000">
                  <a:schemeClr val="accent1">
                    <a:lumMod val="20000"/>
                    <a:lumOff val="80000"/>
                  </a:schemeClr>
                </a:gs>
                <a:gs pos="100000">
                  <a:schemeClr val="bg1"/>
                </a:gs>
              </a:gsLst>
              <a:lin ang="0" scaled="1"/>
              <a:tileRect/>
            </a:gradFill>
            <a:ln>
              <a:noFill/>
            </a:ln>
            <a:effectLst>
              <a:outerShdw dist="38100" dir="10800000" algn="r" rotWithShape="0">
                <a:srgbClr val="00B235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050" dirty="0">
                  <a:solidFill>
                    <a:prstClr val="whit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        </a:t>
              </a:r>
              <a:endParaRPr lang="ko-KR" altLang="en-US" sz="1050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" name="Rectangle 4">
              <a:extLst>
                <a:ext uri="{FF2B5EF4-FFF2-40B4-BE49-F238E27FC236}">
                  <a16:creationId xmlns:a16="http://schemas.microsoft.com/office/drawing/2014/main" id="{DB54C79A-0A17-4D6C-9CD4-526DA1D596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1322" y="1632080"/>
              <a:ext cx="1505220" cy="15388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 lIns="0" tIns="0" rIns="0" bIns="0" anchor="ctr">
              <a:spAutoFit/>
            </a:bodyPr>
            <a:lstStyle/>
            <a:p>
              <a:r>
                <a:rPr lang="en-US" altLang="ko-KR" sz="10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2.1 </a:t>
              </a:r>
              <a:r>
                <a:rPr lang="ko-KR" altLang="en-US" sz="10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상세 사업 부분별 내용</a:t>
              </a:r>
            </a:p>
          </p:txBody>
        </p:sp>
      </p:grpSp>
      <p:sp>
        <p:nvSpPr>
          <p:cNvPr id="13" name="모서리가 둥근 직사각형 51">
            <a:extLst>
              <a:ext uri="{FF2B5EF4-FFF2-40B4-BE49-F238E27FC236}">
                <a16:creationId xmlns:a16="http://schemas.microsoft.com/office/drawing/2014/main" id="{E62BCE75-8101-46C0-B727-226A688D82CD}"/>
              </a:ext>
            </a:extLst>
          </p:cNvPr>
          <p:cNvSpPr/>
          <p:nvPr/>
        </p:nvSpPr>
        <p:spPr bwMode="auto">
          <a:xfrm>
            <a:off x="433389" y="1897720"/>
            <a:ext cx="854453" cy="1354538"/>
          </a:xfrm>
          <a:prstGeom prst="roundRect">
            <a:avLst>
              <a:gd name="adj" fmla="val 5691"/>
            </a:avLst>
          </a:prstGeom>
          <a:solidFill>
            <a:srgbClr val="00B336"/>
          </a:solidFill>
          <a:ln w="6350" cap="flat" cmpd="sng" algn="ctr">
            <a:noFill/>
            <a:prstDash val="solid"/>
          </a:ln>
          <a:effectLst/>
        </p:spPr>
        <p:txBody>
          <a:bodyPr lIns="0" tIns="0" rIns="108000" bIns="0" anchor="ctr"/>
          <a:lstStyle/>
          <a:p>
            <a:pPr algn="ctr" defTabSz="995690" eaLnBrk="1" hangingPunct="1">
              <a:spcBef>
                <a:spcPts val="0"/>
              </a:spcBef>
              <a:spcAft>
                <a:spcPts val="240"/>
              </a:spcAft>
              <a:defRPr/>
            </a:pPr>
            <a:endParaRPr lang="en-US" altLang="ko-KR" sz="800" b="1" kern="0" spc="-30" dirty="0">
              <a:ln>
                <a:solidFill>
                  <a:srgbClr val="DE2F51">
                    <a:alpha val="0"/>
                  </a:srgbClr>
                </a:solidFill>
              </a:ln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 defTabSz="995690" eaLnBrk="1" hangingPunct="1">
              <a:spcBef>
                <a:spcPts val="0"/>
              </a:spcBef>
              <a:spcAft>
                <a:spcPts val="240"/>
              </a:spcAft>
              <a:defRPr/>
            </a:pPr>
            <a:endParaRPr lang="en-US" altLang="ko-KR" sz="800" b="1" kern="0" spc="-30" dirty="0">
              <a:ln>
                <a:solidFill>
                  <a:srgbClr val="DE2F51">
                    <a:alpha val="0"/>
                  </a:srgbClr>
                </a:solidFill>
              </a:ln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 defTabSz="995690" eaLnBrk="1" hangingPunct="1">
              <a:spcBef>
                <a:spcPts val="0"/>
              </a:spcBef>
              <a:spcAft>
                <a:spcPts val="240"/>
              </a:spcAft>
              <a:defRPr/>
            </a:pPr>
            <a:r>
              <a:rPr lang="ko-KR" altLang="en-US" sz="800" b="1" kern="0" spc="-30" dirty="0">
                <a:ln>
                  <a:solidFill>
                    <a:srgbClr val="DE2F51">
                      <a:alpha val="0"/>
                    </a:srgbClr>
                  </a:solidFill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단일 통합관리</a:t>
            </a:r>
            <a:endParaRPr lang="en-US" altLang="ko-KR" sz="800" b="1" kern="0" spc="-30" dirty="0">
              <a:ln>
                <a:solidFill>
                  <a:srgbClr val="DE2F51">
                    <a:alpha val="0"/>
                  </a:srgbClr>
                </a:solidFill>
              </a:ln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 defTabSz="995690" eaLnBrk="1" hangingPunct="1">
              <a:spcBef>
                <a:spcPts val="0"/>
              </a:spcBef>
              <a:spcAft>
                <a:spcPts val="240"/>
              </a:spcAft>
              <a:defRPr/>
            </a:pPr>
            <a:r>
              <a:rPr lang="ko-KR" altLang="en-US" sz="800" b="1" kern="0" spc="-30" dirty="0">
                <a:ln>
                  <a:solidFill>
                    <a:srgbClr val="DE2F51">
                      <a:alpha val="0"/>
                    </a:srgbClr>
                  </a:solidFill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기반의 백업 </a:t>
            </a:r>
          </a:p>
          <a:p>
            <a:pPr algn="ctr" defTabSz="995690" eaLnBrk="1" hangingPunct="1">
              <a:spcBef>
                <a:spcPts val="0"/>
              </a:spcBef>
              <a:spcAft>
                <a:spcPts val="240"/>
              </a:spcAft>
              <a:defRPr/>
            </a:pPr>
            <a:r>
              <a:rPr lang="ko-KR" altLang="en-US" sz="800" b="1" kern="0" spc="-30" dirty="0">
                <a:ln>
                  <a:solidFill>
                    <a:srgbClr val="DE2F51">
                      <a:alpha val="0"/>
                    </a:srgbClr>
                  </a:solidFill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관리체계 확보</a:t>
            </a:r>
          </a:p>
        </p:txBody>
      </p:sp>
      <p:sp>
        <p:nvSpPr>
          <p:cNvPr id="14" name="모서리가 둥근 직사각형 52">
            <a:extLst>
              <a:ext uri="{FF2B5EF4-FFF2-40B4-BE49-F238E27FC236}">
                <a16:creationId xmlns:a16="http://schemas.microsoft.com/office/drawing/2014/main" id="{6702DD87-CBD8-4B5B-BD50-DFEB885A291C}"/>
              </a:ext>
            </a:extLst>
          </p:cNvPr>
          <p:cNvSpPr/>
          <p:nvPr/>
        </p:nvSpPr>
        <p:spPr bwMode="auto">
          <a:xfrm>
            <a:off x="433389" y="3324046"/>
            <a:ext cx="854453" cy="1354538"/>
          </a:xfrm>
          <a:prstGeom prst="roundRect">
            <a:avLst>
              <a:gd name="adj" fmla="val 5803"/>
            </a:avLst>
          </a:prstGeom>
          <a:solidFill>
            <a:schemeClr val="tx1">
              <a:lumMod val="50000"/>
              <a:lumOff val="50000"/>
            </a:schemeClr>
          </a:solidFill>
          <a:ln w="6350" cap="flat" cmpd="sng" algn="ctr">
            <a:noFill/>
            <a:prstDash val="solid"/>
          </a:ln>
          <a:effectLst/>
        </p:spPr>
        <p:txBody>
          <a:bodyPr lIns="0" tIns="0" rIns="108000" bIns="0" anchor="ctr"/>
          <a:lstStyle/>
          <a:p>
            <a:pPr algn="ctr" defTabSz="995690" eaLnBrk="1" hangingPunct="1">
              <a:spcBef>
                <a:spcPts val="0"/>
              </a:spcBef>
              <a:spcAft>
                <a:spcPts val="240"/>
              </a:spcAft>
              <a:defRPr/>
            </a:pPr>
            <a:r>
              <a:rPr lang="ko-KR" altLang="en-US" sz="800" b="1" kern="0" spc="-30" dirty="0">
                <a:ln>
                  <a:solidFill>
                    <a:srgbClr val="DE2F51">
                      <a:alpha val="0"/>
                    </a:srgbClr>
                  </a:solidFill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고객을</a:t>
            </a:r>
            <a:endParaRPr lang="en-US" altLang="ko-KR" sz="800" b="1" kern="0" spc="-30" dirty="0">
              <a:ln>
                <a:solidFill>
                  <a:srgbClr val="DE2F51">
                    <a:alpha val="0"/>
                  </a:srgbClr>
                </a:solidFill>
              </a:ln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 defTabSz="995690" eaLnBrk="1" hangingPunct="1">
              <a:spcBef>
                <a:spcPts val="0"/>
              </a:spcBef>
              <a:spcAft>
                <a:spcPts val="240"/>
              </a:spcAft>
              <a:defRPr/>
            </a:pPr>
            <a:r>
              <a:rPr lang="ko-KR" altLang="en-US" sz="800" b="1" kern="0" spc="-30" dirty="0">
                <a:ln>
                  <a:solidFill>
                    <a:srgbClr val="DE2F51">
                      <a:alpha val="0"/>
                    </a:srgbClr>
                  </a:solidFill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생각하는</a:t>
            </a:r>
          </a:p>
          <a:p>
            <a:pPr algn="ctr" defTabSz="995690" eaLnBrk="1" hangingPunct="1">
              <a:spcBef>
                <a:spcPts val="0"/>
              </a:spcBef>
              <a:spcAft>
                <a:spcPts val="240"/>
              </a:spcAft>
              <a:defRPr/>
            </a:pPr>
            <a:r>
              <a:rPr lang="ko-KR" altLang="en-US" sz="800" b="1" kern="0" spc="-30" dirty="0">
                <a:ln>
                  <a:solidFill>
                    <a:srgbClr val="DE2F51">
                      <a:alpha val="0"/>
                    </a:srgbClr>
                  </a:solidFill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사업자</a:t>
            </a:r>
            <a:endParaRPr lang="en-US" altLang="ko-KR" sz="800" b="1" kern="0" spc="-30" dirty="0">
              <a:ln>
                <a:solidFill>
                  <a:srgbClr val="DE2F51">
                    <a:alpha val="0"/>
                  </a:srgbClr>
                </a:solidFill>
              </a:ln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 defTabSz="995690" eaLnBrk="1" hangingPunct="1">
              <a:spcBef>
                <a:spcPts val="0"/>
              </a:spcBef>
              <a:spcAft>
                <a:spcPts val="240"/>
              </a:spcAft>
              <a:defRPr/>
            </a:pPr>
            <a:endParaRPr lang="en-US" altLang="ko-KR" sz="800" b="1" kern="0" spc="-30" dirty="0">
              <a:ln>
                <a:solidFill>
                  <a:srgbClr val="DE2F51">
                    <a:alpha val="0"/>
                  </a:srgbClr>
                </a:solidFill>
              </a:ln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직사각형 8">
            <a:extLst>
              <a:ext uri="{FF2B5EF4-FFF2-40B4-BE49-F238E27FC236}">
                <a16:creationId xmlns:a16="http://schemas.microsoft.com/office/drawing/2014/main" id="{964A30DB-F0F6-4916-BB93-F30E8A9B26B4}"/>
              </a:ext>
            </a:extLst>
          </p:cNvPr>
          <p:cNvSpPr/>
          <p:nvPr/>
        </p:nvSpPr>
        <p:spPr bwMode="auto">
          <a:xfrm>
            <a:off x="1065970" y="1796625"/>
            <a:ext cx="5568765" cy="2977742"/>
          </a:xfrm>
          <a:custGeom>
            <a:avLst/>
            <a:gdLst/>
            <a:ahLst/>
            <a:cxnLst/>
            <a:rect l="l" t="t" r="r" b="b"/>
            <a:pathLst>
              <a:path w="8532676" h="4062325">
                <a:moveTo>
                  <a:pt x="496669" y="0"/>
                </a:moveTo>
                <a:lnTo>
                  <a:pt x="496670" y="0"/>
                </a:lnTo>
                <a:lnTo>
                  <a:pt x="8532676" y="0"/>
                </a:lnTo>
                <a:lnTo>
                  <a:pt x="8532676" y="4061844"/>
                </a:lnTo>
                <a:lnTo>
                  <a:pt x="496669" y="4061844"/>
                </a:lnTo>
                <a:cubicBezTo>
                  <a:pt x="496669" y="4062005"/>
                  <a:pt x="496669" y="4062165"/>
                  <a:pt x="496669" y="4062325"/>
                </a:cubicBezTo>
                <a:cubicBezTo>
                  <a:pt x="359517" y="4062325"/>
                  <a:pt x="248334" y="3889384"/>
                  <a:pt x="248334" y="3676051"/>
                </a:cubicBezTo>
                <a:cubicBezTo>
                  <a:pt x="248334" y="3256513"/>
                  <a:pt x="248335" y="2836975"/>
                  <a:pt x="248335" y="2417437"/>
                </a:cubicBezTo>
                <a:cubicBezTo>
                  <a:pt x="248335" y="2204104"/>
                  <a:pt x="137152" y="2031163"/>
                  <a:pt x="0" y="2031163"/>
                </a:cubicBezTo>
                <a:cubicBezTo>
                  <a:pt x="137152" y="2031163"/>
                  <a:pt x="248335" y="1858222"/>
                  <a:pt x="248335" y="1644889"/>
                </a:cubicBezTo>
                <a:lnTo>
                  <a:pt x="248335" y="386274"/>
                </a:lnTo>
                <a:cubicBezTo>
                  <a:pt x="248335" y="172942"/>
                  <a:pt x="359517" y="1"/>
                  <a:pt x="496669" y="0"/>
                </a:cubicBezTo>
                <a:close/>
              </a:path>
            </a:pathLst>
          </a:custGeom>
          <a:solidFill>
            <a:sysClr val="window" lastClr="FFFFFF"/>
          </a:solidFill>
          <a:ln w="9525" cap="flat" cmpd="sng" algn="ctr">
            <a:solidFill>
              <a:sysClr val="window" lastClr="FFFFFF">
                <a:lumMod val="75000"/>
              </a:sysClr>
            </a:solidFill>
            <a:prstDash val="solid"/>
          </a:ln>
          <a:effectLst/>
        </p:spPr>
        <p:txBody>
          <a:bodyPr anchor="ctr"/>
          <a:lstStyle/>
          <a:p>
            <a:pPr algn="ctr" defTabSz="99569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800" kern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6" name="Picture 2" descr="C:\Users\Judy Samsung\Downloads\settings.png">
            <a:extLst>
              <a:ext uri="{FF2B5EF4-FFF2-40B4-BE49-F238E27FC236}">
                <a16:creationId xmlns:a16="http://schemas.microsoft.com/office/drawing/2014/main" id="{2377D3CD-86DA-42AC-8EE9-8D33746BEA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702" y="1982529"/>
            <a:ext cx="403485" cy="418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그룹 1"/>
          <p:cNvGrpSpPr/>
          <p:nvPr/>
        </p:nvGrpSpPr>
        <p:grpSpPr>
          <a:xfrm>
            <a:off x="568794" y="4346457"/>
            <a:ext cx="525143" cy="355316"/>
            <a:chOff x="557018" y="4288715"/>
            <a:chExt cx="525143" cy="355316"/>
          </a:xfrm>
        </p:grpSpPr>
        <p:pic>
          <p:nvPicPr>
            <p:cNvPr id="17" name="Picture 3" descr="C:\Users\Judy Samsung\Downloads\man (1).png">
              <a:extLst>
                <a:ext uri="{FF2B5EF4-FFF2-40B4-BE49-F238E27FC236}">
                  <a16:creationId xmlns:a16="http://schemas.microsoft.com/office/drawing/2014/main" id="{B9B1B32A-C59E-46A5-8112-C2A4C8DCDA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0862" y="4288715"/>
              <a:ext cx="303236" cy="3553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" name="Picture 3" descr="C:\Users\Judy Samsung\Downloads\man (1).png">
              <a:extLst>
                <a:ext uri="{FF2B5EF4-FFF2-40B4-BE49-F238E27FC236}">
                  <a16:creationId xmlns:a16="http://schemas.microsoft.com/office/drawing/2014/main" id="{D9A51DA6-A7D5-42C1-9643-9FAB088752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7018" y="4404836"/>
              <a:ext cx="197777" cy="2317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" name="Picture 3" descr="C:\Users\Judy Samsung\Downloads\man (1).png">
              <a:extLst>
                <a:ext uri="{FF2B5EF4-FFF2-40B4-BE49-F238E27FC236}">
                  <a16:creationId xmlns:a16="http://schemas.microsoft.com/office/drawing/2014/main" id="{7385C063-718B-4FA4-983A-51E203E683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4384" y="4404836"/>
              <a:ext cx="197777" cy="2317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E291317A-4590-4B34-AA42-CBECA092B2FC}"/>
              </a:ext>
            </a:extLst>
          </p:cNvPr>
          <p:cNvGrpSpPr/>
          <p:nvPr/>
        </p:nvGrpSpPr>
        <p:grpSpPr>
          <a:xfrm>
            <a:off x="1313682" y="1739422"/>
            <a:ext cx="5155699" cy="876398"/>
            <a:chOff x="1313682" y="1739422"/>
            <a:chExt cx="5155699" cy="876398"/>
          </a:xfrm>
        </p:grpSpPr>
        <p:sp>
          <p:nvSpPr>
            <p:cNvPr id="20" name="직각 삼각형 19">
              <a:extLst>
                <a:ext uri="{FF2B5EF4-FFF2-40B4-BE49-F238E27FC236}">
                  <a16:creationId xmlns:a16="http://schemas.microsoft.com/office/drawing/2014/main" id="{FE9025D2-AA92-4436-A889-D38F2113375D}"/>
                </a:ext>
              </a:extLst>
            </p:cNvPr>
            <p:cNvSpPr/>
            <p:nvPr/>
          </p:nvSpPr>
          <p:spPr bwMode="auto">
            <a:xfrm rot="5400000">
              <a:off x="6381987" y="2054569"/>
              <a:ext cx="78389" cy="96398"/>
            </a:xfrm>
            <a:prstGeom prst="rtTriangle">
              <a:avLst/>
            </a:prstGeom>
            <a:solidFill>
              <a:sysClr val="window" lastClr="FFFFFF">
                <a:lumMod val="50000"/>
              </a:sysClr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defTabSz="99569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800" kern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96AC47F1-5ADC-4A9B-B987-905082D7AD67}"/>
                </a:ext>
              </a:extLst>
            </p:cNvPr>
            <p:cNvSpPr/>
            <p:nvPr/>
          </p:nvSpPr>
          <p:spPr bwMode="auto">
            <a:xfrm>
              <a:off x="1313682" y="1877133"/>
              <a:ext cx="5155699" cy="184321"/>
            </a:xfrm>
            <a:prstGeom prst="rect">
              <a:avLst/>
            </a:prstGeom>
            <a:solidFill>
              <a:srgbClr val="F2F2F2"/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indent="-180975" defTabSz="995690">
                <a:spcAft>
                  <a:spcPts val="240"/>
                </a:spcAft>
                <a:defRPr/>
              </a:pPr>
              <a:r>
                <a:rPr lang="en-US" altLang="ko-KR" sz="800" b="1" kern="0" dirty="0"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OS </a:t>
              </a:r>
              <a:r>
                <a:rPr lang="ko-KR" altLang="en-US" sz="800" b="1" kern="0" dirty="0"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이미지</a:t>
              </a:r>
              <a:r>
                <a:rPr lang="en-US" altLang="ko-KR" sz="800" b="1" kern="0" dirty="0"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800" b="1" kern="0" dirty="0"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볼륨영역 통합 백업솔루션 도입 및 구축 </a:t>
              </a:r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47DAFA7A-4255-4EBC-9F9F-D222B4EB9B64}"/>
                </a:ext>
              </a:extLst>
            </p:cNvPr>
            <p:cNvSpPr/>
            <p:nvPr/>
          </p:nvSpPr>
          <p:spPr bwMode="auto">
            <a:xfrm>
              <a:off x="5719200" y="1739422"/>
              <a:ext cx="492894" cy="493156"/>
            </a:xfrm>
            <a:prstGeom prst="ellipse">
              <a:avLst/>
            </a:prstGeom>
            <a:gradFill flip="none" rotWithShape="1">
              <a:gsLst>
                <a:gs pos="49000">
                  <a:srgbClr val="7BC144"/>
                </a:gs>
                <a:gs pos="54000">
                  <a:srgbClr val="00B336"/>
                </a:gs>
              </a:gsLst>
              <a:lin ang="8100000" scaled="1"/>
              <a:tileRect/>
            </a:gradFill>
            <a:ln w="6350" cap="flat" cmpd="sng" algn="ctr">
              <a:noFill/>
              <a:prstDash val="solid"/>
            </a:ln>
            <a:effectLst>
              <a:outerShdw sx="110000" sy="110000" algn="ctr" rotWithShape="0">
                <a:srgbClr val="0099DA">
                  <a:alpha val="23000"/>
                </a:srgbClr>
              </a:outerShdw>
            </a:effectLst>
          </p:spPr>
          <p:txBody>
            <a:bodyPr lIns="0" tIns="0" rIns="0" bIns="0" anchor="ctr"/>
            <a:lstStyle/>
            <a:p>
              <a:pPr indent="-180975" algn="ctr" defTabSz="995690" ea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700" b="1" kern="0" spc="-3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8100000" scaled="1"/>
                  </a:gra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백업 </a:t>
              </a:r>
              <a:r>
                <a:rPr lang="en-US" altLang="ko-KR" sz="700" b="1" kern="0" spc="-3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8100000" scaled="1"/>
                  </a:gra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SW </a:t>
              </a:r>
              <a:r>
                <a:rPr lang="ko-KR" altLang="en-US" sz="700" b="1" kern="0" spc="-3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8100000" scaled="1"/>
                  </a:gra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부문</a:t>
              </a:r>
            </a:p>
          </p:txBody>
        </p:sp>
        <p:sp>
          <p:nvSpPr>
            <p:cNvPr id="36" name="양쪽 모서리가 둥근 사각형 88">
              <a:extLst>
                <a:ext uri="{FF2B5EF4-FFF2-40B4-BE49-F238E27FC236}">
                  <a16:creationId xmlns:a16="http://schemas.microsoft.com/office/drawing/2014/main" id="{7C862B54-E21B-4EEF-B76A-260AAC252486}"/>
                </a:ext>
              </a:extLst>
            </p:cNvPr>
            <p:cNvSpPr/>
            <p:nvPr/>
          </p:nvSpPr>
          <p:spPr bwMode="auto">
            <a:xfrm>
              <a:off x="1599018" y="2141844"/>
              <a:ext cx="4301069" cy="473976"/>
            </a:xfrm>
            <a:prstGeom prst="round2SameRect">
              <a:avLst>
                <a:gd name="adj1" fmla="val 0"/>
                <a:gd name="adj2" fmla="val 0"/>
              </a:avLst>
            </a:prstGeom>
            <a:noFill/>
            <a:ln w="6350" cap="flat" cmpd="sng" algn="ctr">
              <a:noFill/>
              <a:prstDash val="solid"/>
            </a:ln>
            <a:effectLst/>
          </p:spPr>
          <p:txBody>
            <a:bodyPr wrap="square" lIns="0" tIns="0" rIns="0" bIns="0">
              <a:spAutoFit/>
            </a:bodyPr>
            <a:lstStyle/>
            <a:p>
              <a:pPr marL="0" lvl="1" defTabSz="995690" eaLnBrk="1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SzPct val="100000"/>
                <a:defRPr/>
              </a:pPr>
              <a:r>
                <a:rPr lang="ko-KR" altLang="en-US" sz="70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물리 워크스테이션 환경 통합관리 백업</a:t>
              </a:r>
              <a:r>
                <a:rPr lang="en-US" altLang="ko-KR" sz="70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S/W </a:t>
              </a:r>
              <a:r>
                <a:rPr lang="ko-KR" altLang="en-US" sz="70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도입</a:t>
              </a:r>
              <a:endParaRPr lang="en-US" altLang="ko-KR" sz="70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0" lvl="1" defTabSz="995690" eaLnBrk="1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SzPct val="100000"/>
                <a:defRPr/>
              </a:pPr>
              <a:r>
                <a:rPr lang="ko-KR" altLang="en-US" sz="70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장애 및 사이버 위협으로부터 비즈니스 연속성 확보를 위한 신속한 복구 환경 구축</a:t>
              </a:r>
            </a:p>
            <a:p>
              <a:pPr marL="0" lvl="1" defTabSz="995690" eaLnBrk="1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SzPct val="100000"/>
                <a:defRPr/>
              </a:pPr>
              <a:r>
                <a:rPr lang="ko-KR" altLang="en-US" sz="70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데이터 증가 및 확장성을 고려한 백업 환경 구축</a:t>
              </a:r>
              <a:endParaRPr lang="en-US" altLang="ko-KR" sz="70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0" lvl="1" defTabSz="995690" eaLnBrk="1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SzPct val="100000"/>
                <a:defRPr/>
              </a:pPr>
              <a:r>
                <a:rPr lang="ko-KR" altLang="en-US" sz="70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손쉬운 클라우드 전환 및 마이그레이션을 위한 차세대 백업솔루션 구축</a:t>
              </a:r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481908" y="2143110"/>
              <a:ext cx="78760" cy="449439"/>
              <a:chOff x="1481908" y="2143110"/>
              <a:chExt cx="78760" cy="449439"/>
            </a:xfrm>
          </p:grpSpPr>
          <p:pic>
            <p:nvPicPr>
              <p:cNvPr id="40" name="Picture 3" descr="C:\Users\Administrator\Desktop\PNG아이콘\넘버링_흑_네모\사각_숫자1.png">
                <a:extLst>
                  <a:ext uri="{FF2B5EF4-FFF2-40B4-BE49-F238E27FC236}">
                    <a16:creationId xmlns:a16="http://schemas.microsoft.com/office/drawing/2014/main" id="{39D8F0F4-3DB7-468C-8BEC-D49AB5D7FFE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1994" y="2143110"/>
                <a:ext cx="78105" cy="8588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1" name="Picture 4" descr="C:\Users\Administrator\Desktop\PNG아이콘\넘버링_흑_네모\사각_숫자2.png">
                <a:extLst>
                  <a:ext uri="{FF2B5EF4-FFF2-40B4-BE49-F238E27FC236}">
                    <a16:creationId xmlns:a16="http://schemas.microsoft.com/office/drawing/2014/main" id="{18D551F6-7A4E-4BC5-B733-C123A239C11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1994" y="2264296"/>
                <a:ext cx="78105" cy="8588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2" name="Picture 5" descr="C:\Users\Administrator\Desktop\PNG아이콘\넘버링_흑_네모\사각_숫자3.png">
                <a:extLst>
                  <a:ext uri="{FF2B5EF4-FFF2-40B4-BE49-F238E27FC236}">
                    <a16:creationId xmlns:a16="http://schemas.microsoft.com/office/drawing/2014/main" id="{ED2ADDF4-387E-41D8-BCB4-97859992F91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1908" y="2385482"/>
                <a:ext cx="77365" cy="8588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3" name="Picture 6" descr="C:\Users\Administrator\Desktop\PNG아이콘\넘버링_흑_네모\사각_숫자4.png">
                <a:extLst>
                  <a:ext uri="{FF2B5EF4-FFF2-40B4-BE49-F238E27FC236}">
                    <a16:creationId xmlns:a16="http://schemas.microsoft.com/office/drawing/2014/main" id="{57326CA3-6E39-4CCB-B07A-41B0F5C523F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2052" y="2506667"/>
                <a:ext cx="78616" cy="8588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49" name="그룹 136">
            <a:extLst>
              <a:ext uri="{FF2B5EF4-FFF2-40B4-BE49-F238E27FC236}">
                <a16:creationId xmlns:a16="http://schemas.microsoft.com/office/drawing/2014/main" id="{9E49F548-E969-4EEE-885B-15E38FA3B53A}"/>
              </a:ext>
            </a:extLst>
          </p:cNvPr>
          <p:cNvGrpSpPr>
            <a:grpSpLocks/>
          </p:cNvGrpSpPr>
          <p:nvPr/>
        </p:nvGrpSpPr>
        <p:grpSpPr bwMode="auto">
          <a:xfrm>
            <a:off x="574556" y="3042319"/>
            <a:ext cx="513618" cy="517279"/>
            <a:chOff x="-1032933" y="3810796"/>
            <a:chExt cx="720000" cy="720000"/>
          </a:xfrm>
        </p:grpSpPr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702CFDAB-7914-4ED1-B937-7F082CD92F99}"/>
                </a:ext>
              </a:extLst>
            </p:cNvPr>
            <p:cNvSpPr/>
            <p:nvPr/>
          </p:nvSpPr>
          <p:spPr>
            <a:xfrm>
              <a:off x="-1033525" y="3810884"/>
              <a:ext cx="720211" cy="719537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200"/>
                </a:spcAft>
                <a:defRPr/>
              </a:pPr>
              <a:endParaRPr lang="ko-KR" altLang="en-US" sz="800" dirty="0" err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14AEF9D0-6E3A-4E64-AA0E-D1B64C41EEDC}"/>
                </a:ext>
              </a:extLst>
            </p:cNvPr>
            <p:cNvCxnSpPr/>
            <p:nvPr/>
          </p:nvCxnSpPr>
          <p:spPr>
            <a:xfrm>
              <a:off x="-672677" y="3990769"/>
              <a:ext cx="0" cy="359769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id="{8806B080-CF4E-4AB7-82AB-722076FF70D6}"/>
                </a:ext>
              </a:extLst>
            </p:cNvPr>
            <p:cNvCxnSpPr/>
            <p:nvPr/>
          </p:nvCxnSpPr>
          <p:spPr>
            <a:xfrm>
              <a:off x="-850874" y="4170653"/>
              <a:ext cx="354909" cy="0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0B4CAD7-434E-4435-A5EB-0306A726C40B}"/>
              </a:ext>
            </a:extLst>
          </p:cNvPr>
          <p:cNvGrpSpPr/>
          <p:nvPr/>
        </p:nvGrpSpPr>
        <p:grpSpPr>
          <a:xfrm>
            <a:off x="1313682" y="2692297"/>
            <a:ext cx="5457118" cy="876399"/>
            <a:chOff x="1313682" y="2535477"/>
            <a:chExt cx="5457118" cy="876399"/>
          </a:xfrm>
        </p:grpSpPr>
        <p:sp>
          <p:nvSpPr>
            <p:cNvPr id="24" name="직각 삼각형 23">
              <a:extLst>
                <a:ext uri="{FF2B5EF4-FFF2-40B4-BE49-F238E27FC236}">
                  <a16:creationId xmlns:a16="http://schemas.microsoft.com/office/drawing/2014/main" id="{A2EF0142-AB66-45BB-B438-21B22F2752A0}"/>
                </a:ext>
              </a:extLst>
            </p:cNvPr>
            <p:cNvSpPr/>
            <p:nvPr/>
          </p:nvSpPr>
          <p:spPr bwMode="auto">
            <a:xfrm rot="5400000">
              <a:off x="6381987" y="2851175"/>
              <a:ext cx="78389" cy="96398"/>
            </a:xfrm>
            <a:prstGeom prst="rtTriangle">
              <a:avLst/>
            </a:prstGeom>
            <a:solidFill>
              <a:sysClr val="window" lastClr="FFFFFF">
                <a:lumMod val="50000"/>
              </a:sysClr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defTabSz="99569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800" kern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B0F128A9-A55E-4028-813C-A743714F19B2}"/>
                </a:ext>
              </a:extLst>
            </p:cNvPr>
            <p:cNvSpPr/>
            <p:nvPr/>
          </p:nvSpPr>
          <p:spPr bwMode="auto">
            <a:xfrm>
              <a:off x="1313682" y="2672681"/>
              <a:ext cx="5155699" cy="184321"/>
            </a:xfrm>
            <a:prstGeom prst="rect">
              <a:avLst/>
            </a:prstGeom>
            <a:solidFill>
              <a:srgbClr val="F2F2F2"/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indent="-180975" defTabSz="995690">
                <a:spcAft>
                  <a:spcPts val="240"/>
                </a:spcAft>
                <a:defRPr/>
              </a:pPr>
              <a:r>
                <a:rPr lang="ko-KR" altLang="en-US" sz="800" b="1" kern="0" dirty="0"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안정성을 최우선시하는 사업 이행 및 전문인력 투입</a:t>
              </a: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5EF96476-C5B6-43CC-BEA4-221539601138}"/>
                </a:ext>
              </a:extLst>
            </p:cNvPr>
            <p:cNvSpPr/>
            <p:nvPr/>
          </p:nvSpPr>
          <p:spPr bwMode="auto">
            <a:xfrm>
              <a:off x="5719200" y="2535477"/>
              <a:ext cx="492894" cy="493156"/>
            </a:xfrm>
            <a:prstGeom prst="ellipse">
              <a:avLst/>
            </a:prstGeom>
            <a:gradFill flip="none" rotWithShape="1">
              <a:gsLst>
                <a:gs pos="49000">
                  <a:srgbClr val="7BC144"/>
                </a:gs>
                <a:gs pos="54000">
                  <a:srgbClr val="00B336"/>
                </a:gs>
              </a:gsLst>
              <a:lin ang="8100000" scaled="1"/>
              <a:tileRect/>
            </a:gradFill>
            <a:ln w="6350" cap="flat" cmpd="sng" algn="ctr">
              <a:noFill/>
              <a:prstDash val="solid"/>
            </a:ln>
            <a:effectLst>
              <a:outerShdw sx="110000" sy="110000" algn="ctr" rotWithShape="0">
                <a:srgbClr val="0099DA">
                  <a:alpha val="23000"/>
                </a:srgbClr>
              </a:outerShdw>
            </a:effectLst>
          </p:spPr>
          <p:txBody>
            <a:bodyPr lIns="0" tIns="0" rIns="0" bIns="0" anchor="ctr"/>
            <a:lstStyle/>
            <a:p>
              <a:pPr indent="-180975" algn="ctr" defTabSz="995690" ea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700" b="1" kern="0" spc="-3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8100000" scaled="1"/>
                  </a:gra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이행 및 보안 부문</a:t>
              </a:r>
            </a:p>
          </p:txBody>
        </p:sp>
        <p:sp>
          <p:nvSpPr>
            <p:cNvPr id="37" name="양쪽 모서리가 둥근 사각형 89">
              <a:extLst>
                <a:ext uri="{FF2B5EF4-FFF2-40B4-BE49-F238E27FC236}">
                  <a16:creationId xmlns:a16="http://schemas.microsoft.com/office/drawing/2014/main" id="{7C0B4090-F36A-45D9-98C5-DC08D6C5AD20}"/>
                </a:ext>
              </a:extLst>
            </p:cNvPr>
            <p:cNvSpPr/>
            <p:nvPr/>
          </p:nvSpPr>
          <p:spPr bwMode="auto">
            <a:xfrm>
              <a:off x="1599017" y="2937900"/>
              <a:ext cx="5171783" cy="473976"/>
            </a:xfrm>
            <a:prstGeom prst="round2SameRect">
              <a:avLst>
                <a:gd name="adj1" fmla="val 0"/>
                <a:gd name="adj2" fmla="val 0"/>
              </a:avLst>
            </a:prstGeom>
            <a:noFill/>
            <a:ln w="6350" cap="flat" cmpd="sng" algn="ctr">
              <a:noFill/>
              <a:prstDash val="solid"/>
            </a:ln>
            <a:effectLst/>
          </p:spPr>
          <p:txBody>
            <a:bodyPr wrap="square" lIns="0" tIns="0" rIns="0" bIns="0">
              <a:spAutoFit/>
            </a:bodyPr>
            <a:lstStyle/>
            <a:p>
              <a:pPr marL="0" lvl="1" defTabSz="995690" eaLnBrk="1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SzPct val="100000"/>
                <a:defRPr/>
              </a:pPr>
              <a:r>
                <a:rPr lang="ko-KR" altLang="en-US" sz="70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사업 이행 시 운영 시스템 안정성을 최우선으로 하여 작업 진행</a:t>
              </a:r>
            </a:p>
            <a:p>
              <a:pPr marL="0" lvl="1" defTabSz="995690" eaLnBrk="1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SzPct val="100000"/>
                <a:defRPr/>
              </a:pPr>
              <a:r>
                <a:rPr lang="ko-KR" altLang="en-US" sz="70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최적의 시스템 구축을 위한 최상의 백업 전문 인력 투입</a:t>
              </a:r>
            </a:p>
            <a:p>
              <a:pPr marL="0" lvl="1" defTabSz="995690" eaLnBrk="1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SzPct val="100000"/>
                <a:defRPr/>
              </a:pPr>
              <a:r>
                <a:rPr lang="ko-KR" altLang="en-US" sz="70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추진에 차질이 없도록 품질과 납기를 준수</a:t>
              </a:r>
              <a:endParaRPr lang="en-US" altLang="ko-KR" sz="70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0" lvl="1" defTabSz="995690" eaLnBrk="1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SzPct val="100000"/>
                <a:defRPr/>
              </a:pPr>
              <a:r>
                <a:rPr lang="en-US" altLang="ko-KR" sz="70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24</a:t>
              </a:r>
              <a:r>
                <a:rPr lang="ko-KR" altLang="en-US" sz="70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시간 비상연락체계 유지 및 빈틈없는 사업관리로 </a:t>
              </a:r>
              <a:r>
                <a:rPr lang="en-US" altLang="ko-KR" sz="70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(</a:t>
              </a:r>
              <a:r>
                <a:rPr lang="ko-KR" altLang="en-US" sz="70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품질관리</a:t>
              </a:r>
              <a:r>
                <a:rPr lang="en-US" altLang="ko-KR" sz="70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70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위험관리</a:t>
              </a:r>
              <a:r>
                <a:rPr lang="en-US" altLang="ko-KR" sz="70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70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의사소통</a:t>
              </a:r>
              <a:r>
                <a:rPr lang="en-US" altLang="ko-KR" sz="70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) </a:t>
              </a:r>
              <a:r>
                <a:rPr lang="ko-KR" altLang="en-US" sz="70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일정 계획 준수</a:t>
              </a:r>
            </a:p>
          </p:txBody>
        </p:sp>
        <p:grpSp>
          <p:nvGrpSpPr>
            <p:cNvPr id="59" name="그룹 58"/>
            <p:cNvGrpSpPr/>
            <p:nvPr/>
          </p:nvGrpSpPr>
          <p:grpSpPr>
            <a:xfrm>
              <a:off x="1481908" y="2933446"/>
              <a:ext cx="78760" cy="449439"/>
              <a:chOff x="1481908" y="2143110"/>
              <a:chExt cx="78760" cy="449439"/>
            </a:xfrm>
          </p:grpSpPr>
          <p:pic>
            <p:nvPicPr>
              <p:cNvPr id="60" name="Picture 3" descr="C:\Users\Administrator\Desktop\PNG아이콘\넘버링_흑_네모\사각_숫자1.png">
                <a:extLst>
                  <a:ext uri="{FF2B5EF4-FFF2-40B4-BE49-F238E27FC236}">
                    <a16:creationId xmlns:a16="http://schemas.microsoft.com/office/drawing/2014/main" id="{39D8F0F4-3DB7-468C-8BEC-D49AB5D7FFE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1994" y="2143110"/>
                <a:ext cx="78105" cy="8588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61" name="Picture 4" descr="C:\Users\Administrator\Desktop\PNG아이콘\넘버링_흑_네모\사각_숫자2.png">
                <a:extLst>
                  <a:ext uri="{FF2B5EF4-FFF2-40B4-BE49-F238E27FC236}">
                    <a16:creationId xmlns:a16="http://schemas.microsoft.com/office/drawing/2014/main" id="{18D551F6-7A4E-4BC5-B733-C123A239C11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1994" y="2264296"/>
                <a:ext cx="78105" cy="8588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62" name="Picture 5" descr="C:\Users\Administrator\Desktop\PNG아이콘\넘버링_흑_네모\사각_숫자3.png">
                <a:extLst>
                  <a:ext uri="{FF2B5EF4-FFF2-40B4-BE49-F238E27FC236}">
                    <a16:creationId xmlns:a16="http://schemas.microsoft.com/office/drawing/2014/main" id="{ED2ADDF4-387E-41D8-BCB4-97859992F91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1908" y="2385482"/>
                <a:ext cx="77365" cy="8588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63" name="Picture 6" descr="C:\Users\Administrator\Desktop\PNG아이콘\넘버링_흑_네모\사각_숫자4.png">
                <a:extLst>
                  <a:ext uri="{FF2B5EF4-FFF2-40B4-BE49-F238E27FC236}">
                    <a16:creationId xmlns:a16="http://schemas.microsoft.com/office/drawing/2014/main" id="{57326CA3-6E39-4CCB-B07A-41B0F5C523F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2052" y="2506667"/>
                <a:ext cx="78616" cy="8588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0B1D71E3-8DDA-457F-B703-7301E2C5385E}"/>
              </a:ext>
            </a:extLst>
          </p:cNvPr>
          <p:cNvGrpSpPr/>
          <p:nvPr/>
        </p:nvGrpSpPr>
        <p:grpSpPr>
          <a:xfrm>
            <a:off x="1313682" y="3686843"/>
            <a:ext cx="5155699" cy="833741"/>
            <a:chOff x="1313682" y="3360111"/>
            <a:chExt cx="5155699" cy="833741"/>
          </a:xfrm>
        </p:grpSpPr>
        <p:sp>
          <p:nvSpPr>
            <p:cNvPr id="28" name="직각 삼각형 27">
              <a:extLst>
                <a:ext uri="{FF2B5EF4-FFF2-40B4-BE49-F238E27FC236}">
                  <a16:creationId xmlns:a16="http://schemas.microsoft.com/office/drawing/2014/main" id="{DEB88D87-9D39-4E06-904F-6BE35BCB473D}"/>
                </a:ext>
              </a:extLst>
            </p:cNvPr>
            <p:cNvSpPr/>
            <p:nvPr/>
          </p:nvSpPr>
          <p:spPr bwMode="auto">
            <a:xfrm rot="5400000">
              <a:off x="6381987" y="3674242"/>
              <a:ext cx="78389" cy="96398"/>
            </a:xfrm>
            <a:prstGeom prst="rtTriangle">
              <a:avLst/>
            </a:prstGeom>
            <a:solidFill>
              <a:sysClr val="window" lastClr="FFFFFF">
                <a:lumMod val="50000"/>
              </a:sysClr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defTabSz="99569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800" kern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DA2AAFC-D003-4CE4-A137-8248FE13295E}"/>
                </a:ext>
              </a:extLst>
            </p:cNvPr>
            <p:cNvSpPr/>
            <p:nvPr/>
          </p:nvSpPr>
          <p:spPr bwMode="auto">
            <a:xfrm>
              <a:off x="1313682" y="3495747"/>
              <a:ext cx="5155699" cy="184321"/>
            </a:xfrm>
            <a:prstGeom prst="rect">
              <a:avLst/>
            </a:prstGeom>
            <a:solidFill>
              <a:srgbClr val="F2F2F2"/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indent="-180975" defTabSz="995690">
                <a:spcAft>
                  <a:spcPts val="240"/>
                </a:spcAft>
                <a:defRPr/>
              </a:pPr>
              <a:r>
                <a:rPr lang="ko-KR" altLang="en-US" sz="800" b="1" kern="0"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안정적인 시스템 운영을 위한 기술 및 교육 지원</a:t>
              </a:r>
              <a:endParaRPr lang="ko-KR" altLang="en-US" sz="800" b="1" kern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2F66BE7A-EE9A-4D76-B0BF-9B3BD32ABF0C}"/>
                </a:ext>
              </a:extLst>
            </p:cNvPr>
            <p:cNvSpPr/>
            <p:nvPr/>
          </p:nvSpPr>
          <p:spPr bwMode="auto">
            <a:xfrm>
              <a:off x="5719200" y="3360111"/>
              <a:ext cx="492894" cy="493156"/>
            </a:xfrm>
            <a:prstGeom prst="ellipse">
              <a:avLst/>
            </a:prstGeom>
            <a:gradFill flip="none" rotWithShape="1">
              <a:gsLst>
                <a:gs pos="49000">
                  <a:srgbClr val="7BC144"/>
                </a:gs>
                <a:gs pos="54000">
                  <a:srgbClr val="00B336"/>
                </a:gs>
              </a:gsLst>
              <a:lin ang="8100000" scaled="1"/>
              <a:tileRect/>
            </a:gradFill>
            <a:ln w="6350" cap="flat" cmpd="sng" algn="ctr">
              <a:noFill/>
              <a:prstDash val="solid"/>
            </a:ln>
            <a:effectLst>
              <a:outerShdw sx="110000" sy="110000" algn="ctr" rotWithShape="0">
                <a:srgbClr val="0099DA">
                  <a:alpha val="23000"/>
                </a:srgbClr>
              </a:outerShdw>
            </a:effectLst>
          </p:spPr>
          <p:txBody>
            <a:bodyPr lIns="0" tIns="0" rIns="0" bIns="0" anchor="ctr"/>
            <a:lstStyle/>
            <a:p>
              <a:pPr indent="-180975" algn="ctr" defTabSz="995690" ea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700" b="1" kern="0" spc="-3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8100000" scaled="1"/>
                  </a:gra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유지</a:t>
              </a:r>
              <a:br>
                <a:rPr lang="en-US" altLang="ko-KR" sz="700" b="1" kern="0" spc="-3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8100000" scaled="1"/>
                  </a:gradFill>
                  <a:latin typeface="맑은 고딕" panose="020B0503020000020004" pitchFamily="50" charset="-127"/>
                  <a:ea typeface="맑은 고딕" panose="020B0503020000020004" pitchFamily="50" charset="-127"/>
                </a:rPr>
              </a:br>
              <a:r>
                <a:rPr lang="ko-KR" altLang="en-US" sz="700" b="1" kern="0" spc="-3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8100000" scaled="1"/>
                  </a:gra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보수 및 기술지원 부문</a:t>
              </a:r>
            </a:p>
          </p:txBody>
        </p:sp>
        <p:sp>
          <p:nvSpPr>
            <p:cNvPr id="38" name="양쪽 모서리가 둥근 사각형 90">
              <a:extLst>
                <a:ext uri="{FF2B5EF4-FFF2-40B4-BE49-F238E27FC236}">
                  <a16:creationId xmlns:a16="http://schemas.microsoft.com/office/drawing/2014/main" id="{9E574A6B-D67C-456E-BADE-03B182AB2B25}"/>
                </a:ext>
              </a:extLst>
            </p:cNvPr>
            <p:cNvSpPr/>
            <p:nvPr/>
          </p:nvSpPr>
          <p:spPr bwMode="auto">
            <a:xfrm>
              <a:off x="1599018" y="3719876"/>
              <a:ext cx="4301069" cy="473976"/>
            </a:xfrm>
            <a:prstGeom prst="round2SameRect">
              <a:avLst>
                <a:gd name="adj1" fmla="val 0"/>
                <a:gd name="adj2" fmla="val 0"/>
              </a:avLst>
            </a:prstGeom>
            <a:noFill/>
            <a:ln w="6350" cap="flat" cmpd="sng" algn="ctr">
              <a:noFill/>
              <a:prstDash val="solid"/>
            </a:ln>
            <a:effectLst/>
          </p:spPr>
          <p:txBody>
            <a:bodyPr wrap="square" lIns="0" tIns="0" rIns="0" bIns="0">
              <a:spAutoFit/>
            </a:bodyPr>
            <a:lstStyle/>
            <a:p>
              <a:pPr marL="0" lvl="1" defTabSz="995690" eaLnBrk="1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SzPct val="100000"/>
                <a:defRPr/>
              </a:pPr>
              <a:r>
                <a:rPr lang="ko-KR" altLang="en-US" sz="70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사용자 및 관리</a:t>
              </a:r>
              <a:r>
                <a:rPr lang="en-US" altLang="ko-KR" sz="70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/</a:t>
              </a:r>
              <a:r>
                <a:rPr lang="ko-KR" altLang="en-US" sz="70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운영자의 편의성</a:t>
              </a:r>
              <a:r>
                <a:rPr lang="en-US" altLang="ko-KR" sz="70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70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처리속도</a:t>
              </a:r>
              <a:r>
                <a:rPr lang="en-US" altLang="ko-KR" sz="70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70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유지보수 용이성 등을 고려</a:t>
              </a:r>
              <a:endParaRPr lang="en-US" altLang="ko-KR" sz="70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0" lvl="1" defTabSz="995690" eaLnBrk="1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SzPct val="100000"/>
                <a:defRPr/>
              </a:pPr>
              <a:r>
                <a:rPr lang="ko-KR" altLang="en-US" sz="70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사용자에 최적화된 교육 내용을 구성한 교육훈련 수행</a:t>
              </a:r>
            </a:p>
            <a:p>
              <a:pPr marL="0" lvl="1" defTabSz="995690" eaLnBrk="1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SzPct val="100000"/>
                <a:defRPr/>
              </a:pPr>
              <a:r>
                <a:rPr lang="ko-KR" altLang="en-US" sz="70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사업 수행 기간 동안 담당자와 함께 진행하는 전문적인 백업 기술 이전</a:t>
              </a:r>
            </a:p>
            <a:p>
              <a:pPr marL="0" lvl="1" defTabSz="995690" eaLnBrk="1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SzPct val="100000"/>
                <a:defRPr/>
              </a:pPr>
              <a:r>
                <a:rPr lang="ko-KR" altLang="en-US" sz="70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신속하고 정확한 기술지원</a:t>
              </a:r>
            </a:p>
          </p:txBody>
        </p:sp>
        <p:grpSp>
          <p:nvGrpSpPr>
            <p:cNvPr id="64" name="그룹 63"/>
            <p:cNvGrpSpPr/>
            <p:nvPr/>
          </p:nvGrpSpPr>
          <p:grpSpPr>
            <a:xfrm>
              <a:off x="1481908" y="3723609"/>
              <a:ext cx="78760" cy="449439"/>
              <a:chOff x="1481908" y="2143110"/>
              <a:chExt cx="78760" cy="449439"/>
            </a:xfrm>
          </p:grpSpPr>
          <p:pic>
            <p:nvPicPr>
              <p:cNvPr id="65" name="Picture 3" descr="C:\Users\Administrator\Desktop\PNG아이콘\넘버링_흑_네모\사각_숫자1.png">
                <a:extLst>
                  <a:ext uri="{FF2B5EF4-FFF2-40B4-BE49-F238E27FC236}">
                    <a16:creationId xmlns:a16="http://schemas.microsoft.com/office/drawing/2014/main" id="{39D8F0F4-3DB7-468C-8BEC-D49AB5D7FFE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1994" y="2143110"/>
                <a:ext cx="78105" cy="8588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66" name="Picture 4" descr="C:\Users\Administrator\Desktop\PNG아이콘\넘버링_흑_네모\사각_숫자2.png">
                <a:extLst>
                  <a:ext uri="{FF2B5EF4-FFF2-40B4-BE49-F238E27FC236}">
                    <a16:creationId xmlns:a16="http://schemas.microsoft.com/office/drawing/2014/main" id="{18D551F6-7A4E-4BC5-B733-C123A239C11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1994" y="2264296"/>
                <a:ext cx="78105" cy="8588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67" name="Picture 5" descr="C:\Users\Administrator\Desktop\PNG아이콘\넘버링_흑_네모\사각_숫자3.png">
                <a:extLst>
                  <a:ext uri="{FF2B5EF4-FFF2-40B4-BE49-F238E27FC236}">
                    <a16:creationId xmlns:a16="http://schemas.microsoft.com/office/drawing/2014/main" id="{ED2ADDF4-387E-41D8-BCB4-97859992F91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1908" y="2385482"/>
                <a:ext cx="77365" cy="8588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68" name="Picture 6" descr="C:\Users\Administrator\Desktop\PNG아이콘\넘버링_흑_네모\사각_숫자4.png">
                <a:extLst>
                  <a:ext uri="{FF2B5EF4-FFF2-40B4-BE49-F238E27FC236}">
                    <a16:creationId xmlns:a16="http://schemas.microsoft.com/office/drawing/2014/main" id="{57326CA3-6E39-4CCB-B07A-41B0F5C523F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2052" y="2506667"/>
                <a:ext cx="78616" cy="8588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2871860802"/>
      </p:ext>
    </p:extLst>
  </p:cSld>
  <p:clrMapOvr>
    <a:masterClrMapping/>
  </p:clrMapOvr>
  <p:transition spd="slow">
    <p:wipe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사업추진 방향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 marL="0" indent="0" algn="just" eaLnBrk="0" hangingPunct="0">
              <a:spcAft>
                <a:spcPts val="551"/>
              </a:spcAft>
              <a:buNone/>
              <a:defRPr/>
            </a:pPr>
            <a:r>
              <a:rPr lang="ko-KR" altLang="en-US" dirty="0">
                <a:latin typeface="+mn-ea"/>
              </a:rPr>
              <a:t>㈜</a:t>
            </a:r>
            <a:r>
              <a:rPr lang="ko-KR" altLang="en-US" dirty="0" err="1">
                <a:latin typeface="+mn-ea"/>
              </a:rPr>
              <a:t>알에스아이티는</a:t>
            </a:r>
            <a:r>
              <a:rPr lang="ko-KR" altLang="en-US" dirty="0">
                <a:latin typeface="+mn-ea"/>
              </a:rPr>
              <a:t> </a:t>
            </a:r>
            <a:r>
              <a:rPr lang="ko-KR" altLang="en-US" dirty="0" err="1">
                <a:latin typeface="+mn-ea"/>
              </a:rPr>
              <a:t>미래에셋자산운용의</a:t>
            </a:r>
            <a:r>
              <a:rPr lang="ko-KR" altLang="en-US" dirty="0">
                <a:latin typeface="+mn-ea"/>
              </a:rPr>
              <a:t> </a:t>
            </a:r>
            <a:r>
              <a:rPr lang="ko-KR" altLang="en-US" dirty="0" err="1">
                <a:latin typeface="+mn-ea"/>
              </a:rPr>
              <a:t>백업솔루션</a:t>
            </a:r>
            <a:r>
              <a:rPr lang="ko-KR" altLang="en-US" dirty="0">
                <a:latin typeface="+mn-ea"/>
              </a:rPr>
              <a:t> 구축을 성공적으로 이행하기 위해 </a:t>
            </a:r>
            <a:r>
              <a:rPr lang="en-US" altLang="ko-KR" dirty="0">
                <a:latin typeface="+mn-ea"/>
              </a:rPr>
              <a:t>4</a:t>
            </a:r>
            <a:r>
              <a:rPr lang="ko-KR" altLang="en-US" dirty="0">
                <a:latin typeface="+mn-ea"/>
              </a:rPr>
              <a:t>대 전략과 그에 따른 실행 계획을 도출하였습니다</a:t>
            </a:r>
            <a:r>
              <a:rPr lang="en-US" altLang="ko-KR" dirty="0">
                <a:latin typeface="+mn-ea"/>
              </a:rPr>
              <a:t>. 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>
          <a:xfrm>
            <a:off x="1736621" y="132736"/>
            <a:ext cx="4824412" cy="161583"/>
          </a:xfrm>
        </p:spPr>
        <p:txBody>
          <a:bodyPr/>
          <a:lstStyle/>
          <a:p>
            <a:r>
              <a:rPr lang="en-US" altLang="ko-KR" dirty="0">
                <a:latin typeface="+mn-ea"/>
                <a:cs typeface="Arial" panose="020B0604020202020204" pitchFamily="34" charset="0"/>
              </a:rPr>
              <a:t>Ⅰ</a:t>
            </a:r>
            <a:r>
              <a:rPr lang="ko-KR" altLang="en-US" dirty="0">
                <a:latin typeface="+mn-ea"/>
                <a:cs typeface="Arial" panose="020B0604020202020204" pitchFamily="34" charset="0"/>
              </a:rPr>
              <a:t> 제안 개요</a:t>
            </a:r>
            <a:endParaRPr lang="ko-KR" altLang="en-US" dirty="0"/>
          </a:p>
        </p:txBody>
      </p:sp>
      <p:grpSp>
        <p:nvGrpSpPr>
          <p:cNvPr id="8" name="그룹 7"/>
          <p:cNvGrpSpPr/>
          <p:nvPr/>
        </p:nvGrpSpPr>
        <p:grpSpPr>
          <a:xfrm>
            <a:off x="313269" y="1361849"/>
            <a:ext cx="6273228" cy="251999"/>
            <a:chOff x="313269" y="1590794"/>
            <a:chExt cx="6273228" cy="251999"/>
          </a:xfrm>
        </p:grpSpPr>
        <p:sp>
          <p:nvSpPr>
            <p:cNvPr id="9" name="모서리가 둥근 직사각형 96">
              <a:extLst>
                <a:ext uri="{FF2B5EF4-FFF2-40B4-BE49-F238E27FC236}">
                  <a16:creationId xmlns:a16="http://schemas.microsoft.com/office/drawing/2014/main" id="{BF544A95-378B-4E1F-8929-D5A53A6882DB}"/>
                </a:ext>
              </a:extLst>
            </p:cNvPr>
            <p:cNvSpPr/>
            <p:nvPr/>
          </p:nvSpPr>
          <p:spPr>
            <a:xfrm>
              <a:off x="313269" y="1590794"/>
              <a:ext cx="6273228" cy="251999"/>
            </a:xfrm>
            <a:prstGeom prst="roundRect">
              <a:avLst>
                <a:gd name="adj" fmla="val 18549"/>
              </a:avLst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</a:schemeClr>
                </a:gs>
                <a:gs pos="50000">
                  <a:schemeClr val="accent1">
                    <a:lumMod val="20000"/>
                    <a:lumOff val="80000"/>
                  </a:schemeClr>
                </a:gs>
                <a:gs pos="100000">
                  <a:schemeClr val="bg1"/>
                </a:gs>
              </a:gsLst>
              <a:lin ang="0" scaled="1"/>
              <a:tileRect/>
            </a:gradFill>
            <a:ln>
              <a:noFill/>
            </a:ln>
            <a:effectLst>
              <a:outerShdw dist="38100" dir="10800000" algn="r" rotWithShape="0">
                <a:srgbClr val="00B235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050" dirty="0">
                  <a:solidFill>
                    <a:prstClr val="whit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        </a:t>
              </a:r>
              <a:endParaRPr lang="ko-KR" altLang="en-US" sz="1050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" name="Rectangle 4">
              <a:extLst>
                <a:ext uri="{FF2B5EF4-FFF2-40B4-BE49-F238E27FC236}">
                  <a16:creationId xmlns:a16="http://schemas.microsoft.com/office/drawing/2014/main" id="{DB54C79A-0A17-4D6C-9CD4-526DA1D596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1322" y="1632080"/>
              <a:ext cx="1468351" cy="15388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 lIns="0" tIns="0" rIns="0" bIns="0" anchor="ctr">
              <a:spAutoFit/>
            </a:bodyPr>
            <a:lstStyle/>
            <a:p>
              <a:r>
                <a:rPr lang="en-US" altLang="ko-KR" sz="10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3.1 </a:t>
              </a:r>
              <a:r>
                <a:rPr lang="ko-KR" altLang="en-US" sz="10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사업추진 전략의 개요</a:t>
              </a: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293BCF2E-8305-4128-8E92-1EB9D64DBB75}"/>
              </a:ext>
            </a:extLst>
          </p:cNvPr>
          <p:cNvGrpSpPr/>
          <p:nvPr/>
        </p:nvGrpSpPr>
        <p:grpSpPr>
          <a:xfrm>
            <a:off x="355601" y="1655134"/>
            <a:ext cx="6267279" cy="3107784"/>
            <a:chOff x="355601" y="1655134"/>
            <a:chExt cx="6267279" cy="3107784"/>
          </a:xfrm>
        </p:grpSpPr>
        <p:sp>
          <p:nvSpPr>
            <p:cNvPr id="82" name="양쪽 모서리가 둥근 사각형 147">
              <a:extLst>
                <a:ext uri="{FF2B5EF4-FFF2-40B4-BE49-F238E27FC236}">
                  <a16:creationId xmlns:a16="http://schemas.microsoft.com/office/drawing/2014/main" id="{3CF42CDD-98B4-41BD-9E74-E17D86711F6D}"/>
                </a:ext>
              </a:extLst>
            </p:cNvPr>
            <p:cNvSpPr/>
            <p:nvPr/>
          </p:nvSpPr>
          <p:spPr bwMode="auto">
            <a:xfrm>
              <a:off x="355601" y="3404799"/>
              <a:ext cx="2226111" cy="1358119"/>
            </a:xfrm>
            <a:prstGeom prst="round2SameRect">
              <a:avLst>
                <a:gd name="adj1" fmla="val 0"/>
                <a:gd name="adj2" fmla="val 0"/>
              </a:avLst>
            </a:prstGeom>
            <a:gradFill>
              <a:gsLst>
                <a:gs pos="82000">
                  <a:sysClr val="window" lastClr="FFFFFF"/>
                </a:gs>
                <a:gs pos="100000">
                  <a:sysClr val="window" lastClr="FFFFFF">
                    <a:lumMod val="95000"/>
                  </a:sysClr>
                </a:gs>
              </a:gsLst>
              <a:lin ang="5400000" scaled="0"/>
            </a:gradFill>
            <a:ln w="6350" cap="flat" cmpd="sng" algn="ctr">
              <a:solidFill>
                <a:sysClr val="window" lastClr="FFFFFF">
                  <a:lumMod val="85000"/>
                </a:sysClr>
              </a:solidFill>
              <a:prstDash val="solid"/>
            </a:ln>
            <a:effectLst>
              <a:outerShdw dist="12700" dir="5400000" algn="t" rotWithShape="0">
                <a:sysClr val="windowText" lastClr="000000">
                  <a:lumMod val="75000"/>
                  <a:lumOff val="25000"/>
                  <a:alpha val="20000"/>
                </a:sysClr>
              </a:outerShdw>
            </a:effectLst>
          </p:spPr>
          <p:txBody>
            <a:bodyPr lIns="90000" tIns="108000" rIns="90000" bIns="0"/>
            <a:lstStyle/>
            <a:p>
              <a:pPr marL="95250" lvl="1" indent="-95250">
                <a:spcBef>
                  <a:spcPts val="0"/>
                </a:spcBef>
                <a:spcAft>
                  <a:spcPts val="240"/>
                </a:spcAft>
                <a:buSzPct val="100000"/>
                <a:buFont typeface="Wingdings" pitchFamily="2" charset="2"/>
                <a:buChar char="§"/>
                <a:defRPr/>
              </a:pPr>
              <a:endParaRPr lang="en-US" altLang="ko-KR" sz="700" kern="0" dirty="0" err="1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2" name="Rectangle 156">
              <a:extLst>
                <a:ext uri="{FF2B5EF4-FFF2-40B4-BE49-F238E27FC236}">
                  <a16:creationId xmlns:a16="http://schemas.microsoft.com/office/drawing/2014/main" id="{0A0F2A8F-3540-4CF9-961D-9C3B75CE0BE0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401659" y="4010052"/>
              <a:ext cx="1043969" cy="490201"/>
            </a:xfrm>
            <a:prstGeom prst="rect">
              <a:avLst/>
            </a:prstGeom>
            <a:solidFill>
              <a:sysClr val="window" lastClr="FFFFFF"/>
            </a:solidFill>
            <a:ln w="6350" algn="ctr">
              <a:solidFill>
                <a:srgbClr val="7F7F7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EAEAEA"/>
                    </a:outerShdw>
                  </a:effectLst>
                </a14:hiddenEffects>
              </a:ext>
            </a:extLst>
          </p:spPr>
          <p:txBody>
            <a:bodyPr lIns="46800" tIns="46800" rIns="46800" bIns="46800" anchor="ctr"/>
            <a:lstStyle>
              <a:lvl1pPr marL="85725" indent="-85725">
                <a:defRPr kumimoji="1" sz="1700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>
                <a:defRPr kumimoji="1" sz="1700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>
                <a:defRPr kumimoji="1" sz="1700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>
                <a:defRPr kumimoji="1" sz="1700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>
                <a:defRPr kumimoji="1" sz="1700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marL="55563" lvl="1" indent="-55563" defTabSz="995690">
                <a:lnSpc>
                  <a:spcPct val="110000"/>
                </a:lnSpc>
                <a:buClr>
                  <a:prstClr val="black">
                    <a:lumMod val="75000"/>
                    <a:lumOff val="25000"/>
                  </a:prstClr>
                </a:buClr>
                <a:buSzPct val="100000"/>
                <a:buFont typeface="Arial" pitchFamily="34" charset="0"/>
                <a:buChar char="•"/>
                <a:defRPr/>
              </a:pPr>
              <a:endParaRPr lang="ko-KR" altLang="en-US" sz="600" b="0" kern="0" dirty="0">
                <a:ln>
                  <a:solidFill>
                    <a:srgbClr val="C00000">
                      <a:alpha val="0"/>
                    </a:srgbClr>
                  </a:solidFill>
                </a:ln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" name="양쪽 모서리가 둥근 사각형 151">
              <a:extLst>
                <a:ext uri="{FF2B5EF4-FFF2-40B4-BE49-F238E27FC236}">
                  <a16:creationId xmlns:a16="http://schemas.microsoft.com/office/drawing/2014/main" id="{D3A3879D-3FA5-4EA1-B556-D9A26CF78DB6}"/>
                </a:ext>
              </a:extLst>
            </p:cNvPr>
            <p:cNvSpPr/>
            <p:nvPr/>
          </p:nvSpPr>
          <p:spPr bwMode="auto">
            <a:xfrm>
              <a:off x="4397694" y="3355971"/>
              <a:ext cx="2225016" cy="1406947"/>
            </a:xfrm>
            <a:prstGeom prst="round2SameRect">
              <a:avLst>
                <a:gd name="adj1" fmla="val 0"/>
                <a:gd name="adj2" fmla="val 0"/>
              </a:avLst>
            </a:prstGeom>
            <a:gradFill>
              <a:gsLst>
                <a:gs pos="82000">
                  <a:sysClr val="window" lastClr="FFFFFF"/>
                </a:gs>
                <a:gs pos="100000">
                  <a:sysClr val="window" lastClr="FFFFFF">
                    <a:lumMod val="95000"/>
                  </a:sysClr>
                </a:gs>
              </a:gsLst>
              <a:lin ang="5400000" scaled="0"/>
            </a:gradFill>
            <a:ln w="6350" cap="flat" cmpd="sng" algn="ctr">
              <a:solidFill>
                <a:sysClr val="window" lastClr="FFFFFF">
                  <a:lumMod val="85000"/>
                </a:sysClr>
              </a:solidFill>
              <a:prstDash val="solid"/>
            </a:ln>
            <a:effectLst>
              <a:outerShdw dist="12700" dir="5400000" algn="t" rotWithShape="0">
                <a:sysClr val="windowText" lastClr="000000">
                  <a:lumMod val="75000"/>
                  <a:lumOff val="25000"/>
                  <a:alpha val="20000"/>
                </a:sysClr>
              </a:outerShdw>
            </a:effectLst>
          </p:spPr>
          <p:txBody>
            <a:bodyPr lIns="90000" tIns="108000" rIns="90000" bIns="0"/>
            <a:lstStyle/>
            <a:p>
              <a:pPr marL="95250" lvl="1" indent="-95250">
                <a:spcBef>
                  <a:spcPts val="0"/>
                </a:spcBef>
                <a:spcAft>
                  <a:spcPts val="240"/>
                </a:spcAft>
                <a:buSzPct val="100000"/>
                <a:buFont typeface="Wingdings" pitchFamily="2" charset="2"/>
                <a:buChar char="§"/>
                <a:defRPr/>
              </a:pPr>
              <a:endParaRPr lang="en-US" altLang="ko-KR" sz="700" kern="0" dirty="0" err="1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" name="양쪽 모서리가 둥근 사각형 152">
              <a:extLst>
                <a:ext uri="{FF2B5EF4-FFF2-40B4-BE49-F238E27FC236}">
                  <a16:creationId xmlns:a16="http://schemas.microsoft.com/office/drawing/2014/main" id="{99BF5F84-EDC2-46D3-8871-590C128EA49C}"/>
                </a:ext>
              </a:extLst>
            </p:cNvPr>
            <p:cNvSpPr/>
            <p:nvPr/>
          </p:nvSpPr>
          <p:spPr bwMode="auto">
            <a:xfrm>
              <a:off x="4397279" y="3319454"/>
              <a:ext cx="2225601" cy="278563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00B336"/>
            </a:solidFill>
            <a:ln w="6350" cap="flat" cmpd="sng" algn="ctr">
              <a:noFill/>
              <a:prstDash val="solid"/>
            </a:ln>
            <a:effectLst/>
          </p:spPr>
          <p:txBody>
            <a:bodyPr lIns="0" tIns="0" rIns="0" bIns="0" anchor="ctr"/>
            <a:lstStyle/>
            <a:p>
              <a:pPr indent="-180975" algn="ctr" defTabSz="995690" eaLnBrk="1" hangingPunct="1">
                <a:spcBef>
                  <a:spcPts val="0"/>
                </a:spcBef>
                <a:spcAft>
                  <a:spcPts val="240"/>
                </a:spcAft>
                <a:defRPr/>
              </a:pPr>
              <a:r>
                <a:rPr lang="ko-KR" altLang="en-US" sz="700" b="1" kern="0" spc="-30" dirty="0">
                  <a:ln>
                    <a:solidFill>
                      <a:srgbClr val="DE2F51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5400000" scaled="0"/>
                  </a:gra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고품질의 이행</a:t>
              </a:r>
              <a:r>
                <a:rPr lang="en-US" altLang="ko-KR" sz="700" b="1" kern="0" spc="-30" dirty="0">
                  <a:ln>
                    <a:solidFill>
                      <a:srgbClr val="DE2F51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5400000" scaled="0"/>
                  </a:gra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/</a:t>
              </a:r>
              <a:r>
                <a:rPr lang="ko-KR" altLang="en-US" sz="700" b="1" kern="0" spc="-30" dirty="0">
                  <a:ln>
                    <a:solidFill>
                      <a:srgbClr val="DE2F51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5400000" scaled="0"/>
                  </a:gra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보안 관리 및 완벽한 사후 지원</a:t>
              </a:r>
            </a:p>
          </p:txBody>
        </p:sp>
        <p:sp>
          <p:nvSpPr>
            <p:cNvPr id="15" name="양쪽 모서리가 둥근 사각형 134">
              <a:extLst>
                <a:ext uri="{FF2B5EF4-FFF2-40B4-BE49-F238E27FC236}">
                  <a16:creationId xmlns:a16="http://schemas.microsoft.com/office/drawing/2014/main" id="{DC55D82B-96FD-498D-BB38-6BC804A78769}"/>
                </a:ext>
              </a:extLst>
            </p:cNvPr>
            <p:cNvSpPr/>
            <p:nvPr/>
          </p:nvSpPr>
          <p:spPr bwMode="auto">
            <a:xfrm>
              <a:off x="362181" y="1696804"/>
              <a:ext cx="2225016" cy="1603833"/>
            </a:xfrm>
            <a:prstGeom prst="round2SameRect">
              <a:avLst>
                <a:gd name="adj1" fmla="val 0"/>
                <a:gd name="adj2" fmla="val 0"/>
              </a:avLst>
            </a:prstGeom>
            <a:gradFill>
              <a:gsLst>
                <a:gs pos="82000">
                  <a:sysClr val="window" lastClr="FFFFFF"/>
                </a:gs>
                <a:gs pos="100000">
                  <a:sysClr val="window" lastClr="FFFFFF">
                    <a:lumMod val="95000"/>
                  </a:sysClr>
                </a:gs>
              </a:gsLst>
              <a:lin ang="5400000" scaled="0"/>
            </a:gradFill>
            <a:ln w="6350" cap="flat" cmpd="sng" algn="ctr">
              <a:solidFill>
                <a:sysClr val="window" lastClr="FFFFFF">
                  <a:lumMod val="85000"/>
                </a:sysClr>
              </a:solidFill>
              <a:prstDash val="solid"/>
            </a:ln>
            <a:effectLst>
              <a:outerShdw dist="12700" dir="5400000" algn="t" rotWithShape="0">
                <a:sysClr val="windowText" lastClr="000000">
                  <a:lumMod val="75000"/>
                  <a:lumOff val="25000"/>
                  <a:alpha val="20000"/>
                </a:sysClr>
              </a:outerShdw>
            </a:effectLst>
          </p:spPr>
          <p:txBody>
            <a:bodyPr lIns="90000" tIns="108000" rIns="90000" bIns="0"/>
            <a:lstStyle/>
            <a:p>
              <a:pPr marL="95250" lvl="1" indent="-95250">
                <a:spcBef>
                  <a:spcPts val="0"/>
                </a:spcBef>
                <a:spcAft>
                  <a:spcPts val="240"/>
                </a:spcAft>
                <a:buSzPct val="100000"/>
                <a:buFont typeface="Wingdings" pitchFamily="2" charset="2"/>
                <a:buChar char="§"/>
                <a:defRPr/>
              </a:pPr>
              <a:endParaRPr lang="en-US" altLang="ko-KR" sz="700" kern="0" dirty="0" err="1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" name="양쪽 모서리가 둥근 사각형 135">
              <a:extLst>
                <a:ext uri="{FF2B5EF4-FFF2-40B4-BE49-F238E27FC236}">
                  <a16:creationId xmlns:a16="http://schemas.microsoft.com/office/drawing/2014/main" id="{DCCE46E2-0448-4318-8F40-3E0F1355CDEA}"/>
                </a:ext>
              </a:extLst>
            </p:cNvPr>
            <p:cNvSpPr/>
            <p:nvPr/>
          </p:nvSpPr>
          <p:spPr bwMode="auto">
            <a:xfrm>
              <a:off x="361683" y="1668373"/>
              <a:ext cx="2225601" cy="261214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00B336"/>
            </a:solidFill>
            <a:ln w="6350" cap="flat" cmpd="sng" algn="ctr">
              <a:noFill/>
              <a:prstDash val="solid"/>
            </a:ln>
            <a:effectLst/>
          </p:spPr>
          <p:txBody>
            <a:bodyPr lIns="0" tIns="0" rIns="0" bIns="0" anchor="ctr"/>
            <a:lstStyle/>
            <a:p>
              <a:pPr indent="-180975" algn="ctr" defTabSz="995690" eaLnBrk="1" hangingPunct="1">
                <a:spcBef>
                  <a:spcPts val="0"/>
                </a:spcBef>
                <a:spcAft>
                  <a:spcPts val="240"/>
                </a:spcAft>
                <a:defRPr/>
              </a:pPr>
              <a:r>
                <a:rPr lang="ko-KR" altLang="en-US" sz="700" b="1" kern="0" spc="-30" dirty="0">
                  <a:ln>
                    <a:solidFill>
                      <a:srgbClr val="DE2F51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5400000" scaled="0"/>
                  </a:gra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미래의 백업 환경까지 수용할 수 있는 아키텍처 제품</a:t>
              </a:r>
            </a:p>
          </p:txBody>
        </p:sp>
        <p:sp>
          <p:nvSpPr>
            <p:cNvPr id="17" name="양쪽 모서리가 둥근 사각형 142">
              <a:extLst>
                <a:ext uri="{FF2B5EF4-FFF2-40B4-BE49-F238E27FC236}">
                  <a16:creationId xmlns:a16="http://schemas.microsoft.com/office/drawing/2014/main" id="{1C9461A3-26AD-4666-8D39-5A3CD76E5489}"/>
                </a:ext>
              </a:extLst>
            </p:cNvPr>
            <p:cNvSpPr/>
            <p:nvPr/>
          </p:nvSpPr>
          <p:spPr bwMode="auto">
            <a:xfrm>
              <a:off x="4383438" y="1680355"/>
              <a:ext cx="2226111" cy="1482612"/>
            </a:xfrm>
            <a:prstGeom prst="round2SameRect">
              <a:avLst>
                <a:gd name="adj1" fmla="val 0"/>
                <a:gd name="adj2" fmla="val 0"/>
              </a:avLst>
            </a:prstGeom>
            <a:gradFill>
              <a:gsLst>
                <a:gs pos="82000">
                  <a:sysClr val="window" lastClr="FFFFFF"/>
                </a:gs>
                <a:gs pos="100000">
                  <a:sysClr val="window" lastClr="FFFFFF">
                    <a:lumMod val="95000"/>
                  </a:sysClr>
                </a:gs>
              </a:gsLst>
              <a:lin ang="5400000" scaled="0"/>
            </a:gradFill>
            <a:ln w="6350" cap="flat" cmpd="sng" algn="ctr">
              <a:solidFill>
                <a:sysClr val="window" lastClr="FFFFFF">
                  <a:lumMod val="85000"/>
                </a:sysClr>
              </a:solidFill>
              <a:prstDash val="solid"/>
            </a:ln>
            <a:effectLst>
              <a:outerShdw dist="12700" dir="5400000" algn="t" rotWithShape="0">
                <a:sysClr val="windowText" lastClr="000000">
                  <a:lumMod val="75000"/>
                  <a:lumOff val="25000"/>
                  <a:alpha val="20000"/>
                </a:sysClr>
              </a:outerShdw>
            </a:effectLst>
          </p:spPr>
          <p:txBody>
            <a:bodyPr lIns="90000" tIns="108000" rIns="90000" bIns="0"/>
            <a:lstStyle/>
            <a:p>
              <a:pPr marL="95250" lvl="1" indent="-95250">
                <a:spcBef>
                  <a:spcPts val="0"/>
                </a:spcBef>
                <a:spcAft>
                  <a:spcPts val="240"/>
                </a:spcAft>
                <a:buSzPct val="100000"/>
                <a:buFont typeface="Wingdings" pitchFamily="2" charset="2"/>
                <a:buChar char="§"/>
                <a:defRPr/>
              </a:pPr>
              <a:endParaRPr lang="en-US" altLang="ko-KR" sz="700" kern="0" dirty="0" err="1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" name="양쪽 모서리가 둥근 사각형 143">
              <a:extLst>
                <a:ext uri="{FF2B5EF4-FFF2-40B4-BE49-F238E27FC236}">
                  <a16:creationId xmlns:a16="http://schemas.microsoft.com/office/drawing/2014/main" id="{565B0A3D-1035-400F-83B4-1E5ADC717564}"/>
                </a:ext>
              </a:extLst>
            </p:cNvPr>
            <p:cNvSpPr/>
            <p:nvPr/>
          </p:nvSpPr>
          <p:spPr bwMode="auto">
            <a:xfrm>
              <a:off x="4383863" y="1655134"/>
              <a:ext cx="2225601" cy="254278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00B336"/>
            </a:solidFill>
            <a:ln w="6350" cap="flat" cmpd="sng" algn="ctr">
              <a:noFill/>
              <a:prstDash val="solid"/>
            </a:ln>
            <a:effectLst/>
          </p:spPr>
          <p:txBody>
            <a:bodyPr lIns="0" tIns="0" rIns="0" bIns="0" anchor="ctr"/>
            <a:lstStyle/>
            <a:p>
              <a:pPr indent="-180975" algn="ctr" defTabSz="995690" eaLnBrk="1" hangingPunct="1">
                <a:spcBef>
                  <a:spcPts val="0"/>
                </a:spcBef>
                <a:spcAft>
                  <a:spcPts val="240"/>
                </a:spcAft>
                <a:defRPr/>
              </a:pPr>
              <a:r>
                <a:rPr lang="ko-KR" altLang="en-US" sz="700" b="1" kern="0" spc="-30" dirty="0">
                  <a:ln>
                    <a:solidFill>
                      <a:srgbClr val="DE2F51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5400000" scaled="0"/>
                  </a:gra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신속한 백업</a:t>
              </a:r>
              <a:r>
                <a:rPr lang="en-US" altLang="ko-KR" sz="700" b="1" kern="0" spc="-30" dirty="0">
                  <a:ln>
                    <a:solidFill>
                      <a:srgbClr val="DE2F51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5400000" scaled="0"/>
                  </a:gra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/</a:t>
              </a:r>
              <a:r>
                <a:rPr lang="ko-KR" altLang="en-US" sz="700" b="1" kern="0" spc="-30" dirty="0">
                  <a:ln>
                    <a:solidFill>
                      <a:srgbClr val="DE2F51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5400000" scaled="0"/>
                  </a:gra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복구 및 비즈니스 연속성 확보</a:t>
              </a:r>
            </a:p>
          </p:txBody>
        </p:sp>
        <p:sp>
          <p:nvSpPr>
            <p:cNvPr id="19" name="Rectangle 155" descr="순서도 copy">
              <a:extLst>
                <a:ext uri="{FF2B5EF4-FFF2-40B4-BE49-F238E27FC236}">
                  <a16:creationId xmlns:a16="http://schemas.microsoft.com/office/drawing/2014/main" id="{22E94933-958F-426B-87C8-21F64C408FC9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4473527" y="2330741"/>
              <a:ext cx="913063" cy="183067"/>
            </a:xfrm>
            <a:prstGeom prst="rect">
              <a:avLst/>
            </a:prstGeom>
            <a:solidFill>
              <a:srgbClr val="F2F2F2"/>
            </a:solidFill>
            <a:ln w="6350" cap="flat" cmpd="sng" algn="ctr">
              <a:solidFill>
                <a:srgbClr val="E5E5E1"/>
              </a:solidFill>
              <a:prstDash val="solid"/>
            </a:ln>
            <a:effectLst/>
          </p:spPr>
          <p:txBody>
            <a:bodyPr lIns="0" tIns="0" rIns="0" bIns="0" anchor="ctr"/>
            <a:lstStyle/>
            <a:p>
              <a:pPr indent="-180975" algn="ctr" defTabSz="1043056" eaLnBrk="1" hangingPunct="1">
                <a:spcBef>
                  <a:spcPts val="0"/>
                </a:spcBef>
                <a:spcAft>
                  <a:spcPts val="240"/>
                </a:spcAft>
                <a:defRPr/>
              </a:pPr>
              <a:r>
                <a:rPr lang="ko-KR" altLang="en-US" sz="700" kern="0" dirty="0"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백업</a:t>
              </a:r>
              <a:r>
                <a:rPr lang="en-US" altLang="ko-KR" sz="700" kern="0" dirty="0"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/</a:t>
              </a:r>
              <a:r>
                <a:rPr lang="ko-KR" altLang="en-US" sz="700" kern="0" dirty="0"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복구</a:t>
              </a:r>
            </a:p>
          </p:txBody>
        </p:sp>
        <p:sp>
          <p:nvSpPr>
            <p:cNvPr id="20" name="Rectangle 156">
              <a:extLst>
                <a:ext uri="{FF2B5EF4-FFF2-40B4-BE49-F238E27FC236}">
                  <a16:creationId xmlns:a16="http://schemas.microsoft.com/office/drawing/2014/main" id="{7F4166C7-C1DB-4472-82E6-E9A248A47CC9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4473359" y="2507040"/>
              <a:ext cx="913473" cy="577302"/>
            </a:xfrm>
            <a:prstGeom prst="rect">
              <a:avLst/>
            </a:prstGeom>
            <a:solidFill>
              <a:sysClr val="window" lastClr="FFFFFF"/>
            </a:solidFill>
            <a:ln w="6350" algn="ctr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EAEAEA"/>
                    </a:outerShdw>
                  </a:effectLst>
                </a14:hiddenEffects>
              </a:ext>
            </a:extLst>
          </p:spPr>
          <p:txBody>
            <a:bodyPr lIns="18000" tIns="18000" rIns="18000" bIns="18000"/>
            <a:lstStyle>
              <a:lvl1pPr marL="85725" indent="-85725">
                <a:defRPr kumimoji="1" sz="1700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>
                <a:defRPr kumimoji="1" sz="1700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>
                <a:defRPr kumimoji="1" sz="1700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>
                <a:defRPr kumimoji="1" sz="1700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>
                <a:defRPr kumimoji="1" sz="1700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marL="55563" lvl="1" indent="-55563" defTabSz="995690">
                <a:lnSpc>
                  <a:spcPct val="110000"/>
                </a:lnSpc>
                <a:buClr>
                  <a:prstClr val="black">
                    <a:lumMod val="75000"/>
                    <a:lumOff val="25000"/>
                  </a:prstClr>
                </a:buClr>
                <a:buSzPct val="100000"/>
                <a:buFont typeface="Arial" pitchFamily="34" charset="0"/>
                <a:buChar char="•"/>
                <a:defRPr/>
              </a:pPr>
              <a:r>
                <a:rPr lang="ko-KR" altLang="en-US" sz="600" b="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서비스 영향없이 구축</a:t>
              </a:r>
              <a:endParaRPr lang="en-US" altLang="ko-KR" sz="600" b="0" dirty="0">
                <a:ln>
                  <a:solidFill>
                    <a:srgbClr val="C00000">
                      <a:alpha val="0"/>
                    </a:srgbClr>
                  </a:solidFill>
                </a:ln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55563" lvl="1" indent="-55563" defTabSz="995690">
                <a:lnSpc>
                  <a:spcPct val="110000"/>
                </a:lnSpc>
                <a:buClr>
                  <a:prstClr val="black">
                    <a:lumMod val="75000"/>
                    <a:lumOff val="25000"/>
                  </a:prstClr>
                </a:buClr>
                <a:buSzPct val="100000"/>
                <a:buFont typeface="Arial" pitchFamily="34" charset="0"/>
                <a:buChar char="•"/>
                <a:defRPr/>
              </a:pPr>
              <a:r>
                <a:rPr lang="en-US" altLang="ko-KR" sz="600" b="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22:00~06:00 </a:t>
              </a:r>
              <a:r>
                <a:rPr lang="ko-KR" altLang="en-US" sz="600" b="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백업 완료</a:t>
              </a:r>
            </a:p>
            <a:p>
              <a:pPr marL="55563" lvl="1" indent="-55563" defTabSz="995690">
                <a:lnSpc>
                  <a:spcPct val="110000"/>
                </a:lnSpc>
                <a:buClr>
                  <a:prstClr val="black">
                    <a:lumMod val="75000"/>
                    <a:lumOff val="25000"/>
                  </a:prstClr>
                </a:buClr>
                <a:buSzPct val="100000"/>
                <a:buFont typeface="Arial" pitchFamily="34" charset="0"/>
                <a:buChar char="•"/>
                <a:defRPr/>
              </a:pPr>
              <a:r>
                <a:rPr lang="en-US" altLang="ko-KR" sz="600" b="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  <a:r>
                <a:rPr lang="ko-KR" altLang="en-US" sz="600" b="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시간 이내 워크스테이션</a:t>
              </a:r>
              <a:r>
                <a:rPr lang="en-US" altLang="ko-KR" sz="600" b="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600" b="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복구</a:t>
              </a:r>
              <a:endParaRPr lang="en-US" altLang="ko-KR" sz="600" b="0" dirty="0">
                <a:ln>
                  <a:solidFill>
                    <a:srgbClr val="C00000">
                      <a:alpha val="0"/>
                    </a:srgbClr>
                  </a:solidFill>
                </a:ln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" name="Rectangle 155" descr="순서도 copy">
              <a:extLst>
                <a:ext uri="{FF2B5EF4-FFF2-40B4-BE49-F238E27FC236}">
                  <a16:creationId xmlns:a16="http://schemas.microsoft.com/office/drawing/2014/main" id="{699DE347-13B9-4FD2-8FDB-2BC305874A21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5622908" y="2330741"/>
              <a:ext cx="913063" cy="183067"/>
            </a:xfrm>
            <a:prstGeom prst="rect">
              <a:avLst/>
            </a:prstGeom>
            <a:solidFill>
              <a:srgbClr val="F2F2F2"/>
            </a:solidFill>
            <a:ln w="6350" cap="flat" cmpd="sng" algn="ctr">
              <a:solidFill>
                <a:srgbClr val="E5E5E1"/>
              </a:solidFill>
              <a:prstDash val="solid"/>
            </a:ln>
            <a:effectLst/>
          </p:spPr>
          <p:txBody>
            <a:bodyPr lIns="0" tIns="0" rIns="0" bIns="0" anchor="ctr"/>
            <a:lstStyle/>
            <a:p>
              <a:pPr indent="-180975" algn="ctr" defTabSz="1043056" eaLnBrk="1" hangingPunct="1">
                <a:spcBef>
                  <a:spcPts val="0"/>
                </a:spcBef>
                <a:spcAft>
                  <a:spcPts val="240"/>
                </a:spcAft>
                <a:defRPr/>
              </a:pPr>
              <a:r>
                <a:rPr lang="ko-KR" altLang="en-US" sz="700" kern="0" dirty="0"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연속성 확보</a:t>
              </a:r>
            </a:p>
          </p:txBody>
        </p:sp>
        <p:sp>
          <p:nvSpPr>
            <p:cNvPr id="23" name="Rectangle 156">
              <a:extLst>
                <a:ext uri="{FF2B5EF4-FFF2-40B4-BE49-F238E27FC236}">
                  <a16:creationId xmlns:a16="http://schemas.microsoft.com/office/drawing/2014/main" id="{8D0B5D63-5D87-4879-980B-E4C63F707A97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5622908" y="2507408"/>
              <a:ext cx="913063" cy="576576"/>
            </a:xfrm>
            <a:prstGeom prst="rect">
              <a:avLst/>
            </a:prstGeom>
            <a:solidFill>
              <a:sysClr val="window" lastClr="FFFFFF"/>
            </a:solidFill>
            <a:ln w="6350" algn="ctr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EAEAEA"/>
                    </a:outerShdw>
                  </a:effectLst>
                </a14:hiddenEffects>
              </a:ext>
            </a:extLst>
          </p:spPr>
          <p:txBody>
            <a:bodyPr lIns="18000" tIns="18000" rIns="18000" bIns="18000"/>
            <a:lstStyle>
              <a:lvl1pPr marL="85725" indent="-85725">
                <a:defRPr kumimoji="1" sz="1700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>
                <a:defRPr kumimoji="1" sz="1700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>
                <a:defRPr kumimoji="1" sz="1700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>
                <a:defRPr kumimoji="1" sz="1700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>
                <a:defRPr kumimoji="1" sz="1700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marL="55563" lvl="1" indent="-55563" defTabSz="995690" eaLnBrk="1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prstClr val="black">
                    <a:lumMod val="75000"/>
                    <a:lumOff val="25000"/>
                  </a:prstClr>
                </a:buClr>
                <a:buSzPct val="100000"/>
                <a:buFont typeface="Arial" pitchFamily="34" charset="0"/>
                <a:buChar char="•"/>
                <a:defRPr/>
              </a:pPr>
              <a:r>
                <a:rPr lang="ko-KR" altLang="en-US" sz="600" b="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사이버 공격 예방</a:t>
              </a:r>
              <a:endParaRPr lang="en-US" altLang="ko-KR" sz="600" b="0" dirty="0">
                <a:ln>
                  <a:solidFill>
                    <a:srgbClr val="C00000">
                      <a:alpha val="0"/>
                    </a:srgbClr>
                  </a:solidFill>
                </a:ln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55563" lvl="1" indent="-55563" defTabSz="995690" eaLnBrk="1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prstClr val="black">
                    <a:lumMod val="75000"/>
                    <a:lumOff val="25000"/>
                  </a:prstClr>
                </a:buClr>
                <a:buSzPct val="100000"/>
                <a:buFont typeface="Arial" pitchFamily="34" charset="0"/>
                <a:buChar char="•"/>
                <a:defRPr/>
              </a:pPr>
              <a:r>
                <a:rPr lang="en-US" altLang="ko-KR" sz="600" b="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15</a:t>
              </a:r>
              <a:r>
                <a:rPr lang="ko-KR" altLang="en-US" sz="600" b="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분 미만 </a:t>
              </a:r>
              <a:r>
                <a:rPr lang="en-US" altLang="ko-KR" sz="600" b="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RTPO™ </a:t>
              </a:r>
              <a:r>
                <a:rPr lang="ko-KR" altLang="en-US" sz="600" b="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구현</a:t>
              </a:r>
              <a:endParaRPr lang="en-US" altLang="ko-KR" sz="600" b="0" dirty="0">
                <a:ln>
                  <a:solidFill>
                    <a:srgbClr val="C00000">
                      <a:alpha val="0"/>
                    </a:srgbClr>
                  </a:solidFill>
                </a:ln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55563" lvl="1" indent="-55563" defTabSz="995690" eaLnBrk="1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prstClr val="black">
                    <a:lumMod val="75000"/>
                    <a:lumOff val="25000"/>
                  </a:prstClr>
                </a:buClr>
                <a:buSzPct val="100000"/>
                <a:buFont typeface="Arial" pitchFamily="34" charset="0"/>
                <a:buChar char="•"/>
                <a:defRPr/>
              </a:pPr>
              <a:r>
                <a:rPr lang="ko-KR" altLang="en-US" sz="600" b="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다양한 용도 사용</a:t>
              </a:r>
            </a:p>
          </p:txBody>
        </p:sp>
        <p:sp>
          <p:nvSpPr>
            <p:cNvPr id="24" name="Rectangle 156">
              <a:extLst>
                <a:ext uri="{FF2B5EF4-FFF2-40B4-BE49-F238E27FC236}">
                  <a16:creationId xmlns:a16="http://schemas.microsoft.com/office/drawing/2014/main" id="{23B63330-9C7D-462C-94F2-00D7E9AD703D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5605058" y="2639887"/>
              <a:ext cx="966110" cy="360783"/>
            </a:xfrm>
            <a:prstGeom prst="rect">
              <a:avLst/>
            </a:prstGeom>
          </p:spPr>
          <p:txBody>
            <a:bodyPr lIns="99569" tIns="49785" rIns="99569" bIns="49785"/>
            <a:lstStyle/>
            <a:p>
              <a:pPr marL="55563" lvl="1" indent="-55563" defTabSz="995690" eaLnBrk="1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prstClr val="black">
                    <a:lumMod val="75000"/>
                    <a:lumOff val="25000"/>
                  </a:prstClr>
                </a:buClr>
                <a:buSzPct val="100000"/>
                <a:buFont typeface="Arial" pitchFamily="34" charset="0"/>
                <a:buChar char="•"/>
                <a:defRPr/>
              </a:pPr>
              <a:endParaRPr lang="ko-KR" altLang="en-US" sz="700" dirty="0">
                <a:ln>
                  <a:solidFill>
                    <a:srgbClr val="C00000">
                      <a:alpha val="0"/>
                    </a:srgbClr>
                  </a:solidFill>
                </a:ln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" name="Rectangle 155" descr="순서도 copy">
              <a:extLst>
                <a:ext uri="{FF2B5EF4-FFF2-40B4-BE49-F238E27FC236}">
                  <a16:creationId xmlns:a16="http://schemas.microsoft.com/office/drawing/2014/main" id="{77FB7FD9-F3BE-49E3-BB28-570FCA0D0EEF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4473527" y="1984133"/>
              <a:ext cx="913063" cy="306094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6350" cap="flat" cmpd="sng" algn="ctr">
              <a:noFill/>
              <a:prstDash val="solid"/>
            </a:ln>
            <a:effectLst/>
          </p:spPr>
          <p:txBody>
            <a:bodyPr lIns="0" tIns="0" rIns="0" bIns="0" anchor="ctr"/>
            <a:lstStyle/>
            <a:p>
              <a:pPr indent="-180975" algn="ctr" defTabSz="1043056" eaLnBrk="1" hangingPunct="1">
                <a:spcBef>
                  <a:spcPts val="0"/>
                </a:spcBef>
                <a:spcAft>
                  <a:spcPts val="240"/>
                </a:spcAft>
                <a:defRPr/>
              </a:pPr>
              <a:r>
                <a:rPr lang="ko-KR" altLang="en-US" sz="700" b="1" kern="0" spc="-30" dirty="0">
                  <a:ln>
                    <a:solidFill>
                      <a:srgbClr val="DE2F51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5400000" scaled="0"/>
                  </a:gra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신속한</a:t>
              </a:r>
              <a:endParaRPr lang="en-US" altLang="ko-KR" sz="700" b="1" kern="0" spc="-30" dirty="0">
                <a:ln>
                  <a:solidFill>
                    <a:srgbClr val="DE2F51">
                      <a:alpha val="0"/>
                    </a:srgbClr>
                  </a:solidFill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indent="-180975" algn="ctr" defTabSz="1043056" eaLnBrk="1" hangingPunct="1">
                <a:spcBef>
                  <a:spcPts val="0"/>
                </a:spcBef>
                <a:spcAft>
                  <a:spcPts val="240"/>
                </a:spcAft>
                <a:defRPr/>
              </a:pPr>
              <a:r>
                <a:rPr lang="ko-KR" altLang="en-US" sz="700" b="1" kern="0" spc="-30" dirty="0">
                  <a:ln>
                    <a:solidFill>
                      <a:srgbClr val="DE2F51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5400000" scaled="0"/>
                  </a:gra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백업</a:t>
              </a:r>
              <a:r>
                <a:rPr lang="en-US" altLang="ko-KR" sz="700" b="1" kern="0" spc="-30" dirty="0">
                  <a:ln>
                    <a:solidFill>
                      <a:srgbClr val="DE2F51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5400000" scaled="0"/>
                  </a:gra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/</a:t>
              </a:r>
              <a:r>
                <a:rPr lang="ko-KR" altLang="en-US" sz="700" b="1" kern="0" spc="-30" dirty="0">
                  <a:ln>
                    <a:solidFill>
                      <a:srgbClr val="DE2F51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5400000" scaled="0"/>
                  </a:gra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복구</a:t>
              </a:r>
              <a:endParaRPr lang="en-US" altLang="ko-KR" sz="700" b="1" kern="0" spc="-30" dirty="0">
                <a:ln>
                  <a:solidFill>
                    <a:srgbClr val="DE2F51">
                      <a:alpha val="0"/>
                    </a:srgbClr>
                  </a:solidFill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" name="Rectangle 155" descr="순서도 copy">
              <a:extLst>
                <a:ext uri="{FF2B5EF4-FFF2-40B4-BE49-F238E27FC236}">
                  <a16:creationId xmlns:a16="http://schemas.microsoft.com/office/drawing/2014/main" id="{D89C4254-5082-43A9-8290-55B10F49DD2D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5622908" y="1984133"/>
              <a:ext cx="913063" cy="306094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6350" cap="flat" cmpd="sng" algn="ctr">
              <a:noFill/>
              <a:prstDash val="solid"/>
            </a:ln>
            <a:effectLst/>
          </p:spPr>
          <p:txBody>
            <a:bodyPr lIns="0" tIns="0" rIns="0" bIns="0" anchor="ctr"/>
            <a:lstStyle/>
            <a:p>
              <a:pPr indent="-180975" algn="ctr" defTabSz="1043056" eaLnBrk="1" hangingPunct="1">
                <a:spcBef>
                  <a:spcPts val="0"/>
                </a:spcBef>
                <a:spcAft>
                  <a:spcPts val="240"/>
                </a:spcAft>
                <a:defRPr/>
              </a:pPr>
              <a:r>
                <a:rPr lang="ko-KR" altLang="en-US" sz="700" b="1" kern="0" spc="-30" dirty="0">
                  <a:ln>
                    <a:solidFill>
                      <a:srgbClr val="DE2F51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5400000" scaled="0"/>
                  </a:gra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비즈니스 </a:t>
              </a:r>
              <a:endParaRPr lang="en-US" altLang="ko-KR" sz="700" b="1" kern="0" spc="-30" dirty="0">
                <a:ln>
                  <a:solidFill>
                    <a:srgbClr val="DE2F51">
                      <a:alpha val="0"/>
                    </a:srgbClr>
                  </a:solidFill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indent="-180975" algn="ctr" defTabSz="1043056" eaLnBrk="1" hangingPunct="1">
                <a:spcBef>
                  <a:spcPts val="0"/>
                </a:spcBef>
                <a:spcAft>
                  <a:spcPts val="240"/>
                </a:spcAft>
                <a:defRPr/>
              </a:pPr>
              <a:r>
                <a:rPr lang="ko-KR" altLang="en-US" sz="700" b="1" kern="0" spc="-30" dirty="0">
                  <a:ln>
                    <a:solidFill>
                      <a:srgbClr val="DE2F51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5400000" scaled="0"/>
                  </a:gra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연속성 확보</a:t>
              </a:r>
              <a:endParaRPr lang="en-US" altLang="ko-KR" sz="700" b="1" kern="0" spc="-30" dirty="0">
                <a:ln>
                  <a:solidFill>
                    <a:srgbClr val="DE2F51">
                      <a:alpha val="0"/>
                    </a:srgbClr>
                  </a:solidFill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CA22C41F-FAA1-45D6-B2D3-9BD86E54E070}"/>
                </a:ext>
              </a:extLst>
            </p:cNvPr>
            <p:cNvSpPr/>
            <p:nvPr/>
          </p:nvSpPr>
          <p:spPr bwMode="auto">
            <a:xfrm>
              <a:off x="525397" y="2610969"/>
              <a:ext cx="546304" cy="539418"/>
            </a:xfrm>
            <a:prstGeom prst="ellipse">
              <a:avLst/>
            </a:prstGeom>
            <a:gradFill flip="none" rotWithShape="1">
              <a:gsLst>
                <a:gs pos="49000">
                  <a:srgbClr val="7BC144"/>
                </a:gs>
                <a:gs pos="53000">
                  <a:srgbClr val="00B336"/>
                </a:gs>
              </a:gsLst>
              <a:lin ang="8100000" scaled="1"/>
              <a:tileRect/>
            </a:gradFill>
            <a:ln w="6350" cap="flat" cmpd="sng" algn="ctr">
              <a:noFill/>
              <a:prstDash val="solid"/>
            </a:ln>
            <a:effectLst>
              <a:outerShdw sx="110000" sy="110000" algn="ctr" rotWithShape="0">
                <a:srgbClr val="0099DA">
                  <a:alpha val="23000"/>
                </a:srgbClr>
              </a:outerShdw>
            </a:effectLst>
          </p:spPr>
          <p:txBody>
            <a:bodyPr lIns="0" tIns="0" rIns="0" bIns="0" anchor="ctr"/>
            <a:lstStyle/>
            <a:p>
              <a:pPr indent="-180975" algn="ctr" defTabSz="995690" eaLnBrk="1" hangingPunct="1">
                <a:spcBef>
                  <a:spcPts val="0"/>
                </a:spcBef>
                <a:spcAft>
                  <a:spcPts val="240"/>
                </a:spcAft>
                <a:defRPr/>
              </a:pPr>
              <a:r>
                <a:rPr lang="ko-KR" altLang="en-US" sz="700" kern="0" spc="-3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8100000" scaled="1"/>
                  </a:gra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개별</a:t>
              </a:r>
              <a:br>
                <a:rPr lang="en-US" altLang="ko-KR" sz="700" kern="0" spc="-3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8100000" scaled="1"/>
                  </a:gradFill>
                  <a:latin typeface="맑은 고딕" panose="020B0503020000020004" pitchFamily="50" charset="-127"/>
                  <a:ea typeface="맑은 고딕" panose="020B0503020000020004" pitchFamily="50" charset="-127"/>
                </a:rPr>
              </a:br>
              <a:r>
                <a:rPr lang="ko-KR" altLang="en-US" sz="700" kern="0" spc="-3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8100000" scaled="1"/>
                  </a:gra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백업단계</a:t>
              </a: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D5E91E5E-E95C-4255-9346-E13224553F6A}"/>
                </a:ext>
              </a:extLst>
            </p:cNvPr>
            <p:cNvSpPr/>
            <p:nvPr/>
          </p:nvSpPr>
          <p:spPr bwMode="auto">
            <a:xfrm>
              <a:off x="1202656" y="2610969"/>
              <a:ext cx="546304" cy="539418"/>
            </a:xfrm>
            <a:prstGeom prst="ellipse">
              <a:avLst/>
            </a:prstGeom>
            <a:gradFill flip="none" rotWithShape="1">
              <a:gsLst>
                <a:gs pos="49000">
                  <a:srgbClr val="7BC144"/>
                </a:gs>
                <a:gs pos="53000">
                  <a:srgbClr val="00B336"/>
                </a:gs>
              </a:gsLst>
              <a:lin ang="8100000" scaled="1"/>
              <a:tileRect/>
            </a:gradFill>
            <a:ln w="6350" cap="flat" cmpd="sng" algn="ctr">
              <a:noFill/>
              <a:prstDash val="solid"/>
            </a:ln>
            <a:effectLst>
              <a:outerShdw sx="110000" sy="110000" algn="ctr" rotWithShape="0">
                <a:srgbClr val="0099DA">
                  <a:alpha val="23000"/>
                </a:srgbClr>
              </a:outerShdw>
            </a:effectLst>
          </p:spPr>
          <p:txBody>
            <a:bodyPr lIns="0" tIns="0" rIns="0" bIns="0" anchor="ctr"/>
            <a:lstStyle/>
            <a:p>
              <a:pPr indent="-180975" algn="ctr" defTabSz="995690" eaLnBrk="1" hangingPunct="1">
                <a:spcBef>
                  <a:spcPts val="0"/>
                </a:spcBef>
                <a:spcAft>
                  <a:spcPts val="240"/>
                </a:spcAft>
                <a:defRPr/>
              </a:pPr>
              <a:r>
                <a:rPr lang="ko-KR" altLang="en-US" sz="700" kern="0" spc="-3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8100000" scaled="1"/>
                  </a:gra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통합</a:t>
              </a:r>
              <a:br>
                <a:rPr lang="en-US" altLang="ko-KR" sz="700" kern="0" spc="-3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8100000" scaled="1"/>
                  </a:gradFill>
                  <a:latin typeface="맑은 고딕" panose="020B0503020000020004" pitchFamily="50" charset="-127"/>
                  <a:ea typeface="맑은 고딕" panose="020B0503020000020004" pitchFamily="50" charset="-127"/>
                </a:rPr>
              </a:br>
              <a:r>
                <a:rPr lang="ko-KR" altLang="en-US" sz="700" kern="0" spc="-3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8100000" scaled="1"/>
                  </a:gra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백업단계</a:t>
              </a:r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057895EF-D109-475C-9FBA-4DA8B992E975}"/>
                </a:ext>
              </a:extLst>
            </p:cNvPr>
            <p:cNvSpPr/>
            <p:nvPr/>
          </p:nvSpPr>
          <p:spPr bwMode="auto">
            <a:xfrm>
              <a:off x="1879915" y="2610969"/>
              <a:ext cx="546304" cy="539418"/>
            </a:xfrm>
            <a:prstGeom prst="ellipse">
              <a:avLst/>
            </a:prstGeom>
            <a:gradFill flip="none" rotWithShape="1">
              <a:gsLst>
                <a:gs pos="49000">
                  <a:srgbClr val="7BC144"/>
                </a:gs>
                <a:gs pos="53000">
                  <a:srgbClr val="00B336"/>
                </a:gs>
              </a:gsLst>
              <a:lin ang="8100000" scaled="1"/>
              <a:tileRect/>
            </a:gradFill>
            <a:ln w="6350" cap="flat" cmpd="sng" algn="ctr">
              <a:noFill/>
              <a:prstDash val="solid"/>
            </a:ln>
            <a:effectLst>
              <a:outerShdw sx="110000" sy="110000" algn="ctr" rotWithShape="0">
                <a:srgbClr val="0099DA">
                  <a:alpha val="23000"/>
                </a:srgbClr>
              </a:outerShdw>
            </a:effectLst>
          </p:spPr>
          <p:txBody>
            <a:bodyPr lIns="0" tIns="0" rIns="0" bIns="0" anchor="ctr"/>
            <a:lstStyle/>
            <a:p>
              <a:pPr indent="-180975" algn="ctr" defTabSz="995690" eaLnBrk="1" hangingPunct="1">
                <a:spcBef>
                  <a:spcPts val="0"/>
                </a:spcBef>
                <a:spcAft>
                  <a:spcPts val="240"/>
                </a:spcAft>
                <a:defRPr/>
              </a:pPr>
              <a:r>
                <a:rPr lang="ko-KR" altLang="en-US" sz="700" kern="0" spc="-3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8100000" scaled="1"/>
                  </a:gra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클라우드</a:t>
              </a:r>
              <a:br>
                <a:rPr lang="en-US" altLang="ko-KR" sz="700" kern="0" spc="-3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8100000" scaled="1"/>
                  </a:gradFill>
                  <a:latin typeface="맑은 고딕" panose="020B0503020000020004" pitchFamily="50" charset="-127"/>
                  <a:ea typeface="맑은 고딕" panose="020B0503020000020004" pitchFamily="50" charset="-127"/>
                </a:rPr>
              </a:br>
              <a:r>
                <a:rPr lang="ko-KR" altLang="en-US" sz="700" kern="0" spc="-3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8100000" scaled="1"/>
                  </a:gra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백업단계</a:t>
              </a:r>
            </a:p>
          </p:txBody>
        </p: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2667E2A3-718E-4435-95EA-EDA70EE821ED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071701" y="2880678"/>
              <a:ext cx="130955" cy="0"/>
            </a:xfrm>
            <a:prstGeom prst="line">
              <a:avLst/>
            </a:prstGeom>
            <a:noFill/>
            <a:ln w="9525" algn="ctr">
              <a:solidFill>
                <a:srgbClr val="4A7EBB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E4867D4B-1F5D-4C02-8D33-F1DD652FEF1B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1741544" y="2880678"/>
              <a:ext cx="130954" cy="1"/>
            </a:xfrm>
            <a:prstGeom prst="line">
              <a:avLst/>
            </a:prstGeom>
            <a:noFill/>
            <a:ln w="9525" algn="ctr">
              <a:solidFill>
                <a:srgbClr val="4A7EBB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2" name="Rectangle 155" descr="순서도 copy">
              <a:extLst>
                <a:ext uri="{FF2B5EF4-FFF2-40B4-BE49-F238E27FC236}">
                  <a16:creationId xmlns:a16="http://schemas.microsoft.com/office/drawing/2014/main" id="{F9EF1FCC-6B0E-4391-94EF-EA9D7461ACEA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401658" y="3096235"/>
              <a:ext cx="2159577" cy="160026"/>
            </a:xfrm>
            <a:prstGeom prst="rect">
              <a:avLst/>
            </a:prstGeom>
            <a:solidFill>
              <a:sysClr val="window" lastClr="FFFFFF">
                <a:lumMod val="85000"/>
              </a:sysClr>
            </a:solidFill>
            <a:ln w="6350" cap="flat" cmpd="sng" algn="ctr">
              <a:solidFill>
                <a:srgbClr val="E5E5E1"/>
              </a:solidFill>
              <a:prstDash val="solid"/>
            </a:ln>
            <a:effectLst/>
          </p:spPr>
          <p:txBody>
            <a:bodyPr lIns="0" tIns="0" rIns="0" bIns="0" anchor="ctr"/>
            <a:lstStyle/>
            <a:p>
              <a:pPr indent="-180975" algn="ctr" defTabSz="1043056" eaLnBrk="1" hangingPunct="1">
                <a:spcBef>
                  <a:spcPts val="0"/>
                </a:spcBef>
                <a:spcAft>
                  <a:spcPts val="240"/>
                </a:spcAft>
                <a:defRPr/>
              </a:pPr>
              <a:r>
                <a:rPr lang="ko-KR" altLang="en-US" sz="700" kern="0" dirty="0"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백업서비스의 발전방향</a:t>
              </a:r>
            </a:p>
          </p:txBody>
        </p:sp>
        <p:sp>
          <p:nvSpPr>
            <p:cNvPr id="33" name="Rectangle 155" descr="순서도 copy">
              <a:extLst>
                <a:ext uri="{FF2B5EF4-FFF2-40B4-BE49-F238E27FC236}">
                  <a16:creationId xmlns:a16="http://schemas.microsoft.com/office/drawing/2014/main" id="{2AB6CAC4-B7B2-4334-9D8D-2287B951A3E6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608879" y="1984133"/>
              <a:ext cx="1769515" cy="118442"/>
            </a:xfrm>
            <a:prstGeom prst="roundRect">
              <a:avLst>
                <a:gd name="adj" fmla="val 50000"/>
              </a:avLst>
            </a:prstGeom>
            <a:solidFill>
              <a:srgbClr val="F2F2F2"/>
            </a:solidFill>
            <a:ln w="6350" cap="flat" cmpd="sng" algn="ctr">
              <a:solidFill>
                <a:srgbClr val="E5E5E1"/>
              </a:solidFill>
              <a:prstDash val="solid"/>
            </a:ln>
            <a:effectLst/>
          </p:spPr>
          <p:txBody>
            <a:bodyPr lIns="0" tIns="0" rIns="0" bIns="0" anchor="ctr"/>
            <a:lstStyle/>
            <a:p>
              <a:pPr indent="-180975" algn="ctr" defTabSz="1043056" eaLnBrk="1" hangingPunct="1">
                <a:spcBef>
                  <a:spcPts val="0"/>
                </a:spcBef>
                <a:spcAft>
                  <a:spcPts val="240"/>
                </a:spcAft>
                <a:defRPr/>
              </a:pPr>
              <a:r>
                <a:rPr lang="ko-KR" altLang="en-US" sz="700" kern="0" spc="-50" dirty="0"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백업서비스 모델의 고도화</a:t>
              </a:r>
            </a:p>
          </p:txBody>
        </p:sp>
        <p:sp>
          <p:nvSpPr>
            <p:cNvPr id="34" name="Rectangle 155" descr="순서도 copy">
              <a:extLst>
                <a:ext uri="{FF2B5EF4-FFF2-40B4-BE49-F238E27FC236}">
                  <a16:creationId xmlns:a16="http://schemas.microsoft.com/office/drawing/2014/main" id="{EA7EE9A9-1115-410D-8E3B-7BEEDE1D92E8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608879" y="2150444"/>
              <a:ext cx="1769515" cy="118442"/>
            </a:xfrm>
            <a:prstGeom prst="roundRect">
              <a:avLst>
                <a:gd name="adj" fmla="val 50000"/>
              </a:avLst>
            </a:prstGeom>
            <a:solidFill>
              <a:srgbClr val="F2F2F2"/>
            </a:solidFill>
            <a:ln w="6350" cap="flat" cmpd="sng" algn="ctr">
              <a:solidFill>
                <a:srgbClr val="E5E5E1"/>
              </a:solidFill>
              <a:prstDash val="solid"/>
            </a:ln>
            <a:effectLst/>
          </p:spPr>
          <p:txBody>
            <a:bodyPr lIns="0" tIns="0" rIns="0" bIns="0" anchor="ctr"/>
            <a:lstStyle/>
            <a:p>
              <a:pPr indent="-180975" algn="ctr" defTabSz="1043056" eaLnBrk="1" hangingPunct="1">
                <a:spcBef>
                  <a:spcPts val="0"/>
                </a:spcBef>
                <a:spcAft>
                  <a:spcPts val="240"/>
                </a:spcAft>
                <a:defRPr/>
              </a:pPr>
              <a:r>
                <a:rPr lang="ko-KR" altLang="en-US" sz="700" kern="0" spc="-50" dirty="0"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통합 단일 플랫폼 </a:t>
              </a:r>
              <a:r>
                <a:rPr lang="en-US" altLang="ko-KR" sz="700" kern="0" spc="-50" dirty="0"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(</a:t>
              </a:r>
              <a:r>
                <a:rPr lang="ko-KR" altLang="en-US" sz="700" kern="0" spc="-50" dirty="0"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백업</a:t>
              </a:r>
              <a:r>
                <a:rPr lang="en-US" altLang="ko-KR" sz="700" kern="0" spc="-50" dirty="0"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</a:t>
              </a:r>
              <a:r>
                <a:rPr lang="ko-KR" altLang="en-US" sz="700" kern="0" spc="-50" dirty="0"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모니터링</a:t>
              </a:r>
              <a:r>
                <a:rPr lang="en-US" altLang="ko-KR" sz="700" kern="0" spc="-50" dirty="0"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700" kern="0" spc="-50" dirty="0"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및 리포팅</a:t>
              </a:r>
              <a:r>
                <a:rPr lang="en-US" altLang="ko-KR" sz="700" kern="0" spc="-50" dirty="0"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  <a:endParaRPr lang="ko-KR" altLang="en-US" sz="700" kern="0" spc="-5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" name="Rectangle 155" descr="순서도 copy">
              <a:extLst>
                <a:ext uri="{FF2B5EF4-FFF2-40B4-BE49-F238E27FC236}">
                  <a16:creationId xmlns:a16="http://schemas.microsoft.com/office/drawing/2014/main" id="{A51C40E4-211B-4407-9648-5C73D18CD614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608879" y="2318837"/>
              <a:ext cx="1769515" cy="118442"/>
            </a:xfrm>
            <a:prstGeom prst="roundRect">
              <a:avLst>
                <a:gd name="adj" fmla="val 50000"/>
              </a:avLst>
            </a:prstGeom>
            <a:solidFill>
              <a:srgbClr val="F2F2F2"/>
            </a:solidFill>
            <a:ln w="6350" cap="flat" cmpd="sng" algn="ctr">
              <a:solidFill>
                <a:srgbClr val="E5E5E1"/>
              </a:solidFill>
              <a:prstDash val="solid"/>
            </a:ln>
            <a:effectLst/>
          </p:spPr>
          <p:txBody>
            <a:bodyPr lIns="0" tIns="0" rIns="0" bIns="0" anchor="ctr"/>
            <a:lstStyle/>
            <a:p>
              <a:pPr indent="-180975" algn="ctr" defTabSz="1043056" eaLnBrk="1" hangingPunct="1">
                <a:spcBef>
                  <a:spcPts val="0"/>
                </a:spcBef>
                <a:spcAft>
                  <a:spcPts val="240"/>
                </a:spcAft>
                <a:defRPr/>
              </a:pPr>
              <a:r>
                <a:rPr lang="ko-KR" altLang="en-US" sz="700" kern="0" spc="-50" dirty="0"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클라우드 수용 아키텍처 기반</a:t>
              </a:r>
            </a:p>
          </p:txBody>
        </p:sp>
        <p:sp>
          <p:nvSpPr>
            <p:cNvPr id="83" name="양쪽 모서리가 둥근 사각형 148">
              <a:extLst>
                <a:ext uri="{FF2B5EF4-FFF2-40B4-BE49-F238E27FC236}">
                  <a16:creationId xmlns:a16="http://schemas.microsoft.com/office/drawing/2014/main" id="{5C045869-42D2-46E0-9AFD-AA80B41AF320}"/>
                </a:ext>
              </a:extLst>
            </p:cNvPr>
            <p:cNvSpPr/>
            <p:nvPr/>
          </p:nvSpPr>
          <p:spPr bwMode="auto">
            <a:xfrm>
              <a:off x="355601" y="3404799"/>
              <a:ext cx="2225601" cy="273466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00B336"/>
            </a:solidFill>
            <a:ln w="6350" cap="flat" cmpd="sng" algn="ctr">
              <a:noFill/>
              <a:prstDash val="solid"/>
            </a:ln>
            <a:effectLst/>
          </p:spPr>
          <p:txBody>
            <a:bodyPr lIns="0" tIns="0" rIns="0" bIns="0" anchor="ctr"/>
            <a:lstStyle/>
            <a:p>
              <a:pPr indent="-180975" algn="ctr" defTabSz="995690" eaLnBrk="1" hangingPunct="1">
                <a:spcBef>
                  <a:spcPts val="0"/>
                </a:spcBef>
                <a:spcAft>
                  <a:spcPts val="240"/>
                </a:spcAft>
                <a:defRPr/>
              </a:pPr>
              <a:r>
                <a:rPr lang="ko-KR" altLang="en-US" sz="700" b="1" kern="0" spc="-50" dirty="0">
                  <a:ln>
                    <a:solidFill>
                      <a:srgbClr val="DE2F51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5400000" scaled="0"/>
                  </a:gra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풍부하고 다양한 백업 사업 경험 적용으로 </a:t>
              </a:r>
              <a:endParaRPr lang="en-US" altLang="ko-KR" sz="700" b="1" kern="0" spc="-50" dirty="0">
                <a:ln>
                  <a:solidFill>
                    <a:srgbClr val="DE2F51">
                      <a:alpha val="0"/>
                    </a:srgbClr>
                  </a:solidFill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indent="-180975" algn="ctr" defTabSz="995690" eaLnBrk="1" hangingPunct="1">
                <a:spcBef>
                  <a:spcPts val="0"/>
                </a:spcBef>
                <a:spcAft>
                  <a:spcPts val="240"/>
                </a:spcAft>
                <a:defRPr/>
              </a:pPr>
              <a:r>
                <a:rPr lang="ko-KR" altLang="en-US" sz="700" b="1" kern="0" spc="-50" dirty="0">
                  <a:ln>
                    <a:solidFill>
                      <a:srgbClr val="DE2F51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5400000" scaled="0"/>
                  </a:gra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성공적인 사업 수행</a:t>
              </a:r>
            </a:p>
          </p:txBody>
        </p:sp>
        <p:sp>
          <p:nvSpPr>
            <p:cNvPr id="80" name="Rectangle 155" descr="순서도 copy">
              <a:extLst>
                <a:ext uri="{FF2B5EF4-FFF2-40B4-BE49-F238E27FC236}">
                  <a16:creationId xmlns:a16="http://schemas.microsoft.com/office/drawing/2014/main" id="{94CFF692-9731-478B-A78B-EFD15AEB83E3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401658" y="3733456"/>
              <a:ext cx="1043970" cy="276597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6350" cap="flat" cmpd="sng" algn="ctr">
              <a:solidFill>
                <a:srgbClr val="7F7F7F"/>
              </a:solidFill>
              <a:prstDash val="solid"/>
            </a:ln>
            <a:effectLst/>
          </p:spPr>
          <p:txBody>
            <a:bodyPr lIns="0" tIns="0" rIns="0" bIns="0" anchor="ctr"/>
            <a:lstStyle/>
            <a:p>
              <a:pPr indent="-180975" algn="ctr" defTabSz="1043056" eaLnBrk="1" hangingPunct="1">
                <a:spcBef>
                  <a:spcPts val="0"/>
                </a:spcBef>
                <a:spcAft>
                  <a:spcPts val="240"/>
                </a:spcAft>
                <a:defRPr/>
              </a:pPr>
              <a:r>
                <a:rPr lang="ko-KR" altLang="en-US" sz="600" b="1" kern="0" dirty="0">
                  <a:solidFill>
                    <a:prstClr val="whit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유사 환경 구축 경험</a:t>
              </a:r>
            </a:p>
          </p:txBody>
        </p:sp>
        <p:sp>
          <p:nvSpPr>
            <p:cNvPr id="38" name="Rectangle 151" descr="순서도 copy">
              <a:extLst>
                <a:ext uri="{FF2B5EF4-FFF2-40B4-BE49-F238E27FC236}">
                  <a16:creationId xmlns:a16="http://schemas.microsoft.com/office/drawing/2014/main" id="{91476A89-CB57-4F90-80DF-3C212BF63AA3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371691" y="4577725"/>
              <a:ext cx="1081220" cy="92333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lIns="0" tIns="0" rIns="0" bIns="0">
              <a:spAutoFit/>
            </a:bodyPr>
            <a:lstStyle/>
            <a:p>
              <a:pPr algn="ctr" defTabSz="995690" eaLnBrk="1" fontAlgn="t" hangingPunct="1">
                <a:spcAft>
                  <a:spcPts val="200"/>
                </a:spcAft>
                <a:defRPr/>
              </a:pPr>
              <a:r>
                <a:rPr kumimoji="1" lang="ko-KR" altLang="en-US" sz="600" b="1" spc="-3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solidFill>
                    <a:srgbClr val="00206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유사 사업 노하우 적용</a:t>
              </a:r>
            </a:p>
          </p:txBody>
        </p:sp>
        <p:sp>
          <p:nvSpPr>
            <p:cNvPr id="78" name="Rectangle 155" descr="순서도 copy">
              <a:extLst>
                <a:ext uri="{FF2B5EF4-FFF2-40B4-BE49-F238E27FC236}">
                  <a16:creationId xmlns:a16="http://schemas.microsoft.com/office/drawing/2014/main" id="{10063AA0-02C5-482F-94A5-466D59609B20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497982" y="3733681"/>
              <a:ext cx="1044522" cy="27649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6350" cap="flat" cmpd="sng" algn="ctr">
              <a:solidFill>
                <a:srgbClr val="7F7F7F"/>
              </a:solidFill>
              <a:prstDash val="solid"/>
            </a:ln>
            <a:effectLst/>
          </p:spPr>
          <p:txBody>
            <a:bodyPr lIns="0" tIns="0" rIns="0" bIns="0" anchor="ctr"/>
            <a:lstStyle/>
            <a:p>
              <a:pPr indent="-180975" algn="ctr" defTabSz="1043056">
                <a:spcAft>
                  <a:spcPts val="240"/>
                </a:spcAft>
              </a:pPr>
              <a:r>
                <a:rPr lang="ko-KR" altLang="en-US" sz="600" b="1" kern="0" dirty="0">
                  <a:solidFill>
                    <a:prstClr val="whit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대규모 백업시스템</a:t>
              </a:r>
              <a:endParaRPr lang="en-US" altLang="ko-KR" sz="600" b="1" kern="0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indent="-180975" algn="ctr" defTabSz="1043056">
                <a:spcAft>
                  <a:spcPts val="240"/>
                </a:spcAft>
              </a:pPr>
              <a:r>
                <a:rPr lang="ko-KR" altLang="en-US" sz="600" b="1" kern="0" dirty="0" err="1">
                  <a:solidFill>
                    <a:prstClr val="whit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구축경험</a:t>
              </a:r>
              <a:r>
                <a:rPr lang="ko-KR" altLang="en-US" sz="600" b="1" kern="0" dirty="0">
                  <a:solidFill>
                    <a:prstClr val="whit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활용</a:t>
              </a:r>
            </a:p>
          </p:txBody>
        </p:sp>
        <p:sp>
          <p:nvSpPr>
            <p:cNvPr id="79" name="Rectangle 156">
              <a:extLst>
                <a:ext uri="{FF2B5EF4-FFF2-40B4-BE49-F238E27FC236}">
                  <a16:creationId xmlns:a16="http://schemas.microsoft.com/office/drawing/2014/main" id="{0A0F2A8F-3540-4CF9-961D-9C3B75CE0BE0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498265" y="4010052"/>
              <a:ext cx="1043969" cy="490201"/>
            </a:xfrm>
            <a:prstGeom prst="rect">
              <a:avLst/>
            </a:prstGeom>
            <a:solidFill>
              <a:sysClr val="window" lastClr="FFFFFF"/>
            </a:solidFill>
            <a:ln w="6350" algn="ctr">
              <a:solidFill>
                <a:srgbClr val="7F7F7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EAEAEA"/>
                    </a:outerShdw>
                  </a:effectLst>
                </a14:hiddenEffects>
              </a:ext>
            </a:extLst>
          </p:spPr>
          <p:txBody>
            <a:bodyPr lIns="46800" tIns="46800" rIns="46800" bIns="46800" anchor="ctr"/>
            <a:lstStyle>
              <a:lvl1pPr marL="85725" indent="-85725">
                <a:defRPr kumimoji="1" sz="1700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>
                <a:defRPr kumimoji="1" sz="1700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>
                <a:defRPr kumimoji="1" sz="1700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>
                <a:defRPr kumimoji="1" sz="1700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>
                <a:defRPr kumimoji="1" sz="1700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marL="55563" lvl="1" indent="-55563" defTabSz="995690">
                <a:lnSpc>
                  <a:spcPct val="110000"/>
                </a:lnSpc>
                <a:buClr>
                  <a:prstClr val="black">
                    <a:lumMod val="75000"/>
                    <a:lumOff val="25000"/>
                  </a:prstClr>
                </a:buClr>
                <a:buSzPct val="100000"/>
                <a:buFont typeface="Arial" pitchFamily="34" charset="0"/>
                <a:buChar char="•"/>
                <a:defRPr/>
              </a:pPr>
              <a:r>
                <a:rPr lang="ko-KR" altLang="en-US" sz="600" b="0" kern="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다수기관의 백업시스템 구축</a:t>
              </a:r>
            </a:p>
            <a:p>
              <a:pPr marL="55563" lvl="1" indent="-55563" defTabSz="995690">
                <a:lnSpc>
                  <a:spcPct val="110000"/>
                </a:lnSpc>
                <a:buClr>
                  <a:prstClr val="black">
                    <a:lumMod val="75000"/>
                    <a:lumOff val="25000"/>
                  </a:prstClr>
                </a:buClr>
                <a:buSzPct val="100000"/>
                <a:buFont typeface="Arial" pitchFamily="34" charset="0"/>
                <a:buChar char="•"/>
                <a:defRPr/>
              </a:pPr>
              <a:r>
                <a:rPr lang="ko-KR" altLang="en-US" sz="600" b="0" kern="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물리 환경에서 백업시스템 구축능력</a:t>
              </a:r>
            </a:p>
          </p:txBody>
        </p:sp>
        <p:sp>
          <p:nvSpPr>
            <p:cNvPr id="40" name="Rectangle 151" descr="순서도 copy">
              <a:extLst>
                <a:ext uri="{FF2B5EF4-FFF2-40B4-BE49-F238E27FC236}">
                  <a16:creationId xmlns:a16="http://schemas.microsoft.com/office/drawing/2014/main" id="{FBA3FDD9-861D-4FD8-804A-548085291536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485371" y="4521501"/>
              <a:ext cx="1081220" cy="184666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lIns="0" tIns="0" rIns="0" bIns="0">
              <a:spAutoFit/>
            </a:bodyPr>
            <a:lstStyle/>
            <a:p>
              <a:pPr algn="ctr" defTabSz="995690" eaLnBrk="1" fontAlgn="t" hangingPunct="1">
                <a:spcAft>
                  <a:spcPts val="200"/>
                </a:spcAft>
                <a:defRPr/>
              </a:pPr>
              <a:r>
                <a:rPr kumimoji="1" lang="ko-KR" altLang="en-US" sz="600" b="1" kern="0" spc="-3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solidFill>
                    <a:srgbClr val="00206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백업 전문 기술인력 투입으로 업무영향 최소화</a:t>
              </a:r>
            </a:p>
          </p:txBody>
        </p: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8F786EF9-0315-4836-BE8B-19BF80C09964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1479793" y="4540077"/>
              <a:ext cx="0" cy="182660"/>
            </a:xfrm>
            <a:prstGeom prst="line">
              <a:avLst/>
            </a:prstGeom>
            <a:noFill/>
            <a:ln w="9525" algn="ctr">
              <a:solidFill>
                <a:srgbClr val="4A7EBB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9" name="Rectangle 155" descr="순서도 copy">
              <a:extLst>
                <a:ext uri="{FF2B5EF4-FFF2-40B4-BE49-F238E27FC236}">
                  <a16:creationId xmlns:a16="http://schemas.microsoft.com/office/drawing/2014/main" id="{24E24CBF-D0DA-4A08-9A05-7B5E780C9413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4484368" y="4048822"/>
              <a:ext cx="915131" cy="182439"/>
            </a:xfrm>
            <a:prstGeom prst="rect">
              <a:avLst/>
            </a:prstGeom>
            <a:solidFill>
              <a:srgbClr val="F2F2F2"/>
            </a:solidFill>
            <a:ln w="6350" cap="flat" cmpd="sng" algn="ctr">
              <a:solidFill>
                <a:srgbClr val="E5E5E1"/>
              </a:solidFill>
              <a:prstDash val="solid"/>
            </a:ln>
            <a:effectLst/>
          </p:spPr>
          <p:txBody>
            <a:bodyPr lIns="0" tIns="0" rIns="0" bIns="0" anchor="ctr"/>
            <a:lstStyle/>
            <a:p>
              <a:pPr indent="-180975" algn="ctr" defTabSz="1043056" eaLnBrk="1" hangingPunct="1">
                <a:spcBef>
                  <a:spcPts val="0"/>
                </a:spcBef>
                <a:spcAft>
                  <a:spcPts val="240"/>
                </a:spcAft>
                <a:defRPr/>
              </a:pPr>
              <a:r>
                <a:rPr lang="ko-KR" altLang="en-US" sz="700" kern="0" dirty="0"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구축</a:t>
              </a:r>
            </a:p>
          </p:txBody>
        </p:sp>
        <p:sp>
          <p:nvSpPr>
            <p:cNvPr id="50" name="Rectangle 156">
              <a:extLst>
                <a:ext uri="{FF2B5EF4-FFF2-40B4-BE49-F238E27FC236}">
                  <a16:creationId xmlns:a16="http://schemas.microsoft.com/office/drawing/2014/main" id="{E698CB42-7A04-4949-8BA6-4A21E26AE049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4484326" y="4224836"/>
              <a:ext cx="915666" cy="445222"/>
            </a:xfrm>
            <a:prstGeom prst="rect">
              <a:avLst/>
            </a:prstGeom>
            <a:solidFill>
              <a:sysClr val="window" lastClr="FFFFFF"/>
            </a:solidFill>
            <a:ln w="6350" algn="ctr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EAEAEA"/>
                    </a:outerShdw>
                  </a:effectLst>
                </a14:hiddenEffects>
              </a:ext>
            </a:extLst>
          </p:spPr>
          <p:txBody>
            <a:bodyPr lIns="46800" tIns="46800" rIns="46800" bIns="46800"/>
            <a:lstStyle>
              <a:lvl1pPr marL="85725" indent="-85725">
                <a:defRPr kumimoji="1" sz="1700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>
                <a:defRPr kumimoji="1" sz="1700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>
                <a:defRPr kumimoji="1" sz="1700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>
                <a:defRPr kumimoji="1" sz="1700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>
                <a:defRPr kumimoji="1" sz="1700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marL="55563" lvl="1" indent="-55563" defTabSz="995690">
                <a:lnSpc>
                  <a:spcPct val="110000"/>
                </a:lnSpc>
                <a:buClr>
                  <a:prstClr val="black">
                    <a:lumMod val="75000"/>
                    <a:lumOff val="25000"/>
                  </a:prstClr>
                </a:buClr>
                <a:buSzPct val="100000"/>
                <a:buFont typeface="Arial" pitchFamily="34" charset="0"/>
                <a:buChar char="•"/>
                <a:defRPr/>
              </a:pPr>
              <a:r>
                <a:rPr lang="ko-KR" altLang="en-US" sz="600" b="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백업시스템 설계 및 정책수립</a:t>
              </a:r>
              <a:endParaRPr lang="en-US" altLang="ko-KR" sz="600" b="0" dirty="0">
                <a:ln>
                  <a:solidFill>
                    <a:srgbClr val="C00000">
                      <a:alpha val="0"/>
                    </a:srgbClr>
                  </a:solidFill>
                </a:ln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55563" lvl="1" indent="-55563" defTabSz="995690">
                <a:lnSpc>
                  <a:spcPct val="110000"/>
                </a:lnSpc>
                <a:buClr>
                  <a:prstClr val="black">
                    <a:lumMod val="75000"/>
                    <a:lumOff val="25000"/>
                  </a:prstClr>
                </a:buClr>
                <a:buSzPct val="100000"/>
                <a:buFont typeface="Arial" pitchFamily="34" charset="0"/>
                <a:buChar char="•"/>
                <a:defRPr/>
              </a:pPr>
              <a:r>
                <a:rPr lang="ko-KR" altLang="en-US" sz="600" b="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통합 모니터링</a:t>
              </a:r>
              <a:r>
                <a:rPr lang="en-US" altLang="ko-KR" sz="600" b="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/</a:t>
              </a:r>
              <a:r>
                <a:rPr lang="ko-KR" altLang="en-US" sz="600" b="0" dirty="0" err="1">
                  <a:ln>
                    <a:solidFill>
                      <a:srgbClr val="C00000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리포팅</a:t>
              </a:r>
              <a:endParaRPr lang="ko-KR" altLang="en-US" sz="600" b="0" dirty="0">
                <a:ln>
                  <a:solidFill>
                    <a:srgbClr val="C00000">
                      <a:alpha val="0"/>
                    </a:srgbClr>
                  </a:solidFill>
                </a:ln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55563" lvl="1" indent="-55563" defTabSz="995690">
                <a:lnSpc>
                  <a:spcPct val="110000"/>
                </a:lnSpc>
                <a:buClr>
                  <a:prstClr val="black">
                    <a:lumMod val="75000"/>
                    <a:lumOff val="25000"/>
                  </a:prstClr>
                </a:buClr>
                <a:buSzPct val="100000"/>
                <a:buFont typeface="Arial" pitchFamily="34" charset="0"/>
                <a:buChar char="•"/>
                <a:defRPr/>
              </a:pPr>
              <a:r>
                <a:rPr lang="ko-KR" altLang="en-US" sz="600" b="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백업시스템 구축</a:t>
              </a:r>
            </a:p>
          </p:txBody>
        </p:sp>
        <p:sp>
          <p:nvSpPr>
            <p:cNvPr id="52" name="Rectangle 155" descr="순서도 copy">
              <a:extLst>
                <a:ext uri="{FF2B5EF4-FFF2-40B4-BE49-F238E27FC236}">
                  <a16:creationId xmlns:a16="http://schemas.microsoft.com/office/drawing/2014/main" id="{477BAD4C-92D9-4717-AB75-290854910A91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5694333" y="4048822"/>
              <a:ext cx="915131" cy="182439"/>
            </a:xfrm>
            <a:prstGeom prst="rect">
              <a:avLst/>
            </a:prstGeom>
            <a:solidFill>
              <a:srgbClr val="F2F2F2"/>
            </a:solidFill>
            <a:ln w="6350" cap="flat" cmpd="sng" algn="ctr">
              <a:solidFill>
                <a:srgbClr val="E5E5E1"/>
              </a:solidFill>
              <a:prstDash val="solid"/>
            </a:ln>
            <a:effectLst/>
          </p:spPr>
          <p:txBody>
            <a:bodyPr lIns="0" tIns="0" rIns="0" bIns="0" anchor="ctr"/>
            <a:lstStyle/>
            <a:p>
              <a:pPr indent="-180975" algn="ctr" defTabSz="1043056" eaLnBrk="1" hangingPunct="1">
                <a:spcBef>
                  <a:spcPts val="0"/>
                </a:spcBef>
                <a:spcAft>
                  <a:spcPts val="240"/>
                </a:spcAft>
                <a:defRPr/>
              </a:pPr>
              <a:r>
                <a:rPr lang="ko-KR" altLang="en-US" sz="700" kern="0" dirty="0"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사업종료 후</a:t>
              </a:r>
            </a:p>
          </p:txBody>
        </p:sp>
        <p:sp>
          <p:nvSpPr>
            <p:cNvPr id="53" name="Rectangle 156">
              <a:extLst>
                <a:ext uri="{FF2B5EF4-FFF2-40B4-BE49-F238E27FC236}">
                  <a16:creationId xmlns:a16="http://schemas.microsoft.com/office/drawing/2014/main" id="{D3712687-1A47-43E1-ABCB-2F7A892CAD76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5693883" y="4224836"/>
              <a:ext cx="915667" cy="445222"/>
            </a:xfrm>
            <a:prstGeom prst="rect">
              <a:avLst/>
            </a:prstGeom>
            <a:solidFill>
              <a:sysClr val="window" lastClr="FFFFFF"/>
            </a:solidFill>
            <a:ln w="6350" algn="ctr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EAEAEA"/>
                    </a:outerShdw>
                  </a:effectLst>
                </a14:hiddenEffects>
              </a:ext>
            </a:extLst>
          </p:spPr>
          <p:txBody>
            <a:bodyPr lIns="46800" tIns="46800" rIns="46800" bIns="46800"/>
            <a:lstStyle>
              <a:lvl1pPr marL="85725" indent="-85725">
                <a:defRPr kumimoji="1" sz="1700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>
                <a:defRPr kumimoji="1" sz="1700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>
                <a:defRPr kumimoji="1" sz="1700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>
                <a:defRPr kumimoji="1" sz="1700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>
                <a:defRPr kumimoji="1" sz="1700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marL="55563" lvl="1" indent="-55563" defTabSz="995690">
                <a:lnSpc>
                  <a:spcPct val="110000"/>
                </a:lnSpc>
                <a:buClr>
                  <a:prstClr val="black">
                    <a:lumMod val="75000"/>
                    <a:lumOff val="25000"/>
                  </a:prstClr>
                </a:buClr>
                <a:buSzPct val="100000"/>
                <a:buFont typeface="Arial" pitchFamily="34" charset="0"/>
                <a:buChar char="•"/>
                <a:defRPr/>
              </a:pPr>
              <a:r>
                <a:rPr lang="ko-KR" altLang="en-US" sz="600" b="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백업시스템 운영지원</a:t>
              </a:r>
            </a:p>
            <a:p>
              <a:pPr marL="55563" lvl="1" indent="-55563" defTabSz="995690">
                <a:lnSpc>
                  <a:spcPct val="110000"/>
                </a:lnSpc>
                <a:buClr>
                  <a:prstClr val="black">
                    <a:lumMod val="75000"/>
                    <a:lumOff val="25000"/>
                  </a:prstClr>
                </a:buClr>
                <a:buSzPct val="100000"/>
                <a:buFont typeface="Arial" pitchFamily="34" charset="0"/>
                <a:buChar char="•"/>
                <a:defRPr/>
              </a:pPr>
              <a:r>
                <a:rPr lang="ko-KR" altLang="en-US" sz="600" b="0" dirty="0" err="1">
                  <a:ln>
                    <a:solidFill>
                      <a:srgbClr val="C00000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백업체계</a:t>
              </a:r>
              <a:r>
                <a:rPr lang="ko-KR" altLang="en-US" sz="600" b="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정립 및 안정화</a:t>
              </a:r>
              <a:endParaRPr lang="en-US" altLang="ko-KR" sz="600" b="0" dirty="0">
                <a:ln>
                  <a:solidFill>
                    <a:srgbClr val="C00000">
                      <a:alpha val="0"/>
                    </a:srgbClr>
                  </a:solidFill>
                </a:ln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5" name="Rectangle 155" descr="순서도 copy">
              <a:extLst>
                <a:ext uri="{FF2B5EF4-FFF2-40B4-BE49-F238E27FC236}">
                  <a16:creationId xmlns:a16="http://schemas.microsoft.com/office/drawing/2014/main" id="{7474E708-889D-4473-BE02-EAFD90E20D64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4484368" y="3660595"/>
              <a:ext cx="915131" cy="406624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6350" cap="flat" cmpd="sng" algn="ctr">
              <a:noFill/>
              <a:prstDash val="solid"/>
            </a:ln>
            <a:effectLst/>
          </p:spPr>
          <p:txBody>
            <a:bodyPr lIns="0" tIns="0" rIns="0" bIns="0" anchor="ctr"/>
            <a:lstStyle/>
            <a:p>
              <a:pPr indent="-180975" algn="ctr" defTabSz="1043056" eaLnBrk="1" hangingPunct="1">
                <a:spcBef>
                  <a:spcPts val="0"/>
                </a:spcBef>
                <a:spcAft>
                  <a:spcPts val="240"/>
                </a:spcAft>
                <a:defRPr/>
              </a:pPr>
              <a:r>
                <a:rPr lang="ko-KR" altLang="en-US" sz="700" b="1" kern="0" spc="-30" dirty="0">
                  <a:ln>
                    <a:solidFill>
                      <a:srgbClr val="DE2F51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5400000" scaled="0"/>
                  </a:gra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사업기간</a:t>
              </a:r>
            </a:p>
            <a:p>
              <a:pPr indent="-180975" algn="ctr" defTabSz="1043056" eaLnBrk="1" hangingPunct="1">
                <a:spcBef>
                  <a:spcPts val="0"/>
                </a:spcBef>
                <a:spcAft>
                  <a:spcPts val="240"/>
                </a:spcAft>
                <a:defRPr/>
              </a:pPr>
              <a:r>
                <a:rPr lang="en-US" altLang="ko-KR" sz="700" b="1" kern="0" spc="-30" dirty="0">
                  <a:ln>
                    <a:solidFill>
                      <a:srgbClr val="DE2F51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5400000" scaled="0"/>
                  </a:gra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(1</a:t>
              </a:r>
              <a:r>
                <a:rPr lang="ko-KR" altLang="en-US" sz="700" b="1" kern="0" spc="-30" dirty="0">
                  <a:ln>
                    <a:solidFill>
                      <a:srgbClr val="DE2F51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5400000" scaled="0"/>
                  </a:gra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개월</a:t>
              </a:r>
              <a:r>
                <a:rPr lang="en-US" altLang="ko-KR" sz="700" b="1" kern="0" spc="-30" dirty="0">
                  <a:ln>
                    <a:solidFill>
                      <a:srgbClr val="DE2F51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5400000" scaled="0"/>
                  </a:gra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</a:p>
          </p:txBody>
        </p:sp>
        <p:sp>
          <p:nvSpPr>
            <p:cNvPr id="56" name="Rectangle 155" descr="순서도 copy">
              <a:extLst>
                <a:ext uri="{FF2B5EF4-FFF2-40B4-BE49-F238E27FC236}">
                  <a16:creationId xmlns:a16="http://schemas.microsoft.com/office/drawing/2014/main" id="{73B1E26C-5965-4C51-984B-AF8427F7DB19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5694333" y="3660595"/>
              <a:ext cx="915131" cy="406624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6350" cap="flat" cmpd="sng" algn="ctr">
              <a:noFill/>
              <a:prstDash val="solid"/>
            </a:ln>
            <a:effectLst/>
          </p:spPr>
          <p:txBody>
            <a:bodyPr lIns="0" tIns="0" rIns="0" bIns="0" anchor="ctr"/>
            <a:lstStyle/>
            <a:p>
              <a:pPr indent="-180975" algn="ctr" defTabSz="1043056" eaLnBrk="1" hangingPunct="1">
                <a:spcBef>
                  <a:spcPts val="0"/>
                </a:spcBef>
                <a:spcAft>
                  <a:spcPts val="240"/>
                </a:spcAft>
                <a:defRPr/>
              </a:pPr>
              <a:r>
                <a:rPr lang="ko-KR" altLang="en-US" sz="700" b="1" kern="0" spc="-30" dirty="0">
                  <a:ln>
                    <a:solidFill>
                      <a:srgbClr val="DE2F51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5400000" scaled="0"/>
                  </a:gra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안정화</a:t>
              </a:r>
              <a:br>
                <a:rPr lang="ko-KR" altLang="en-US" sz="700" b="1" kern="0" spc="-30" dirty="0">
                  <a:ln>
                    <a:solidFill>
                      <a:srgbClr val="DE2F51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5400000" scaled="0"/>
                  </a:gradFill>
                  <a:latin typeface="맑은 고딕" panose="020B0503020000020004" pitchFamily="50" charset="-127"/>
                  <a:ea typeface="맑은 고딕" panose="020B0503020000020004" pitchFamily="50" charset="-127"/>
                </a:rPr>
              </a:br>
              <a:r>
                <a:rPr lang="en-US" altLang="ko-KR" sz="700" b="1" kern="0" spc="-30" dirty="0">
                  <a:ln>
                    <a:solidFill>
                      <a:srgbClr val="DE2F51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5400000" scaled="0"/>
                  </a:gra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(2</a:t>
              </a:r>
              <a:r>
                <a:rPr lang="ko-KR" altLang="en-US" sz="700" b="1" kern="0" spc="-30" dirty="0">
                  <a:ln>
                    <a:solidFill>
                      <a:srgbClr val="DE2F51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5400000" scaled="0"/>
                  </a:gra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개월</a:t>
              </a:r>
              <a:r>
                <a:rPr lang="en-US" altLang="ko-KR" sz="700" b="1" kern="0" spc="-30" dirty="0">
                  <a:ln>
                    <a:solidFill>
                      <a:srgbClr val="DE2F51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5400000" scaled="0"/>
                  </a:gra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</a:p>
          </p:txBody>
        </p:sp>
        <p:pic>
          <p:nvPicPr>
            <p:cNvPr id="63" name="그림 64">
              <a:extLst>
                <a:ext uri="{FF2B5EF4-FFF2-40B4-BE49-F238E27FC236}">
                  <a16:creationId xmlns:a16="http://schemas.microsoft.com/office/drawing/2014/main" id="{166023BF-FEE0-4AA4-B704-047FAD4D66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13412" y="2924933"/>
              <a:ext cx="1157289" cy="752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4" name="타원 73">
              <a:extLst>
                <a:ext uri="{FF2B5EF4-FFF2-40B4-BE49-F238E27FC236}">
                  <a16:creationId xmlns:a16="http://schemas.microsoft.com/office/drawing/2014/main" id="{A91DD590-67BF-433B-A02E-872A65B8E886}"/>
                </a:ext>
              </a:extLst>
            </p:cNvPr>
            <p:cNvSpPr/>
            <p:nvPr/>
          </p:nvSpPr>
          <p:spPr bwMode="auto">
            <a:xfrm>
              <a:off x="3641347" y="3588553"/>
              <a:ext cx="632192" cy="627564"/>
            </a:xfrm>
            <a:prstGeom prst="ellipse">
              <a:avLst/>
            </a:prstGeom>
            <a:solidFill>
              <a:srgbClr val="00B336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200"/>
                </a:spcAft>
                <a:defRPr/>
              </a:pPr>
              <a:r>
                <a:rPr lang="ko-KR" altLang="en-US" sz="10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전략</a:t>
              </a:r>
              <a:r>
                <a:rPr lang="ko-KR" altLang="en-US" sz="10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 </a:t>
              </a:r>
              <a:endParaRPr lang="en-US" altLang="ko-KR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 eaLnBrk="1" fontAlgn="auto" hangingPunct="1">
                <a:spcBef>
                  <a:spcPts val="0"/>
                </a:spcBef>
                <a:spcAft>
                  <a:spcPts val="200"/>
                </a:spcAft>
                <a:defRPr/>
              </a:pPr>
              <a:r>
                <a:rPr lang="en-US" altLang="ko-KR" sz="16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04</a:t>
              </a:r>
              <a:endParaRPr lang="ko-KR" altLang="en-US" sz="1600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75" name="직선 연결선 74">
              <a:extLst>
                <a:ext uri="{FF2B5EF4-FFF2-40B4-BE49-F238E27FC236}">
                  <a16:creationId xmlns:a16="http://schemas.microsoft.com/office/drawing/2014/main" id="{88029925-86FB-4BF6-ADBF-A5B02663B0B6}"/>
                </a:ext>
              </a:extLst>
            </p:cNvPr>
            <p:cNvCxnSpPr/>
            <p:nvPr/>
          </p:nvCxnSpPr>
          <p:spPr bwMode="auto">
            <a:xfrm>
              <a:off x="3807532" y="3874958"/>
              <a:ext cx="299822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80A846EA-1EB4-4DA0-AED0-F569C1B9A170}"/>
                </a:ext>
              </a:extLst>
            </p:cNvPr>
            <p:cNvSpPr/>
            <p:nvPr/>
          </p:nvSpPr>
          <p:spPr bwMode="auto">
            <a:xfrm>
              <a:off x="2706220" y="3588553"/>
              <a:ext cx="632192" cy="627564"/>
            </a:xfrm>
            <a:prstGeom prst="ellipse">
              <a:avLst/>
            </a:prstGeom>
            <a:solidFill>
              <a:srgbClr val="00B336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200"/>
                </a:spcAft>
                <a:defRPr/>
              </a:pPr>
              <a:r>
                <a:rPr lang="ko-KR" altLang="en-US" sz="10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전략</a:t>
              </a:r>
              <a:r>
                <a:rPr lang="ko-KR" altLang="en-US" sz="10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 </a:t>
              </a:r>
              <a:endParaRPr lang="en-US" altLang="ko-KR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 eaLnBrk="1" fontAlgn="auto" hangingPunct="1">
                <a:spcBef>
                  <a:spcPts val="0"/>
                </a:spcBef>
                <a:spcAft>
                  <a:spcPts val="200"/>
                </a:spcAft>
                <a:defRPr/>
              </a:pPr>
              <a:r>
                <a:rPr lang="en-US" altLang="ko-KR" sz="16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03</a:t>
              </a:r>
              <a:endParaRPr lang="ko-KR" altLang="en-US" sz="1600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73" name="직선 연결선 72">
              <a:extLst>
                <a:ext uri="{FF2B5EF4-FFF2-40B4-BE49-F238E27FC236}">
                  <a16:creationId xmlns:a16="http://schemas.microsoft.com/office/drawing/2014/main" id="{8DAA4771-1A95-45DD-BBDC-478E5CB88564}"/>
                </a:ext>
              </a:extLst>
            </p:cNvPr>
            <p:cNvCxnSpPr/>
            <p:nvPr/>
          </p:nvCxnSpPr>
          <p:spPr bwMode="auto">
            <a:xfrm>
              <a:off x="2872405" y="3874958"/>
              <a:ext cx="299822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1" name="그룹 90"/>
            <p:cNvGrpSpPr/>
            <p:nvPr/>
          </p:nvGrpSpPr>
          <p:grpSpPr>
            <a:xfrm>
              <a:off x="2706220" y="2381178"/>
              <a:ext cx="632192" cy="627564"/>
              <a:chOff x="2706220" y="2381178"/>
              <a:chExt cx="632192" cy="627564"/>
            </a:xfrm>
          </p:grpSpPr>
          <p:sp>
            <p:nvSpPr>
              <p:cNvPr id="70" name="타원 69">
                <a:extLst>
                  <a:ext uri="{FF2B5EF4-FFF2-40B4-BE49-F238E27FC236}">
                    <a16:creationId xmlns:a16="http://schemas.microsoft.com/office/drawing/2014/main" id="{F37B5F67-9117-4C47-B4CB-2CEAE1B78A48}"/>
                  </a:ext>
                </a:extLst>
              </p:cNvPr>
              <p:cNvSpPr/>
              <p:nvPr/>
            </p:nvSpPr>
            <p:spPr bwMode="auto">
              <a:xfrm>
                <a:off x="2706220" y="2381178"/>
                <a:ext cx="632192" cy="627564"/>
              </a:xfrm>
              <a:prstGeom prst="ellipse">
                <a:avLst/>
              </a:prstGeom>
              <a:solidFill>
                <a:srgbClr val="00B336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200"/>
                  </a:spcAft>
                  <a:defRPr/>
                </a:pPr>
                <a:r>
                  <a:rPr lang="ko-KR" altLang="en-US" sz="1000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전략</a:t>
                </a:r>
                <a:r>
                  <a:rPr lang="ko-KR" altLang="en-US" sz="1000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 </a:t>
                </a:r>
                <a:endParaRPr lang="en-US" altLang="ko-KR" sz="10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algn="ctr" eaLnBrk="1" fontAlgn="auto" hangingPunct="1">
                  <a:spcBef>
                    <a:spcPts val="0"/>
                  </a:spcBef>
                  <a:spcAft>
                    <a:spcPts val="200"/>
                  </a:spcAft>
                  <a:defRPr/>
                </a:pPr>
                <a:r>
                  <a:rPr lang="en-US" altLang="ko-KR" sz="1600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01</a:t>
                </a:r>
                <a:endParaRPr lang="ko-KR" altLang="en-US" sz="1600" dirty="0" err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cxnSp>
            <p:nvCxnSpPr>
              <p:cNvPr id="71" name="직선 연결선 70">
                <a:extLst>
                  <a:ext uri="{FF2B5EF4-FFF2-40B4-BE49-F238E27FC236}">
                    <a16:creationId xmlns:a16="http://schemas.microsoft.com/office/drawing/2014/main" id="{5532C8B3-1792-4D76-B390-B0BD2303B013}"/>
                  </a:ext>
                </a:extLst>
              </p:cNvPr>
              <p:cNvCxnSpPr/>
              <p:nvPr/>
            </p:nvCxnSpPr>
            <p:spPr bwMode="auto">
              <a:xfrm>
                <a:off x="2872405" y="2667583"/>
                <a:ext cx="299822" cy="0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8" name="타원 67">
              <a:extLst>
                <a:ext uri="{FF2B5EF4-FFF2-40B4-BE49-F238E27FC236}">
                  <a16:creationId xmlns:a16="http://schemas.microsoft.com/office/drawing/2014/main" id="{A16C9F4F-E80D-4432-9101-C53981CFE904}"/>
                </a:ext>
              </a:extLst>
            </p:cNvPr>
            <p:cNvSpPr/>
            <p:nvPr/>
          </p:nvSpPr>
          <p:spPr bwMode="auto">
            <a:xfrm>
              <a:off x="3641347" y="2381178"/>
              <a:ext cx="632192" cy="627564"/>
            </a:xfrm>
            <a:prstGeom prst="ellipse">
              <a:avLst/>
            </a:prstGeom>
            <a:solidFill>
              <a:srgbClr val="00B336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200"/>
                </a:spcAft>
                <a:defRPr/>
              </a:pPr>
              <a:r>
                <a:rPr lang="ko-KR" altLang="en-US" sz="10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전략</a:t>
              </a:r>
              <a:r>
                <a:rPr lang="ko-KR" altLang="en-US" sz="10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 </a:t>
              </a:r>
              <a:endParaRPr lang="en-US" altLang="ko-KR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 eaLnBrk="1" fontAlgn="auto" hangingPunct="1">
                <a:spcBef>
                  <a:spcPts val="0"/>
                </a:spcBef>
                <a:spcAft>
                  <a:spcPts val="200"/>
                </a:spcAft>
                <a:defRPr/>
              </a:pPr>
              <a:r>
                <a:rPr lang="en-US" altLang="ko-KR" sz="16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02</a:t>
              </a:r>
              <a:endParaRPr lang="ko-KR" altLang="en-US" sz="1600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69" name="직선 연결선 68">
              <a:extLst>
                <a:ext uri="{FF2B5EF4-FFF2-40B4-BE49-F238E27FC236}">
                  <a16:creationId xmlns:a16="http://schemas.microsoft.com/office/drawing/2014/main" id="{B52C8D7E-3B85-48E6-9596-537B45DCB9B1}"/>
                </a:ext>
              </a:extLst>
            </p:cNvPr>
            <p:cNvCxnSpPr/>
            <p:nvPr/>
          </p:nvCxnSpPr>
          <p:spPr bwMode="auto">
            <a:xfrm>
              <a:off x="3807532" y="2667583"/>
              <a:ext cx="299822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이등변 삼각형 57">
              <a:extLst>
                <a:ext uri="{FF2B5EF4-FFF2-40B4-BE49-F238E27FC236}">
                  <a16:creationId xmlns:a16="http://schemas.microsoft.com/office/drawing/2014/main" id="{B7DD768B-6DC4-468D-8BEB-62177602F1FA}"/>
                </a:ext>
              </a:extLst>
            </p:cNvPr>
            <p:cNvSpPr/>
            <p:nvPr/>
          </p:nvSpPr>
          <p:spPr bwMode="auto">
            <a:xfrm rot="5400000">
              <a:off x="5389575" y="2498158"/>
              <a:ext cx="262089" cy="76762"/>
            </a:xfrm>
            <a:prstGeom prst="triangl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200"/>
                </a:spcAft>
                <a:defRPr/>
              </a:pPr>
              <a:endParaRPr lang="ko-KR" altLang="en-US" sz="7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9" name="이등변 삼각형 58">
              <a:extLst>
                <a:ext uri="{FF2B5EF4-FFF2-40B4-BE49-F238E27FC236}">
                  <a16:creationId xmlns:a16="http://schemas.microsoft.com/office/drawing/2014/main" id="{A8BAEFA3-9C9B-477F-9CB4-657A5D366364}"/>
                </a:ext>
              </a:extLst>
            </p:cNvPr>
            <p:cNvSpPr/>
            <p:nvPr/>
          </p:nvSpPr>
          <p:spPr bwMode="auto">
            <a:xfrm rot="5400000">
              <a:off x="5434535" y="4141486"/>
              <a:ext cx="262090" cy="76762"/>
            </a:xfrm>
            <a:prstGeom prst="triangl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200"/>
                </a:spcAft>
                <a:defRPr/>
              </a:pPr>
              <a:endParaRPr lang="ko-KR" altLang="en-US" sz="7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4" name="Rectangle 155" descr="순서도 copy">
              <a:extLst>
                <a:ext uri="{FF2B5EF4-FFF2-40B4-BE49-F238E27FC236}">
                  <a16:creationId xmlns:a16="http://schemas.microsoft.com/office/drawing/2014/main" id="{D77A8458-C2E0-4118-BA4C-7AD1C47D67B8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455091" y="2566601"/>
              <a:ext cx="2085782" cy="109677"/>
            </a:xfrm>
            <a:prstGeom prst="roundRect">
              <a:avLst>
                <a:gd name="adj" fmla="val 50000"/>
              </a:avLst>
            </a:prstGeom>
            <a:solidFill>
              <a:srgbClr val="F2F2F2"/>
            </a:solidFill>
            <a:ln w="12700" cap="flat" cmpd="sng" algn="ctr">
              <a:solidFill>
                <a:srgbClr val="7BC144"/>
              </a:solidFill>
              <a:prstDash val="solid"/>
            </a:ln>
            <a:effectLst/>
          </p:spPr>
          <p:txBody>
            <a:bodyPr lIns="0" tIns="0" rIns="0" bIns="0" anchor="ctr"/>
            <a:lstStyle/>
            <a:p>
              <a:pPr indent="-180975" algn="ctr" defTabSz="1043056" eaLnBrk="1" hangingPunct="1">
                <a:spcBef>
                  <a:spcPts val="0"/>
                </a:spcBef>
                <a:spcAft>
                  <a:spcPts val="240"/>
                </a:spcAft>
                <a:defRPr/>
              </a:pPr>
              <a:r>
                <a:rPr lang="ko-KR" altLang="en-US" sz="600" kern="0" dirty="0"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가상화 및 클라우드 기술 동향 및  모범 사례 습득 방안 제공</a:t>
              </a:r>
            </a:p>
          </p:txBody>
        </p:sp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8160" y="4235955"/>
              <a:ext cx="585054" cy="239872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569" r="16579"/>
            <a:stretch/>
          </p:blipFill>
          <p:spPr>
            <a:xfrm>
              <a:off x="1029602" y="4091095"/>
              <a:ext cx="404813" cy="356352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7746" y="4088254"/>
              <a:ext cx="479520" cy="1494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17956916"/>
      </p:ext>
    </p:extLst>
  </p:cSld>
  <p:clrMapOvr>
    <a:masterClrMapping/>
  </p:clrMapOvr>
  <p:transition spd="slow">
    <p:wipe dir="r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양쪽 모서리가 둥근 사각형 84">
            <a:extLst>
              <a:ext uri="{FF2B5EF4-FFF2-40B4-BE49-F238E27FC236}">
                <a16:creationId xmlns:a16="http://schemas.microsoft.com/office/drawing/2014/main" id="{2E2D3F0A-DF8F-468F-AC28-2F29F7BCD75B}"/>
              </a:ext>
            </a:extLst>
          </p:cNvPr>
          <p:cNvSpPr/>
          <p:nvPr/>
        </p:nvSpPr>
        <p:spPr>
          <a:xfrm>
            <a:off x="3537671" y="2028244"/>
            <a:ext cx="3012643" cy="2732443"/>
          </a:xfrm>
          <a:prstGeom prst="round2SameRect">
            <a:avLst>
              <a:gd name="adj1" fmla="val 0"/>
              <a:gd name="adj2" fmla="val 0"/>
            </a:avLst>
          </a:prstGeom>
          <a:gradFill>
            <a:gsLst>
              <a:gs pos="82000">
                <a:sysClr val="window" lastClr="FFFFFF"/>
              </a:gs>
              <a:gs pos="100000">
                <a:sysClr val="window" lastClr="FFFFFF">
                  <a:lumMod val="95000"/>
                </a:sysClr>
              </a:gs>
            </a:gsLst>
            <a:lin ang="5400000" scaled="0"/>
          </a:gradFill>
          <a:ln w="6350" cap="flat" cmpd="sng" algn="ctr">
            <a:solidFill>
              <a:sysClr val="window" lastClr="FFFFFF">
                <a:lumMod val="85000"/>
              </a:sysClr>
            </a:solidFill>
            <a:prstDash val="solid"/>
          </a:ln>
          <a:effectLst>
            <a:outerShdw dist="12700" dir="5400000" algn="t" rotWithShape="0">
              <a:sysClr val="windowText" lastClr="000000">
                <a:lumMod val="75000"/>
                <a:lumOff val="25000"/>
                <a:alpha val="20000"/>
              </a:sysClr>
            </a:outerShdw>
          </a:effectLst>
        </p:spPr>
        <p:txBody>
          <a:bodyPr lIns="90000" tIns="108000" rIns="90000" bIns="0" rtlCol="0" anchor="t" anchorCtr="0"/>
          <a:lstStyle/>
          <a:p>
            <a:pPr marL="95250" lvl="1" indent="-95250" eaLnBrk="0" fontAlgn="base" latinLnBrk="0" hangingPunct="0">
              <a:spcAft>
                <a:spcPts val="240"/>
              </a:spcAft>
              <a:buSzPct val="100000"/>
              <a:buFont typeface="Wingdings" pitchFamily="2" charset="2"/>
              <a:buChar char="§"/>
              <a:defRPr/>
            </a:pPr>
            <a:endParaRPr lang="en-US" altLang="ko-KR" sz="800" kern="0" dirty="0" err="1">
              <a:gradFill>
                <a:gsLst>
                  <a:gs pos="0">
                    <a:prstClr val="black">
                      <a:lumMod val="85000"/>
                      <a:lumOff val="15000"/>
                    </a:prstClr>
                  </a:gs>
                  <a:gs pos="100000">
                    <a:prstClr val="black">
                      <a:lumMod val="85000"/>
                      <a:lumOff val="15000"/>
                    </a:prstClr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2" name="양쪽 모서리가 둥근 사각형 85">
            <a:extLst>
              <a:ext uri="{FF2B5EF4-FFF2-40B4-BE49-F238E27FC236}">
                <a16:creationId xmlns:a16="http://schemas.microsoft.com/office/drawing/2014/main" id="{374AB45E-F32E-4330-91CD-BE7094C4AFAE}"/>
              </a:ext>
            </a:extLst>
          </p:cNvPr>
          <p:cNvSpPr/>
          <p:nvPr/>
        </p:nvSpPr>
        <p:spPr>
          <a:xfrm>
            <a:off x="3538408" y="2025775"/>
            <a:ext cx="3011169" cy="219172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1">
              <a:lumMod val="95000"/>
            </a:schemeClr>
          </a:solidFill>
          <a:ln w="6350" cap="flat" cmpd="sng" algn="ctr">
            <a:noFill/>
            <a:prstDash val="solid"/>
          </a:ln>
          <a:effectLst/>
        </p:spPr>
        <p:txBody>
          <a:bodyPr lIns="0" tIns="0" rIns="0" bIns="0" rtlCol="0" anchor="ctr" anchorCtr="0"/>
          <a:lstStyle/>
          <a:p>
            <a:pPr lvl="0" algn="ctr" defTabSz="995690" fontAlgn="base" latinLnBrk="0">
              <a:spcAft>
                <a:spcPts val="240"/>
              </a:spcAft>
              <a:defRPr/>
            </a:pPr>
            <a:r>
              <a:rPr lang="ko-KR" altLang="en-US" sz="800" b="1" kern="0" spc="-30" dirty="0">
                <a:ln>
                  <a:solidFill>
                    <a:srgbClr val="DE2F51">
                      <a:alpha val="0"/>
                    </a:srgb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지속적인 혁신과 기술지원이 가능한 제품</a:t>
            </a:r>
          </a:p>
        </p:txBody>
      </p:sp>
      <p:sp>
        <p:nvSpPr>
          <p:cNvPr id="65" name="Text Box 56">
            <a:extLst>
              <a:ext uri="{FF2B5EF4-FFF2-40B4-BE49-F238E27FC236}">
                <a16:creationId xmlns:a16="http://schemas.microsoft.com/office/drawing/2014/main" id="{1BB375A9-C1B2-4B0F-9A31-506C4D3904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82750" y="2269166"/>
            <a:ext cx="1522484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969696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algn="l" eaLnBrk="0" hangingPunct="0">
              <a:spcBef>
                <a:spcPct val="0"/>
              </a:spcBef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1028700" indent="-457200" algn="l" eaLnBrk="0" hangingPunct="0">
              <a:spcBef>
                <a:spcPct val="0"/>
              </a:spcBef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676400" indent="-457200" algn="l" eaLnBrk="0" hangingPunct="0">
              <a:spcBef>
                <a:spcPct val="0"/>
              </a:spcBef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2324100" indent="-457200" algn="l" eaLnBrk="0" hangingPunct="0">
              <a:spcBef>
                <a:spcPct val="0"/>
              </a:spcBef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971800" indent="-457200" algn="l" eaLnBrk="0" hangingPunct="0">
              <a:spcBef>
                <a:spcPct val="0"/>
              </a:spcBef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34290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38862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43434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48006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defTabSz="995690" eaLnBrk="1" fontAlgn="t" latinLnBrk="0" hangingPunct="1">
              <a:spcAft>
                <a:spcPts val="200"/>
              </a:spcAft>
            </a:pPr>
            <a:r>
              <a:rPr lang="ko-KR" altLang="en-US" sz="800" spc="-30" dirty="0" err="1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벤더별</a:t>
            </a:r>
            <a:r>
              <a:rPr lang="ko-KR" altLang="en-US" sz="800" spc="-3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매출 증가</a:t>
            </a:r>
            <a:r>
              <a:rPr lang="en-US" altLang="ko-KR" sz="800" spc="-3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800" spc="-3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감소 추이</a:t>
            </a:r>
          </a:p>
        </p:txBody>
      </p:sp>
      <p:sp>
        <p:nvSpPr>
          <p:cNvPr id="67" name="Text Box 56">
            <a:extLst>
              <a:ext uri="{FF2B5EF4-FFF2-40B4-BE49-F238E27FC236}">
                <a16:creationId xmlns:a16="http://schemas.microsoft.com/office/drawing/2014/main" id="{22995D20-147C-4302-9851-D1129FDA8B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1769" y="2480717"/>
            <a:ext cx="2324447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969696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algn="l" eaLnBrk="0" hangingPunct="0">
              <a:spcBef>
                <a:spcPct val="0"/>
              </a:spcBef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1028700" indent="-457200" algn="l" eaLnBrk="0" hangingPunct="0">
              <a:spcBef>
                <a:spcPct val="0"/>
              </a:spcBef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676400" indent="-457200" algn="l" eaLnBrk="0" hangingPunct="0">
              <a:spcBef>
                <a:spcPct val="0"/>
              </a:spcBef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2324100" indent="-457200" algn="l" eaLnBrk="0" hangingPunct="0">
              <a:spcBef>
                <a:spcPct val="0"/>
              </a:spcBef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971800" indent="-457200" algn="l" eaLnBrk="0" hangingPunct="0">
              <a:spcBef>
                <a:spcPct val="0"/>
              </a:spcBef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34290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38862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43434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48006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defTabSz="995690" eaLnBrk="1" fontAlgn="t" latinLnBrk="0" hangingPunct="1">
              <a:spcAft>
                <a:spcPts val="200"/>
              </a:spcAft>
            </a:pPr>
            <a:r>
              <a:rPr lang="ko-KR" altLang="en-US" sz="800" spc="-3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빔 소프트웨어는 미래에도 존재할 선두 제품</a:t>
            </a:r>
          </a:p>
        </p:txBody>
      </p:sp>
      <p:pic>
        <p:nvPicPr>
          <p:cNvPr id="111" name="그림 110">
            <a:extLst>
              <a:ext uri="{FF2B5EF4-FFF2-40B4-BE49-F238E27FC236}">
                <a16:creationId xmlns:a16="http://schemas.microsoft.com/office/drawing/2014/main" id="{EE03F51D-40BB-4FD6-A7CA-41F8AAED54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3629" y="2893081"/>
            <a:ext cx="2880726" cy="1512170"/>
          </a:xfrm>
          <a:prstGeom prst="rect">
            <a:avLst/>
          </a:prstGeom>
        </p:spPr>
      </p:pic>
      <p:sp>
        <p:nvSpPr>
          <p:cNvPr id="86" name="모서리가 둥근 직사각형 5">
            <a:extLst>
              <a:ext uri="{FF2B5EF4-FFF2-40B4-BE49-F238E27FC236}">
                <a16:creationId xmlns:a16="http://schemas.microsoft.com/office/drawing/2014/main" id="{D1BB44D2-19A5-452D-B739-42B7A1B4F281}"/>
              </a:ext>
            </a:extLst>
          </p:cNvPr>
          <p:cNvSpPr/>
          <p:nvPr/>
        </p:nvSpPr>
        <p:spPr>
          <a:xfrm>
            <a:off x="414352" y="2054433"/>
            <a:ext cx="421154" cy="148951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25400" cap="flat" cmpd="sng" algn="ctr">
            <a:noFill/>
            <a:prstDash val="solid"/>
          </a:ln>
          <a:effectLst>
            <a:outerShdw blurRad="25400" dist="25400" dir="2700000" algn="tl" rotWithShape="0">
              <a:prstClr val="black">
                <a:alpha val="40000"/>
              </a:prstClr>
            </a:outerShdw>
          </a:effectLst>
        </p:spPr>
        <p:txBody>
          <a:bodyPr lIns="0" tIns="36000" rIns="0" bIns="0" rtlCol="0" anchor="ctr"/>
          <a:lstStyle/>
          <a:p>
            <a:pPr algn="ctr" defTabSz="995690" fontAlgn="t" latinLnBrk="0">
              <a:spcBef>
                <a:spcPct val="0"/>
              </a:spcBef>
              <a:spcAft>
                <a:spcPts val="200"/>
              </a:spcAft>
              <a:defRPr/>
            </a:pPr>
            <a:r>
              <a:rPr kumimoji="1" lang="ko-KR" altLang="en-US" sz="800" kern="0" spc="-3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단계</a:t>
            </a:r>
            <a:r>
              <a:rPr kumimoji="1" lang="en-US" altLang="ko-KR" sz="800" kern="0" spc="-3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01</a:t>
            </a:r>
            <a:endParaRPr kumimoji="1" lang="ko-KR" altLang="en-US" sz="800" kern="0" spc="-30" dirty="0">
              <a:ln>
                <a:solidFill>
                  <a:srgbClr val="C00000">
                    <a:alpha val="0"/>
                  </a:srgbClr>
                </a:solidFill>
              </a:ln>
              <a:solidFill>
                <a:srgbClr val="00206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사업추진 방향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>
          <a:xfrm>
            <a:off x="1736621" y="132736"/>
            <a:ext cx="4824412" cy="161583"/>
          </a:xfrm>
        </p:spPr>
        <p:txBody>
          <a:bodyPr/>
          <a:lstStyle/>
          <a:p>
            <a:r>
              <a:rPr lang="en-US" altLang="ko-KR" dirty="0">
                <a:latin typeface="+mn-ea"/>
                <a:cs typeface="Arial" panose="020B0604020202020204" pitchFamily="34" charset="0"/>
              </a:rPr>
              <a:t>Ⅰ</a:t>
            </a:r>
            <a:r>
              <a:rPr lang="ko-KR" altLang="en-US" dirty="0">
                <a:latin typeface="+mn-ea"/>
                <a:cs typeface="Arial" panose="020B0604020202020204" pitchFamily="34" charset="0"/>
              </a:rPr>
              <a:t> 제안 개요</a:t>
            </a:r>
            <a:endParaRPr lang="ko-KR" altLang="en-US" dirty="0"/>
          </a:p>
        </p:txBody>
      </p:sp>
      <p:grpSp>
        <p:nvGrpSpPr>
          <p:cNvPr id="8" name="그룹 7"/>
          <p:cNvGrpSpPr/>
          <p:nvPr/>
        </p:nvGrpSpPr>
        <p:grpSpPr>
          <a:xfrm>
            <a:off x="313269" y="915988"/>
            <a:ext cx="6273228" cy="251999"/>
            <a:chOff x="313269" y="1590794"/>
            <a:chExt cx="6273228" cy="251999"/>
          </a:xfrm>
        </p:grpSpPr>
        <p:sp>
          <p:nvSpPr>
            <p:cNvPr id="9" name="모서리가 둥근 직사각형 96">
              <a:extLst>
                <a:ext uri="{FF2B5EF4-FFF2-40B4-BE49-F238E27FC236}">
                  <a16:creationId xmlns:a16="http://schemas.microsoft.com/office/drawing/2014/main" id="{BF544A95-378B-4E1F-8929-D5A53A6882DB}"/>
                </a:ext>
              </a:extLst>
            </p:cNvPr>
            <p:cNvSpPr/>
            <p:nvPr/>
          </p:nvSpPr>
          <p:spPr>
            <a:xfrm>
              <a:off x="313269" y="1590794"/>
              <a:ext cx="6273228" cy="251999"/>
            </a:xfrm>
            <a:prstGeom prst="roundRect">
              <a:avLst>
                <a:gd name="adj" fmla="val 18549"/>
              </a:avLst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</a:schemeClr>
                </a:gs>
                <a:gs pos="50000">
                  <a:schemeClr val="accent1">
                    <a:lumMod val="20000"/>
                    <a:lumOff val="80000"/>
                  </a:schemeClr>
                </a:gs>
                <a:gs pos="100000">
                  <a:schemeClr val="bg1"/>
                </a:gs>
              </a:gsLst>
              <a:lin ang="0" scaled="1"/>
              <a:tileRect/>
            </a:gradFill>
            <a:ln>
              <a:noFill/>
            </a:ln>
            <a:effectLst>
              <a:outerShdw dist="38100" dir="10800000" algn="r" rotWithShape="0">
                <a:srgbClr val="00B235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050" dirty="0">
                  <a:solidFill>
                    <a:prstClr val="white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        </a:t>
              </a:r>
              <a:endParaRPr lang="ko-KR" altLang="en-US" sz="1050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" name="Rectangle 4">
              <a:extLst>
                <a:ext uri="{FF2B5EF4-FFF2-40B4-BE49-F238E27FC236}">
                  <a16:creationId xmlns:a16="http://schemas.microsoft.com/office/drawing/2014/main" id="{DB54C79A-0A17-4D6C-9CD4-526DA1D596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1322" y="1632080"/>
              <a:ext cx="1418658" cy="15388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 lIns="0" tIns="0" rIns="0" bIns="0" anchor="ctr">
              <a:spAutoFit/>
            </a:bodyPr>
            <a:lstStyle/>
            <a:p>
              <a:r>
                <a:rPr lang="en-US" altLang="ko-KR" sz="10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3.2 </a:t>
              </a:r>
              <a:r>
                <a:rPr lang="ko-KR" altLang="en-US" sz="10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사업추진 전략</a:t>
              </a:r>
              <a:r>
                <a:rPr lang="en-US" altLang="ko-KR" sz="10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(</a:t>
              </a:r>
              <a:r>
                <a:rPr lang="ko-KR" altLang="en-US" sz="10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계속</a:t>
              </a:r>
              <a:r>
                <a:rPr lang="en-US" altLang="ko-KR" sz="10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  <a:endPara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60" name="양쪽 모서리가 둥근 사각형 65">
            <a:extLst>
              <a:ext uri="{FF2B5EF4-FFF2-40B4-BE49-F238E27FC236}">
                <a16:creationId xmlns:a16="http://schemas.microsoft.com/office/drawing/2014/main" id="{9F3C4E61-7184-4052-BB5C-8E8EE1265C9A}"/>
              </a:ext>
            </a:extLst>
          </p:cNvPr>
          <p:cNvSpPr/>
          <p:nvPr/>
        </p:nvSpPr>
        <p:spPr>
          <a:xfrm>
            <a:off x="621141" y="1595493"/>
            <a:ext cx="5928436" cy="212454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00B336"/>
          </a:solidFill>
          <a:ln w="6350" cap="flat" cmpd="sng" algn="ctr">
            <a:noFill/>
            <a:prstDash val="solid"/>
          </a:ln>
          <a:effectLst/>
        </p:spPr>
        <p:txBody>
          <a:bodyPr lIns="0" tIns="0" rIns="0" bIns="0" rtlCol="0" anchor="ctr" anchorCtr="0"/>
          <a:lstStyle/>
          <a:p>
            <a:pPr marL="355600" indent="-9525" defTabSz="995690" fontAlgn="base" latinLnBrk="0">
              <a:spcAft>
                <a:spcPts val="240"/>
              </a:spcAft>
              <a:defRPr/>
            </a:pPr>
            <a:r>
              <a:rPr lang="ko-KR" altLang="en-US" sz="900" b="1" kern="0" spc="-30" dirty="0">
                <a:ln>
                  <a:solidFill>
                    <a:srgbClr val="DE2F51">
                      <a:alpha val="0"/>
                    </a:srgbClr>
                  </a:solidFill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미래의 백업 환경까지 수용할 수 있는 아키텍처 제품</a:t>
            </a:r>
          </a:p>
        </p:txBody>
      </p:sp>
      <p:sp>
        <p:nvSpPr>
          <p:cNvPr id="64" name="모서리가 둥근 직사각형 86">
            <a:extLst>
              <a:ext uri="{FF2B5EF4-FFF2-40B4-BE49-F238E27FC236}">
                <a16:creationId xmlns:a16="http://schemas.microsoft.com/office/drawing/2014/main" id="{DD664045-F1A8-4A87-8DAB-4CCD0A839899}"/>
              </a:ext>
            </a:extLst>
          </p:cNvPr>
          <p:cNvSpPr/>
          <p:nvPr/>
        </p:nvSpPr>
        <p:spPr>
          <a:xfrm>
            <a:off x="3596333" y="2054433"/>
            <a:ext cx="466183" cy="148951"/>
          </a:xfrm>
          <a:prstGeom prst="roundRect">
            <a:avLst>
              <a:gd name="adj" fmla="val 0"/>
            </a:avLst>
          </a:prstGeom>
          <a:solidFill>
            <a:srgbClr val="00B336"/>
          </a:solidFill>
          <a:ln w="25400" cap="flat" cmpd="sng" algn="ctr">
            <a:noFill/>
            <a:prstDash val="solid"/>
          </a:ln>
          <a:effectLst>
            <a:outerShdw blurRad="25400" dist="254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95690" fontAlgn="t" latinLnBrk="0">
              <a:spcBef>
                <a:spcPct val="0"/>
              </a:spcBef>
              <a:spcAft>
                <a:spcPts val="200"/>
              </a:spcAft>
              <a:defRPr/>
            </a:pPr>
            <a:r>
              <a:rPr kumimoji="1" lang="ko-KR" altLang="en-US" sz="800" b="1" kern="0" spc="-3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단계</a:t>
            </a:r>
            <a:r>
              <a:rPr kumimoji="1" lang="en-US" altLang="ko-KR" sz="800" b="1" kern="0" spc="-3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02</a:t>
            </a:r>
            <a:endParaRPr kumimoji="1" lang="ko-KR" altLang="en-US" sz="800" b="1" kern="0" spc="-30" dirty="0">
              <a:ln>
                <a:solidFill>
                  <a:srgbClr val="C00000">
                    <a:alpha val="0"/>
                  </a:srgb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6" name="그림 105">
            <a:extLst>
              <a:ext uri="{FF2B5EF4-FFF2-40B4-BE49-F238E27FC236}">
                <a16:creationId xmlns:a16="http://schemas.microsoft.com/office/drawing/2014/main" id="{47CF82A9-5C58-440F-B135-0B9F63A28F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353" y="1257600"/>
            <a:ext cx="650438" cy="387205"/>
          </a:xfrm>
          <a:prstGeom prst="rect">
            <a:avLst/>
          </a:prstGeom>
        </p:spPr>
      </p:pic>
      <p:sp>
        <p:nvSpPr>
          <p:cNvPr id="77" name="양쪽 모서리가 둥근 사각형 81">
            <a:extLst>
              <a:ext uri="{FF2B5EF4-FFF2-40B4-BE49-F238E27FC236}">
                <a16:creationId xmlns:a16="http://schemas.microsoft.com/office/drawing/2014/main" id="{8107EF3E-6BC8-4B36-B9E0-7AF1D3E24C33}"/>
              </a:ext>
            </a:extLst>
          </p:cNvPr>
          <p:cNvSpPr/>
          <p:nvPr/>
        </p:nvSpPr>
        <p:spPr>
          <a:xfrm>
            <a:off x="314050" y="2028243"/>
            <a:ext cx="3033870" cy="2732443"/>
          </a:xfrm>
          <a:prstGeom prst="round2SameRect">
            <a:avLst>
              <a:gd name="adj1" fmla="val 0"/>
              <a:gd name="adj2" fmla="val 0"/>
            </a:avLst>
          </a:prstGeom>
          <a:gradFill>
            <a:gsLst>
              <a:gs pos="82000">
                <a:sysClr val="window" lastClr="FFFFFF"/>
              </a:gs>
              <a:gs pos="100000">
                <a:sysClr val="window" lastClr="FFFFFF">
                  <a:lumMod val="95000"/>
                </a:sysClr>
              </a:gs>
            </a:gsLst>
            <a:lin ang="5400000" scaled="0"/>
          </a:gradFill>
          <a:ln w="6350" cap="flat" cmpd="sng" algn="ctr">
            <a:solidFill>
              <a:sysClr val="window" lastClr="FFFFFF">
                <a:lumMod val="85000"/>
              </a:sysClr>
            </a:solidFill>
            <a:prstDash val="solid"/>
          </a:ln>
          <a:effectLst>
            <a:outerShdw dist="12700" dir="5400000" algn="t" rotWithShape="0">
              <a:sysClr val="windowText" lastClr="000000">
                <a:lumMod val="75000"/>
                <a:lumOff val="25000"/>
                <a:alpha val="20000"/>
              </a:sysClr>
            </a:outerShdw>
          </a:effectLst>
        </p:spPr>
        <p:txBody>
          <a:bodyPr lIns="90000" tIns="108000" rIns="90000" bIns="0" rtlCol="0" anchor="t" anchorCtr="0"/>
          <a:lstStyle/>
          <a:p>
            <a:pPr marL="95250" lvl="1" indent="-95250" eaLnBrk="0" fontAlgn="base" latinLnBrk="0" hangingPunct="0">
              <a:spcAft>
                <a:spcPts val="240"/>
              </a:spcAft>
              <a:buSzPct val="100000"/>
              <a:buFont typeface="Wingdings" pitchFamily="2" charset="2"/>
              <a:buChar char="§"/>
              <a:defRPr/>
            </a:pPr>
            <a:endParaRPr lang="en-US" altLang="ko-KR" sz="800" kern="0" dirty="0" err="1">
              <a:gradFill>
                <a:gsLst>
                  <a:gs pos="0">
                    <a:prstClr val="black">
                      <a:lumMod val="85000"/>
                      <a:lumOff val="15000"/>
                    </a:prstClr>
                  </a:gs>
                  <a:gs pos="100000">
                    <a:prstClr val="black">
                      <a:lumMod val="85000"/>
                      <a:lumOff val="15000"/>
                    </a:prstClr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5" name="양쪽 모서리가 둥근 사각형 82">
            <a:extLst>
              <a:ext uri="{FF2B5EF4-FFF2-40B4-BE49-F238E27FC236}">
                <a16:creationId xmlns:a16="http://schemas.microsoft.com/office/drawing/2014/main" id="{AD8367CB-C1A4-4C9C-9DED-9C8DD8CA0ABC}"/>
              </a:ext>
            </a:extLst>
          </p:cNvPr>
          <p:cNvSpPr/>
          <p:nvPr/>
        </p:nvSpPr>
        <p:spPr>
          <a:xfrm>
            <a:off x="314050" y="2025775"/>
            <a:ext cx="3033871" cy="219172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1">
              <a:lumMod val="95000"/>
            </a:schemeClr>
          </a:solidFill>
          <a:ln w="6350" cap="flat" cmpd="sng" algn="ctr">
            <a:noFill/>
            <a:prstDash val="solid"/>
          </a:ln>
          <a:effectLst/>
        </p:spPr>
        <p:txBody>
          <a:bodyPr lIns="0" tIns="0" rIns="0" bIns="0" rtlCol="0" anchor="ctr" anchorCtr="0"/>
          <a:lstStyle/>
          <a:p>
            <a:pPr algn="ctr" defTabSz="995690" fontAlgn="base" latinLnBrk="0">
              <a:spcAft>
                <a:spcPts val="240"/>
              </a:spcAft>
              <a:defRPr/>
            </a:pPr>
            <a:r>
              <a:rPr lang="ko-KR" altLang="en-US" sz="800" b="1" kern="0" spc="-30" dirty="0">
                <a:ln>
                  <a:solidFill>
                    <a:srgbClr val="DE2F51">
                      <a:alpha val="0"/>
                    </a:srgb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백업 </a:t>
            </a:r>
            <a:r>
              <a:rPr lang="en-US" altLang="ko-KR" sz="800" b="1" kern="0" spc="-30" dirty="0">
                <a:ln>
                  <a:solidFill>
                    <a:srgbClr val="DE2F51">
                      <a:alpha val="0"/>
                    </a:srgb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S/W</a:t>
            </a:r>
            <a:r>
              <a:rPr lang="ko-KR" altLang="en-US" sz="800" b="1" kern="0" spc="-30" dirty="0">
                <a:ln>
                  <a:solidFill>
                    <a:srgbClr val="DE2F51">
                      <a:alpha val="0"/>
                    </a:srgb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분야의 최우수 제품</a:t>
            </a:r>
          </a:p>
        </p:txBody>
      </p:sp>
      <p:sp>
        <p:nvSpPr>
          <p:cNvPr id="87" name="Text Box 56">
            <a:extLst>
              <a:ext uri="{FF2B5EF4-FFF2-40B4-BE49-F238E27FC236}">
                <a16:creationId xmlns:a16="http://schemas.microsoft.com/office/drawing/2014/main" id="{EB826EC3-49B7-4AE4-8E87-56EF6B896E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5135" y="2269166"/>
            <a:ext cx="1830694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969696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algn="l" eaLnBrk="0" hangingPunct="0">
              <a:spcBef>
                <a:spcPct val="0"/>
              </a:spcBef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1028700" indent="-457200" algn="l" eaLnBrk="0" hangingPunct="0">
              <a:spcBef>
                <a:spcPct val="0"/>
              </a:spcBef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676400" indent="-457200" algn="l" eaLnBrk="0" hangingPunct="0">
              <a:spcBef>
                <a:spcPct val="0"/>
              </a:spcBef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2324100" indent="-457200" algn="l" eaLnBrk="0" hangingPunct="0">
              <a:spcBef>
                <a:spcPct val="0"/>
              </a:spcBef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971800" indent="-457200" algn="l" eaLnBrk="0" hangingPunct="0">
              <a:spcBef>
                <a:spcPct val="0"/>
              </a:spcBef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34290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38862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43434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48006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defTabSz="995690" eaLnBrk="1" fontAlgn="t" latinLnBrk="0" hangingPunct="1">
              <a:spcAft>
                <a:spcPts val="200"/>
              </a:spcAft>
            </a:pPr>
            <a:r>
              <a:rPr lang="ko-KR" altLang="en-US" sz="800" spc="-3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외부 기관  평가</a:t>
            </a:r>
          </a:p>
        </p:txBody>
      </p:sp>
      <p:sp>
        <p:nvSpPr>
          <p:cNvPr id="88" name="Text Box 56">
            <a:extLst>
              <a:ext uri="{FF2B5EF4-FFF2-40B4-BE49-F238E27FC236}">
                <a16:creationId xmlns:a16="http://schemas.microsoft.com/office/drawing/2014/main" id="{9290EE31-6F4C-4C75-A1C7-43858772FC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2095" y="2480716"/>
            <a:ext cx="287589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969696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algn="l" eaLnBrk="0" hangingPunct="0">
              <a:spcBef>
                <a:spcPct val="0"/>
              </a:spcBef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1028700" indent="-457200" algn="l" eaLnBrk="0" hangingPunct="0">
              <a:spcBef>
                <a:spcPct val="0"/>
              </a:spcBef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676400" indent="-457200" algn="l" eaLnBrk="0" hangingPunct="0">
              <a:spcBef>
                <a:spcPct val="0"/>
              </a:spcBef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2324100" indent="-457200" algn="l" eaLnBrk="0" hangingPunct="0">
              <a:spcBef>
                <a:spcPct val="0"/>
              </a:spcBef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971800" indent="-457200" algn="l" eaLnBrk="0" hangingPunct="0">
              <a:spcBef>
                <a:spcPct val="0"/>
              </a:spcBef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34290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38862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43434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48006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defTabSz="995690" eaLnBrk="1" fontAlgn="t" latinLnBrk="0" hangingPunct="1">
              <a:spcAft>
                <a:spcPts val="200"/>
              </a:spcAft>
            </a:pPr>
            <a:r>
              <a:rPr lang="ko-KR" altLang="en-US" sz="800" spc="-3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주요 리서치 기관</a:t>
            </a:r>
            <a:r>
              <a:rPr lang="en-US" altLang="ko-KR" sz="800" spc="-3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(Gartner, IDC)</a:t>
            </a:r>
            <a:r>
              <a:rPr lang="ko-KR" altLang="en-US" sz="800" spc="-3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에서 빔 소프트웨어를 백업 및 데이터 보호분야 소프트웨어 리더로 선정</a:t>
            </a:r>
          </a:p>
        </p:txBody>
      </p:sp>
      <p:pic>
        <p:nvPicPr>
          <p:cNvPr id="91" name="Picture 4">
            <a:extLst>
              <a:ext uri="{FF2B5EF4-FFF2-40B4-BE49-F238E27FC236}">
                <a16:creationId xmlns:a16="http://schemas.microsoft.com/office/drawing/2014/main" id="{DB08FAA6-B88E-4FB2-BBD2-1BA0CF5B1C7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913" y="3675423"/>
            <a:ext cx="1138146" cy="1020066"/>
          </a:xfrm>
          <a:prstGeom prst="rect">
            <a:avLst/>
          </a:prstGeom>
        </p:spPr>
      </p:pic>
      <p:sp>
        <p:nvSpPr>
          <p:cNvPr id="93" name="Rectangle 11">
            <a:extLst>
              <a:ext uri="{FF2B5EF4-FFF2-40B4-BE49-F238E27FC236}">
                <a16:creationId xmlns:a16="http://schemas.microsoft.com/office/drawing/2014/main" id="{39CB3857-3465-4F5D-B876-8CF3BBADEDB0}"/>
              </a:ext>
            </a:extLst>
          </p:cNvPr>
          <p:cNvSpPr/>
          <p:nvPr/>
        </p:nvSpPr>
        <p:spPr bwMode="auto">
          <a:xfrm>
            <a:off x="1878118" y="2967406"/>
            <a:ext cx="1428186" cy="1708189"/>
          </a:xfrm>
          <a:prstGeom prst="rect">
            <a:avLst/>
          </a:prstGeom>
          <a:noFill/>
          <a:ln w="9525" cap="flat" cmpd="sng" algn="ctr">
            <a:solidFill>
              <a:srgbClr val="FFFFFF">
                <a:lumMod val="75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16" tIns="45708" rIns="45708" bIns="9141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847" fontAlgn="base" latinLnBrk="0">
              <a:spcBef>
                <a:spcPct val="0"/>
              </a:spcBef>
              <a:spcAft>
                <a:spcPct val="0"/>
              </a:spcAft>
              <a:defRPr/>
            </a:pPr>
            <a:endParaRPr lang="ru-RU" sz="800" kern="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n-ea"/>
              <a:ea typeface="맑은 고딕" panose="020B0503020000020004" pitchFamily="50" charset="-127"/>
              <a:cs typeface="Segoe UI" pitchFamily="34" charset="0"/>
            </a:endParaRPr>
          </a:p>
        </p:txBody>
      </p:sp>
      <p:sp>
        <p:nvSpPr>
          <p:cNvPr id="94" name="Rectangle 23">
            <a:extLst>
              <a:ext uri="{FF2B5EF4-FFF2-40B4-BE49-F238E27FC236}">
                <a16:creationId xmlns:a16="http://schemas.microsoft.com/office/drawing/2014/main" id="{3F94698D-24A2-472F-8266-90B503004E12}"/>
              </a:ext>
            </a:extLst>
          </p:cNvPr>
          <p:cNvSpPr/>
          <p:nvPr/>
        </p:nvSpPr>
        <p:spPr bwMode="auto">
          <a:xfrm>
            <a:off x="2205112" y="2868447"/>
            <a:ext cx="778705" cy="18864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16" tIns="45708" rIns="45708" bIns="9141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871" fontAlgn="base" latinLnBrk="0">
              <a:spcBef>
                <a:spcPct val="0"/>
              </a:spcBef>
              <a:spcAft>
                <a:spcPct val="0"/>
              </a:spcAft>
              <a:defRPr/>
            </a:pPr>
            <a:endParaRPr lang="en-US" sz="800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  <a:cs typeface="Segoe UI" pitchFamily="34" charset="0"/>
            </a:endParaRPr>
          </a:p>
        </p:txBody>
      </p:sp>
      <p:sp>
        <p:nvSpPr>
          <p:cNvPr id="95" name="Rectangle 7">
            <a:extLst>
              <a:ext uri="{FF2B5EF4-FFF2-40B4-BE49-F238E27FC236}">
                <a16:creationId xmlns:a16="http://schemas.microsoft.com/office/drawing/2014/main" id="{0665BAC8-385E-4A08-AE30-5BEFEEB4196C}"/>
              </a:ext>
            </a:extLst>
          </p:cNvPr>
          <p:cNvSpPr/>
          <p:nvPr/>
        </p:nvSpPr>
        <p:spPr bwMode="auto">
          <a:xfrm>
            <a:off x="349276" y="2967406"/>
            <a:ext cx="1428186" cy="1708189"/>
          </a:xfrm>
          <a:prstGeom prst="rect">
            <a:avLst/>
          </a:prstGeom>
          <a:noFill/>
          <a:ln w="9525" cap="flat" cmpd="sng" algn="ctr">
            <a:solidFill>
              <a:srgbClr val="FFFFFF">
                <a:lumMod val="75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16" tIns="45708" rIns="45708" bIns="9141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847" fontAlgn="base" latinLnBrk="0">
              <a:spcBef>
                <a:spcPct val="0"/>
              </a:spcBef>
              <a:spcAft>
                <a:spcPct val="0"/>
              </a:spcAft>
              <a:defRPr/>
            </a:pPr>
            <a:endParaRPr lang="ru-RU" sz="800" kern="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n-ea"/>
              <a:ea typeface="맑은 고딕" panose="020B0503020000020004" pitchFamily="50" charset="-127"/>
              <a:cs typeface="Segoe UI" pitchFamily="34" charset="0"/>
            </a:endParaRPr>
          </a:p>
        </p:txBody>
      </p:sp>
      <p:sp>
        <p:nvSpPr>
          <p:cNvPr id="96" name="Rectangle 2">
            <a:extLst>
              <a:ext uri="{FF2B5EF4-FFF2-40B4-BE49-F238E27FC236}">
                <a16:creationId xmlns:a16="http://schemas.microsoft.com/office/drawing/2014/main" id="{05DD4705-F160-4EE4-8BDC-0B1C8B1EF52F}"/>
              </a:ext>
            </a:extLst>
          </p:cNvPr>
          <p:cNvSpPr/>
          <p:nvPr/>
        </p:nvSpPr>
        <p:spPr bwMode="auto">
          <a:xfrm>
            <a:off x="676110" y="2861745"/>
            <a:ext cx="778705" cy="18864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16" tIns="45708" rIns="45708" bIns="9141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871" fontAlgn="base" latinLnBrk="0">
              <a:spcBef>
                <a:spcPct val="0"/>
              </a:spcBef>
              <a:spcAft>
                <a:spcPct val="0"/>
              </a:spcAft>
              <a:defRPr/>
            </a:pPr>
            <a:endParaRPr lang="en-US" sz="800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  <a:cs typeface="Segoe UI" pitchFamily="34" charset="0"/>
            </a:endParaRPr>
          </a:p>
        </p:txBody>
      </p:sp>
      <p:sp>
        <p:nvSpPr>
          <p:cNvPr id="98" name="Rectangle 17">
            <a:extLst>
              <a:ext uri="{FF2B5EF4-FFF2-40B4-BE49-F238E27FC236}">
                <a16:creationId xmlns:a16="http://schemas.microsoft.com/office/drawing/2014/main" id="{BE0D88C1-22B6-4498-ACA2-15BF72C25A07}"/>
              </a:ext>
            </a:extLst>
          </p:cNvPr>
          <p:cNvSpPr/>
          <p:nvPr/>
        </p:nvSpPr>
        <p:spPr bwMode="auto">
          <a:xfrm>
            <a:off x="715296" y="2875094"/>
            <a:ext cx="696146" cy="18864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16" tIns="45708" rIns="45708" bIns="9141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871" fontAlgn="base" latinLnBrk="0">
              <a:spcBef>
                <a:spcPct val="0"/>
              </a:spcBef>
              <a:spcAft>
                <a:spcPct val="0"/>
              </a:spcAft>
              <a:defRPr/>
            </a:pPr>
            <a:endParaRPr lang="ru-RU" sz="800" kern="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n-ea"/>
              <a:ea typeface="맑은 고딕" panose="020B0503020000020004" pitchFamily="50" charset="-127"/>
              <a:cs typeface="Segoe UI" pitchFamily="34" charset="0"/>
            </a:endParaRPr>
          </a:p>
        </p:txBody>
      </p:sp>
      <p:pic>
        <p:nvPicPr>
          <p:cNvPr id="99" name="Picture 16">
            <a:extLst>
              <a:ext uri="{FF2B5EF4-FFF2-40B4-BE49-F238E27FC236}">
                <a16:creationId xmlns:a16="http://schemas.microsoft.com/office/drawing/2014/main" id="{0AF88E09-717E-4EEA-A2C0-C6E47E515393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219" y="2903819"/>
            <a:ext cx="643520" cy="133816"/>
          </a:xfrm>
          <a:prstGeom prst="rect">
            <a:avLst/>
          </a:prstGeom>
        </p:spPr>
      </p:pic>
      <p:pic>
        <p:nvPicPr>
          <p:cNvPr id="100" name="Picture 19">
            <a:extLst>
              <a:ext uri="{FF2B5EF4-FFF2-40B4-BE49-F238E27FC236}">
                <a16:creationId xmlns:a16="http://schemas.microsoft.com/office/drawing/2014/main" id="{55717581-A67E-4C8C-AA4B-318DBDA7E858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6866" y="2865515"/>
            <a:ext cx="490690" cy="207797"/>
          </a:xfrm>
          <a:prstGeom prst="rect">
            <a:avLst/>
          </a:prstGeom>
        </p:spPr>
      </p:pic>
      <p:sp>
        <p:nvSpPr>
          <p:cNvPr id="101" name="Rectangle 26">
            <a:extLst>
              <a:ext uri="{FF2B5EF4-FFF2-40B4-BE49-F238E27FC236}">
                <a16:creationId xmlns:a16="http://schemas.microsoft.com/office/drawing/2014/main" id="{C17A3FA3-758D-4860-A8D1-70869B62EA1B}"/>
              </a:ext>
            </a:extLst>
          </p:cNvPr>
          <p:cNvSpPr/>
          <p:nvPr/>
        </p:nvSpPr>
        <p:spPr>
          <a:xfrm>
            <a:off x="449139" y="3134088"/>
            <a:ext cx="122792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71" latinLnBrk="0">
              <a:defRPr/>
            </a:pPr>
            <a:r>
              <a:rPr lang="en-US" sz="800" kern="0" dirty="0">
                <a:solidFill>
                  <a:srgbClr val="000000">
                    <a:lumMod val="65000"/>
                    <a:lumOff val="3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2017 Magic Quadrant for Enterprise Backup and Recovery Software</a:t>
            </a:r>
            <a:endParaRPr lang="en-US" sz="800" b="1" kern="0" dirty="0">
              <a:solidFill>
                <a:srgbClr val="000000">
                  <a:lumMod val="65000"/>
                  <a:lumOff val="35000"/>
                </a:srgb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102" name="Rectangle 28">
            <a:extLst>
              <a:ext uri="{FF2B5EF4-FFF2-40B4-BE49-F238E27FC236}">
                <a16:creationId xmlns:a16="http://schemas.microsoft.com/office/drawing/2014/main" id="{2DB1DD2A-35D0-4C8A-A4CD-D88784EB2473}"/>
              </a:ext>
            </a:extLst>
          </p:cNvPr>
          <p:cNvSpPr/>
          <p:nvPr/>
        </p:nvSpPr>
        <p:spPr>
          <a:xfrm>
            <a:off x="2028206" y="3176628"/>
            <a:ext cx="114509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171" latinLnBrk="0">
              <a:defRPr/>
            </a:pPr>
            <a:r>
              <a:rPr lang="en-US" sz="800" kern="0" dirty="0">
                <a:solidFill>
                  <a:srgbClr val="000000">
                    <a:lumMod val="65000"/>
                    <a:lumOff val="3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2017H2 Semiannual </a:t>
            </a:r>
            <a:br>
              <a:rPr lang="en-US" sz="800" kern="0" dirty="0">
                <a:solidFill>
                  <a:srgbClr val="000000">
                    <a:lumMod val="65000"/>
                    <a:lumOff val="3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</a:br>
            <a:r>
              <a:rPr lang="en-US" sz="800" kern="0" dirty="0">
                <a:solidFill>
                  <a:srgbClr val="000000">
                    <a:lumMod val="65000"/>
                    <a:lumOff val="3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Software Tracker Report</a:t>
            </a:r>
          </a:p>
        </p:txBody>
      </p:sp>
      <p:sp>
        <p:nvSpPr>
          <p:cNvPr id="103" name="Oval 1">
            <a:extLst>
              <a:ext uri="{FF2B5EF4-FFF2-40B4-BE49-F238E27FC236}">
                <a16:creationId xmlns:a16="http://schemas.microsoft.com/office/drawing/2014/main" id="{AC9ADF4C-ACBB-493F-A213-047AAF873D46}"/>
              </a:ext>
            </a:extLst>
          </p:cNvPr>
          <p:cNvSpPr/>
          <p:nvPr/>
        </p:nvSpPr>
        <p:spPr bwMode="auto">
          <a:xfrm>
            <a:off x="1155257" y="3986346"/>
            <a:ext cx="222549" cy="199110"/>
          </a:xfrm>
          <a:prstGeom prst="ellipse">
            <a:avLst/>
          </a:prstGeom>
          <a:solidFill>
            <a:srgbClr val="54B948">
              <a:alpha val="56000"/>
            </a:srgbClr>
          </a:solidFill>
          <a:ln w="2857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16" tIns="45708" rIns="45708" bIns="9141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847" fontAlgn="base" latinLnBrk="0">
              <a:spcBef>
                <a:spcPct val="0"/>
              </a:spcBef>
              <a:spcAft>
                <a:spcPct val="0"/>
              </a:spcAft>
              <a:defRPr/>
            </a:pPr>
            <a:endParaRPr lang="ru-RU" sz="800" kern="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n-ea"/>
              <a:ea typeface="맑은 고딕" panose="020B0503020000020004" pitchFamily="50" charset="-127"/>
              <a:cs typeface="Segoe UI" pitchFamily="34" charset="0"/>
            </a:endParaRPr>
          </a:p>
        </p:txBody>
      </p:sp>
      <p:pic>
        <p:nvPicPr>
          <p:cNvPr id="112" name="그림 111">
            <a:extLst>
              <a:ext uri="{FF2B5EF4-FFF2-40B4-BE49-F238E27FC236}">
                <a16:creationId xmlns:a16="http://schemas.microsoft.com/office/drawing/2014/main" id="{1473698E-E8C7-427B-A4F2-D796C9F7621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3152" y="1937800"/>
            <a:ext cx="395070" cy="445968"/>
          </a:xfrm>
          <a:prstGeom prst="rect">
            <a:avLst/>
          </a:prstGeom>
        </p:spPr>
      </p:pic>
      <p:pic>
        <p:nvPicPr>
          <p:cNvPr id="113" name="그림 112">
            <a:extLst>
              <a:ext uri="{FF2B5EF4-FFF2-40B4-BE49-F238E27FC236}">
                <a16:creationId xmlns:a16="http://schemas.microsoft.com/office/drawing/2014/main" id="{50196583-5F3C-4D9A-9D2F-316CABAF1E5E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6978" y="1933386"/>
            <a:ext cx="403200" cy="445968"/>
          </a:xfrm>
          <a:prstGeom prst="rect">
            <a:avLst/>
          </a:prstGeom>
        </p:spPr>
      </p:pic>
      <p:grpSp>
        <p:nvGrpSpPr>
          <p:cNvPr id="115" name="그룹 114"/>
          <p:cNvGrpSpPr/>
          <p:nvPr/>
        </p:nvGrpSpPr>
        <p:grpSpPr>
          <a:xfrm>
            <a:off x="315704" y="1450602"/>
            <a:ext cx="474595" cy="471121"/>
            <a:chOff x="2706220" y="2381178"/>
            <a:chExt cx="632192" cy="627564"/>
          </a:xfrm>
        </p:grpSpPr>
        <p:sp>
          <p:nvSpPr>
            <p:cNvPr id="116" name="타원 115">
              <a:extLst>
                <a:ext uri="{FF2B5EF4-FFF2-40B4-BE49-F238E27FC236}">
                  <a16:creationId xmlns:a16="http://schemas.microsoft.com/office/drawing/2014/main" id="{F37B5F67-9117-4C47-B4CB-2CEAE1B78A48}"/>
                </a:ext>
              </a:extLst>
            </p:cNvPr>
            <p:cNvSpPr/>
            <p:nvPr/>
          </p:nvSpPr>
          <p:spPr bwMode="auto">
            <a:xfrm>
              <a:off x="2706220" y="2381178"/>
              <a:ext cx="632192" cy="627564"/>
            </a:xfrm>
            <a:prstGeom prst="ellipse">
              <a:avLst/>
            </a:prstGeom>
            <a:solidFill>
              <a:srgbClr val="00B336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200"/>
                </a:spcAft>
                <a:defRPr/>
              </a:pPr>
              <a:r>
                <a:rPr lang="ko-KR" altLang="en-US" sz="8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전략</a:t>
              </a:r>
              <a:r>
                <a:rPr lang="ko-KR" altLang="en-US" sz="8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 </a:t>
              </a:r>
              <a:endParaRPr lang="en-US" altLang="ko-KR" sz="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 eaLnBrk="1" fontAlgn="auto" hangingPunct="1">
                <a:spcBef>
                  <a:spcPts val="0"/>
                </a:spcBef>
                <a:spcAft>
                  <a:spcPts val="200"/>
                </a:spcAft>
                <a:defRPr/>
              </a:pPr>
              <a:r>
                <a:rPr lang="en-US" altLang="ko-KR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01</a:t>
              </a:r>
              <a:endParaRPr lang="ko-KR" altLang="en-US" sz="1200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117" name="직선 연결선 116">
              <a:extLst>
                <a:ext uri="{FF2B5EF4-FFF2-40B4-BE49-F238E27FC236}">
                  <a16:creationId xmlns:a16="http://schemas.microsoft.com/office/drawing/2014/main" id="{5532C8B3-1792-4D76-B390-B0BD2303B013}"/>
                </a:ext>
              </a:extLst>
            </p:cNvPr>
            <p:cNvCxnSpPr/>
            <p:nvPr/>
          </p:nvCxnSpPr>
          <p:spPr bwMode="auto">
            <a:xfrm>
              <a:off x="2872405" y="2667583"/>
              <a:ext cx="299822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8" name="모서리가 둥근 직사각형 86">
            <a:extLst>
              <a:ext uri="{FF2B5EF4-FFF2-40B4-BE49-F238E27FC236}">
                <a16:creationId xmlns:a16="http://schemas.microsoft.com/office/drawing/2014/main" id="{DD664045-F1A8-4A87-8DAB-4CCD0A839899}"/>
              </a:ext>
            </a:extLst>
          </p:cNvPr>
          <p:cNvSpPr/>
          <p:nvPr/>
        </p:nvSpPr>
        <p:spPr>
          <a:xfrm>
            <a:off x="349276" y="2054433"/>
            <a:ext cx="466183" cy="148951"/>
          </a:xfrm>
          <a:prstGeom prst="roundRect">
            <a:avLst>
              <a:gd name="adj" fmla="val 0"/>
            </a:avLst>
          </a:prstGeom>
          <a:solidFill>
            <a:srgbClr val="00B336"/>
          </a:solidFill>
          <a:ln w="25400" cap="flat" cmpd="sng" algn="ctr">
            <a:noFill/>
            <a:prstDash val="solid"/>
          </a:ln>
          <a:effectLst>
            <a:outerShdw blurRad="25400" dist="254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95690" fontAlgn="t" latinLnBrk="0">
              <a:spcBef>
                <a:spcPct val="0"/>
              </a:spcBef>
              <a:spcAft>
                <a:spcPts val="200"/>
              </a:spcAft>
              <a:defRPr/>
            </a:pPr>
            <a:r>
              <a:rPr kumimoji="1" lang="ko-KR" altLang="en-US" sz="800" b="1" kern="0" spc="-3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단계</a:t>
            </a:r>
            <a:r>
              <a:rPr kumimoji="1" lang="en-US" altLang="ko-KR" sz="800" b="1" kern="0" spc="-3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01</a:t>
            </a:r>
            <a:endParaRPr kumimoji="1" lang="ko-KR" altLang="en-US" sz="800" b="1" kern="0" spc="-30" dirty="0">
              <a:ln>
                <a:solidFill>
                  <a:srgbClr val="C00000">
                    <a:alpha val="0"/>
                  </a:srgb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19" name="직선 연결선 118">
            <a:extLst>
              <a:ext uri="{FF2B5EF4-FFF2-40B4-BE49-F238E27FC236}">
                <a16:creationId xmlns:a16="http://schemas.microsoft.com/office/drawing/2014/main" id="{6D15D5F3-E74B-43DD-B487-E7F5A483FA63}"/>
              </a:ext>
            </a:extLst>
          </p:cNvPr>
          <p:cNvCxnSpPr>
            <a:cxnSpLocks/>
          </p:cNvCxnSpPr>
          <p:nvPr/>
        </p:nvCxnSpPr>
        <p:spPr>
          <a:xfrm>
            <a:off x="486647" y="2425071"/>
            <a:ext cx="2684430" cy="0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cxnSp>
        <p:nvCxnSpPr>
          <p:cNvPr id="120" name="직선 연결선 119">
            <a:extLst>
              <a:ext uri="{FF2B5EF4-FFF2-40B4-BE49-F238E27FC236}">
                <a16:creationId xmlns:a16="http://schemas.microsoft.com/office/drawing/2014/main" id="{1EFDDCD8-9A01-4DB0-94C5-091D868D9774}"/>
              </a:ext>
            </a:extLst>
          </p:cNvPr>
          <p:cNvCxnSpPr>
            <a:cxnSpLocks/>
          </p:cNvCxnSpPr>
          <p:nvPr/>
        </p:nvCxnSpPr>
        <p:spPr>
          <a:xfrm>
            <a:off x="3695165" y="2425071"/>
            <a:ext cx="2697654" cy="0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61B76E1E-85F3-4433-9C67-86059CD3859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96157" y="3669984"/>
            <a:ext cx="1233471" cy="885437"/>
          </a:xfrm>
          <a:prstGeom prst="rect">
            <a:avLst/>
          </a:prstGeom>
          <a:ln w="6350">
            <a:solidFill>
              <a:srgbClr val="7A7A7A"/>
            </a:solidFill>
          </a:ln>
        </p:spPr>
      </p:pic>
      <p:sp>
        <p:nvSpPr>
          <p:cNvPr id="97" name="Oval 1">
            <a:extLst>
              <a:ext uri="{FF2B5EF4-FFF2-40B4-BE49-F238E27FC236}">
                <a16:creationId xmlns:a16="http://schemas.microsoft.com/office/drawing/2014/main" id="{6F9EEDF1-8AF1-412E-B1BC-F98CA88029F6}"/>
              </a:ext>
            </a:extLst>
          </p:cNvPr>
          <p:cNvSpPr/>
          <p:nvPr/>
        </p:nvSpPr>
        <p:spPr bwMode="auto">
          <a:xfrm>
            <a:off x="2857027" y="3737252"/>
            <a:ext cx="251008" cy="241574"/>
          </a:xfrm>
          <a:prstGeom prst="ellipse">
            <a:avLst/>
          </a:prstGeom>
          <a:solidFill>
            <a:srgbClr val="54B948">
              <a:alpha val="56000"/>
            </a:srgbClr>
          </a:solidFill>
          <a:ln w="2857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16" tIns="45708" rIns="45708" bIns="9141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847" fontAlgn="base" latinLnBrk="0">
              <a:spcBef>
                <a:spcPct val="0"/>
              </a:spcBef>
              <a:spcAft>
                <a:spcPct val="0"/>
              </a:spcAft>
              <a:defRPr/>
            </a:pPr>
            <a:endParaRPr lang="ru-RU" sz="800" kern="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n-ea"/>
              <a:ea typeface="맑은 고딕" panose="020B0503020000020004" pitchFamily="50" charset="-127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4341029"/>
      </p:ext>
    </p:extLst>
  </p:cSld>
  <p:clrMapOvr>
    <a:masterClrMapping/>
  </p:clrMapOvr>
  <p:transition spd="slow">
    <p:wipe dir="r"/>
  </p:transition>
</p:sld>
</file>

<file path=ppt/theme/theme1.xml><?xml version="1.0" encoding="utf-8"?>
<a:theme xmlns:a="http://schemas.openxmlformats.org/drawingml/2006/main" name="Veeam Corporate Slides Template (1)">
  <a:themeElements>
    <a:clrScheme name="Custom 17">
      <a:dk1>
        <a:srgbClr val="000000"/>
      </a:dk1>
      <a:lt1>
        <a:srgbClr val="FFFFFF"/>
      </a:lt1>
      <a:dk2>
        <a:srgbClr val="54B948"/>
      </a:dk2>
      <a:lt2>
        <a:srgbClr val="FFFFFF"/>
      </a:lt2>
      <a:accent1>
        <a:srgbClr val="54B948"/>
      </a:accent1>
      <a:accent2>
        <a:srgbClr val="0076BD"/>
      </a:accent2>
      <a:accent3>
        <a:srgbClr val="FFD300"/>
      </a:accent3>
      <a:accent4>
        <a:srgbClr val="7BC143"/>
      </a:accent4>
      <a:accent5>
        <a:srgbClr val="F3901D"/>
      </a:accent5>
      <a:accent6>
        <a:srgbClr val="005CAB"/>
      </a:accent6>
      <a:hlink>
        <a:srgbClr val="00AEEF"/>
      </a:hlink>
      <a:folHlink>
        <a:srgbClr val="5CD2FF"/>
      </a:folHlink>
    </a:clrScheme>
    <a:fontScheme name="Custom 7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54B948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 defTabSz="914099" fontAlgn="base">
          <a:spcBef>
            <a:spcPct val="0"/>
          </a:spcBef>
          <a:spcAft>
            <a:spcPct val="0"/>
          </a:spcAft>
          <a:defRPr spc="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latin typeface="+mj-lt"/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 anchor="ctr">
        <a:spAutoFit/>
      </a:bodyPr>
      <a:lstStyle>
        <a:defPPr algn="ctr">
          <a:defRPr dirty="0" err="1" smtClean="0">
            <a:gradFill>
              <a:gsLst>
                <a:gs pos="0">
                  <a:schemeClr val="tx1"/>
                </a:gs>
                <a:gs pos="86000">
                  <a:schemeClr val="tx1"/>
                </a:gs>
              </a:gsLst>
              <a:lin ang="5400000" scaled="0"/>
            </a:gradFill>
            <a:latin typeface="+mj-lt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Veeam Corporate Slides Template (2)">
  <a:themeElements>
    <a:clrScheme name="Custom 1">
      <a:dk1>
        <a:srgbClr val="000000"/>
      </a:dk1>
      <a:lt1>
        <a:srgbClr val="FFFFFF"/>
      </a:lt1>
      <a:dk2>
        <a:srgbClr val="54B948"/>
      </a:dk2>
      <a:lt2>
        <a:srgbClr val="FFFFFF"/>
      </a:lt2>
      <a:accent1>
        <a:srgbClr val="54B948"/>
      </a:accent1>
      <a:accent2>
        <a:srgbClr val="28ABE2"/>
      </a:accent2>
      <a:accent3>
        <a:srgbClr val="F2F2F2"/>
      </a:accent3>
      <a:accent4>
        <a:srgbClr val="CADA2A"/>
      </a:accent4>
      <a:accent5>
        <a:srgbClr val="1782AF"/>
      </a:accent5>
      <a:accent6>
        <a:srgbClr val="C3C5C7"/>
      </a:accent6>
      <a:hlink>
        <a:srgbClr val="00AEEF"/>
      </a:hlink>
      <a:folHlink>
        <a:srgbClr val="5CD2FF"/>
      </a:folHlink>
    </a:clrScheme>
    <a:fontScheme name="Custom 7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12700">
          <a:solidFill>
            <a:srgbClr val="FF0000"/>
          </a:solidFill>
          <a:prstDash val="dash"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 defTabSz="914099" fontAlgn="base">
          <a:spcBef>
            <a:spcPct val="0"/>
          </a:spcBef>
          <a:spcAft>
            <a:spcPct val="0"/>
          </a:spcAft>
          <a:defRPr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latin typeface="+mj-lt"/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 w="9525">
          <a:solidFill>
            <a:srgbClr val="FF0000"/>
          </a:solidFill>
          <a:prstDash val="dash"/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wrap="square" rtlCol="0" anchor="ctr">
        <a:spAutoFit/>
      </a:bodyPr>
      <a:lstStyle>
        <a:defPPr algn="ctr">
          <a:defRPr dirty="0" smtClean="0"/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item1.xml><?xml version="1.0" encoding="utf-8"?>
<?mso-contentType ?>
<SharedContentType xmlns="Microsoft.SharePoint.Taxonomy.ContentTypeSync" SourceId="d95025e3-06ee-47d5-b6d0-191753f21fd6" ContentTypeId="0x0101008D9A05CA1DE08548B716B9A9D05CB49518" PreviousValue="false"/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Presentation Template" ma:contentTypeID="0x0101008D9A05CA1DE08548B716B9A9D05CB49518006E11B2B52DE5F244A8FA2D4AE3D2BD55" ma:contentTypeVersion="4" ma:contentTypeDescription="PPT Template" ma:contentTypeScope="" ma:versionID="60517630458aec7a49eb24a44685f129">
  <xsd:schema xmlns:xsd="http://www.w3.org/2001/XMLSchema" xmlns:xs="http://www.w3.org/2001/XMLSchema" xmlns:p="http://schemas.microsoft.com/office/2006/metadata/properties" xmlns:ns2="29435cc8-1857-4dea-ab51-de7ef4d18d75" xmlns:ns3="8d8f1076-d83c-44b2-9ca3-2070026205ff" targetNamespace="http://schemas.microsoft.com/office/2006/metadata/properties" ma:root="true" ma:fieldsID="061fcd333d89f12391a57084643f6f81" ns2:_="" ns3:_="">
    <xsd:import namespace="29435cc8-1857-4dea-ab51-de7ef4d18d75"/>
    <xsd:import namespace="8d8f1076-d83c-44b2-9ca3-2070026205ff"/>
    <xsd:element name="properties">
      <xsd:complexType>
        <xsd:sequence>
          <xsd:element name="documentManagement">
            <xsd:complexType>
              <xsd:all>
                <xsd:element ref="ns2:ECMFeaturedContentDescription" minOccurs="0"/>
                <xsd:element ref="ns2:ECMExpirationDate" minOccurs="0"/>
                <xsd:element ref="ns2:ECMManualRank" minOccurs="0"/>
                <xsd:element ref="ns2:ECMAuthor"/>
                <xsd:element ref="ns2:g9a1114b774c48c3885a3d44ab1bc311" minOccurs="0"/>
                <xsd:element ref="ns2:cc6db3c680cf49a8a788f82f14bcaa36" minOccurs="0"/>
                <xsd:element ref="ns2:ncf588d53c0f4f219f9e83951352cb6c" minOccurs="0"/>
                <xsd:element ref="ns2:o7d691565da549f5aa08c236692731f3" minOccurs="0"/>
                <xsd:element ref="ns2:h871cbd7af794cba9a2c10e6c497b8c5" minOccurs="0"/>
                <xsd:element ref="ns2:efdf8be6259b460eb1fb1e6c2a260d31" minOccurs="0"/>
                <xsd:element ref="ns2:b0ccfcd7d0b140a9a952341278e7c769" minOccurs="0"/>
                <xsd:element ref="ns2:TaxCatchAll" minOccurs="0"/>
                <xsd:element ref="ns2:a5e131ccf4bd45f0b3dac09241742c16" minOccurs="0"/>
                <xsd:element ref="ns2:ma7008bbfee14a0c9e5efba3a56c86f6" minOccurs="0"/>
                <xsd:element ref="ns2:e7f6b84a9ece4918a07f1a3eea36a464" minOccurs="0"/>
                <xsd:element ref="ns2:k646dd9203f54b9a90fb733606673ec8" minOccurs="0"/>
                <xsd:element ref="ns2:hee918a1c91848028276f5bdb898faea" minOccurs="0"/>
                <xsd:element ref="ns2:hf67382b61164de8826adbfd22494b61" minOccurs="0"/>
                <xsd:element ref="ns2:p59d592eb20d4771b92ce9ca1c2ad52d" minOccurs="0"/>
                <xsd:element ref="ns2:afa7be8f67ed407e8cc4f812a93cfa4a" minOccurs="0"/>
                <xsd:element ref="ns2:TaxCatchAllLabel" minOccurs="0"/>
                <xsd:element ref="ns2:j69378a15fc24511abe088d0f0c34e04" minOccurs="0"/>
                <xsd:element ref="ns3:_dlc_DocId" minOccurs="0"/>
                <xsd:element ref="ns3:_dlc_DocIdUrl" minOccurs="0"/>
                <xsd:element ref="ns3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9435cc8-1857-4dea-ab51-de7ef4d18d75" elementFormDefault="qualified">
    <xsd:import namespace="http://schemas.microsoft.com/office/2006/documentManagement/types"/>
    <xsd:import namespace="http://schemas.microsoft.com/office/infopath/2007/PartnerControls"/>
    <xsd:element name="ECMFeaturedContentDescription" ma:index="2" nillable="true" ma:displayName="Content Description" ma:internalName="ECMFeaturedContentDescription">
      <xsd:simpleType>
        <xsd:restriction base="dms:Text">
          <xsd:maxLength value="255"/>
        </xsd:restriction>
      </xsd:simpleType>
    </xsd:element>
    <xsd:element name="ECMExpirationDate" ma:index="8" nillable="true" ma:displayName="Date to Expire" ma:format="DateOnly" ma:internalName="ECMExpirationDate">
      <xsd:simpleType>
        <xsd:restriction base="dms:DateTime"/>
      </xsd:simpleType>
    </xsd:element>
    <xsd:element name="ECMManualRank" ma:index="9" nillable="true" ma:displayName="Manual Rank" ma:description="This field is used to manually sort documents on the Top Documents page. Leave it blank if this document is not the top document." ma:format="Dropdown" ma:internalName="ECMManualRank">
      <xsd:simpleType>
        <xsd:restriction base="dms:Choice">
          <xsd:enumeration value="100"/>
          <xsd:enumeration value="200"/>
          <xsd:enumeration value="300"/>
          <xsd:enumeration value="400"/>
          <xsd:enumeration value="500"/>
        </xsd:restriction>
      </xsd:simpleType>
    </xsd:element>
    <xsd:element name="ECMAuthor" ma:index="11" ma:displayName="Author (Authors)" ma:internalName="ECMAuthor" ma:readOnly="false">
      <xsd:simpleType>
        <xsd:restriction base="dms:Text">
          <xsd:maxLength value="255"/>
        </xsd:restriction>
      </xsd:simpleType>
    </xsd:element>
    <xsd:element name="g9a1114b774c48c3885a3d44ab1bc311" ma:index="22" nillable="true" ma:taxonomy="true" ma:internalName="g9a1114b774c48c3885a3d44ab1bc311" ma:taxonomyFieldName="ECMCampaignName" ma:displayName="Campaign" ma:default="" ma:fieldId="{09a1114b-774c-48c3-885a-3d44ab1bc311}" ma:taxonomyMulti="true" ma:sspId="d95025e3-06ee-47d5-b6d0-191753f21fd6" ma:termSetId="95047ea3-1bf9-4752-819b-4bdf3c0171e2" ma:anchorId="00000000-0000-0000-0000-000000000000" ma:open="true" ma:isKeyword="false">
      <xsd:complexType>
        <xsd:sequence>
          <xsd:element ref="pc:Terms" minOccurs="0" maxOccurs="1"/>
        </xsd:sequence>
      </xsd:complexType>
    </xsd:element>
    <xsd:element name="cc6db3c680cf49a8a788f82f14bcaa36" ma:index="23" ma:taxonomy="true" ma:internalName="cc6db3c680cf49a8a788f82f14bcaa36" ma:taxonomyFieldName="ECMRegion" ma:displayName="Region Name" ma:readOnly="false" ma:default="" ma:fieldId="{cc6db3c6-80cf-49a8-a788-f82f14bcaa36}" ma:taxonomyMulti="true" ma:sspId="d95025e3-06ee-47d5-b6d0-191753f21fd6" ma:termSetId="26089c26-7ba6-45e2-8c92-a109d16c33f1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ncf588d53c0f4f219f9e83951352cb6c" ma:index="24" ma:taxonomy="true" ma:internalName="ncf588d53c0f4f219f9e83951352cb6c" ma:taxonomyFieldName="ECMVertical" ma:displayName="Customer Segmentation" ma:readOnly="false" ma:default="" ma:fieldId="{7cf588d5-3c0f-4f21-9f9e-83951352cb6c}" ma:sspId="d95025e3-06ee-47d5-b6d0-191753f21fd6" ma:termSetId="b21b7e9b-2565-44c3-92cc-0b1ecca8f841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o7d691565da549f5aa08c236692731f3" ma:index="26" nillable="true" ma:taxonomy="true" ma:internalName="o7d691565da549f5aa08c236692731f3" ma:taxonomyFieldName="ECMIndustrySegment" ma:displayName="Industry Vertical" ma:readOnly="false" ma:default="" ma:fieldId="{87d69156-5da5-49f5-aa08-c236692731f3}" ma:taxonomyMulti="true" ma:sspId="d95025e3-06ee-47d5-b6d0-191753f21fd6" ma:termSetId="3dd0b406-ca2e-478d-92af-5f0da6e5ab0e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h871cbd7af794cba9a2c10e6c497b8c5" ma:index="27" nillable="true" ma:taxonomy="true" ma:internalName="h871cbd7af794cba9a2c10e6c497b8c5" ma:taxonomyFieldName="ECMDisposition" ma:displayName="Disposition Type" ma:readOnly="false" ma:default="" ma:fieldId="{1871cbd7-af79-4cba-9a2c-10e6c497b8c5}" ma:sspId="d95025e3-06ee-47d5-b6d0-191753f21fd6" ma:termSetId="d4730f9c-6eda-427b-b2d7-5b95c3ded072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efdf8be6259b460eb1fb1e6c2a260d31" ma:index="28" ma:taxonomy="true" ma:internalName="efdf8be6259b460eb1fb1e6c2a260d31" ma:taxonomyFieldName="ECMInternalExternal" ma:displayName="Internal / External" ma:readOnly="false" ma:default="" ma:fieldId="{efdf8be6-259b-460e-b1fb-1e6c2a260d31}" ma:sspId="d95025e3-06ee-47d5-b6d0-191753f21fd6" ma:termSetId="7d3f65a7-0546-4bad-8a49-0c759fced2cc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b0ccfcd7d0b140a9a952341278e7c769" ma:index="30" nillable="true" ma:taxonomy="true" ma:internalName="b0ccfcd7d0b140a9a952341278e7c769" ma:taxonomyFieldName="ECMMarketingStage" ma:displayName="Marketing Stage" ma:default="" ma:fieldId="{b0ccfcd7-d0b1-40a9-a952-341278e7c769}" ma:sspId="d95025e3-06ee-47d5-b6d0-191753f21fd6" ma:termSetId="362fb6cb-2657-43ca-96d0-03e65a75cb4a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axCatchAll" ma:index="31" nillable="true" ma:displayName="Taxonomy Catch All Column" ma:description="" ma:hidden="true" ma:list="{7fd7e5a9-3ae9-4d5f-858f-6ed3eaea689a}" ma:internalName="TaxCatchAll" ma:showField="CatchAllData" ma:web="8d8f1076-d83c-44b2-9ca3-2070026205f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a5e131ccf4bd45f0b3dac09241742c16" ma:index="32" nillable="true" ma:taxonomy="true" ma:internalName="a5e131ccf4bd45f0b3dac09241742c16" ma:taxonomyFieldName="ECMPartnerCustomer" ma:displayName="Partner / Customer" ma:default="" ma:fieldId="{a5e131cc-f4bd-45f0-b3da-c09241742c16}" ma:taxonomyMulti="true" ma:sspId="d95025e3-06ee-47d5-b6d0-191753f21fd6" ma:termSetId="78997c8c-3835-47eb-b08f-f344ff23d207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7008bbfee14a0c9e5efba3a56c86f6" ma:index="34" ma:taxonomy="true" ma:internalName="ma7008bbfee14a0c9e5efba3a56c86f6" ma:taxonomyFieldName="ECMProduct" ma:displayName="Product Name" ma:readOnly="false" ma:default="" ma:fieldId="{6a7008bb-fee1-4a0c-9e5e-fba3a56c86f6}" ma:taxonomyMulti="true" ma:sspId="d95025e3-06ee-47d5-b6d0-191753f21fd6" ma:termSetId="f7941c89-a093-402d-94c7-aa9479165832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e7f6b84a9ece4918a07f1a3eea36a464" ma:index="36" ma:taxonomy="true" ma:internalName="e7f6b84a9ece4918a07f1a3eea36a464" ma:taxonomyFieldName="ECMProductVerion" ma:displayName="Product Version" ma:readOnly="false" ma:default="" ma:fieldId="{e7f6b84a-9ece-4918-a07f-1a3eea36a464}" ma:sspId="d95025e3-06ee-47d5-b6d0-191753f21fd6" ma:termSetId="7f53de0d-e05b-4f33-8fcd-42e75edf28b0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k646dd9203f54b9a90fb733606673ec8" ma:index="37" ma:taxonomy="true" ma:internalName="k646dd9203f54b9a90fb733606673ec8" ma:taxonomyFieldName="ECMAlliances" ma:displayName="Alliances" ma:readOnly="false" ma:default="" ma:fieldId="{4646dd92-03f5-4b9a-90fb-733606673ec8}" ma:taxonomyMulti="true" ma:sspId="d95025e3-06ee-47d5-b6d0-191753f21fd6" ma:termSetId="3ddab42d-3bc7-4dd4-b7fc-9e50283cf9e4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hee918a1c91848028276f5bdb898faea" ma:index="38" ma:taxonomy="true" ma:internalName="hee918a1c91848028276f5bdb898faea" ma:taxonomyFieldName="ECMStageOfSale" ma:displayName="Stage of Sale" ma:readOnly="false" ma:default="" ma:fieldId="{1ee918a1-c918-4802-8276-f5bdb898faea}" ma:taxonomyMulti="true" ma:sspId="d95025e3-06ee-47d5-b6d0-191753f21fd6" ma:termSetId="9241a753-2b13-4f04-a43b-ce75f9a1ce4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hf67382b61164de8826adbfd22494b61" ma:index="40" nillable="true" ma:taxonomy="true" ma:internalName="hf67382b61164de8826adbfd22494b61" ma:taxonomyFieldName="ECMTargetedBuyerPerson" ma:displayName="Targeted Buyer Person" ma:default="" ma:fieldId="{1f67382b-6116-4de8-826a-dbfd22494b61}" ma:taxonomyMulti="true" ma:sspId="d95025e3-06ee-47d5-b6d0-191753f21fd6" ma:termSetId="0e41875a-6b05-4608-9560-d3ba5edbca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p59d592eb20d4771b92ce9ca1c2ad52d" ma:index="41" ma:taxonomy="true" ma:internalName="p59d592eb20d4771b92ce9ca1c2ad52d" ma:taxonomyFieldName="ECMLanguage" ma:displayName="Languages" ma:readOnly="false" ma:default="" ma:fieldId="{959d592e-b20d-4771-b92c-e9ca1c2ad52d}" ma:taxonomyMulti="true" ma:sspId="d95025e3-06ee-47d5-b6d0-191753f21fd6" ma:termSetId="d5e6f725-e536-4417-ba04-c8cb6d72cfe0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afa7be8f67ed407e8cc4f812a93cfa4a" ma:index="42" ma:taxonomy="true" ma:internalName="afa7be8f67ed407e8cc4f812a93cfa4a" ma:taxonomyFieldName="ECMAudience" ma:displayName="Veeam Audiences" ma:readOnly="false" ma:default="" ma:fieldId="{afa7be8f-67ed-407e-8cc4-f812a93cfa4a}" ma:taxonomyMulti="true" ma:sspId="d95025e3-06ee-47d5-b6d0-191753f21fd6" ma:termSetId="61d72c02-677b-4457-b582-89094d470baf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axCatchAllLabel" ma:index="43" nillable="true" ma:displayName="Taxonomy Catch All Column1" ma:hidden="true" ma:list="{7fd7e5a9-3ae9-4d5f-858f-6ed3eaea689a}" ma:internalName="TaxCatchAllLabel" ma:readOnly="true" ma:showField="CatchAllDataLabel" ma:web="8d8f1076-d83c-44b2-9ca3-2070026205f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j69378a15fc24511abe088d0f0c34e04" ma:index="44" nillable="true" ma:taxonomy="true" ma:internalName="j69378a15fc24511abe088d0f0c34e04" ma:taxonomyFieldName="ECMEvent" ma:displayName="Veeam Event" ma:default="" ma:fieldId="{369378a1-5fc2-4511-abe0-88d0f0c34e04}" ma:taxonomyMulti="true" ma:sspId="d95025e3-06ee-47d5-b6d0-191753f21fd6" ma:termSetId="e9a3fba3-e6e7-49a6-b94e-3513ae8b85f5" ma:anchorId="00000000-0000-0000-0000-000000000000" ma:open="fals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d8f1076-d83c-44b2-9ca3-2070026205ff" elementFormDefault="qualified">
    <xsd:import namespace="http://schemas.microsoft.com/office/2006/documentManagement/types"/>
    <xsd:import namespace="http://schemas.microsoft.com/office/infopath/2007/PartnerControls"/>
    <xsd:element name="_dlc_DocId" ma:index="46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47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48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5" ma:displayName="Content Type"/>
        <xsd:element ref="dc:title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afa7be8f67ed407e8cc4f812a93cfa4a xmlns="29435cc8-1857-4dea-ab51-de7ef4d18d75">
      <Terms xmlns="http://schemas.microsoft.com/office/infopath/2007/PartnerControls">
        <TermInfo xmlns="http://schemas.microsoft.com/office/infopath/2007/PartnerControls">
          <TermName xmlns="http://schemas.microsoft.com/office/infopath/2007/PartnerControls">ALL</TermName>
          <TermId xmlns="http://schemas.microsoft.com/office/infopath/2007/PartnerControls">ad0e3522-d098-49cb-9fa5-82217f4767c5</TermId>
        </TermInfo>
      </Terms>
    </afa7be8f67ed407e8cc4f812a93cfa4a>
    <g9a1114b774c48c3885a3d44ab1bc311 xmlns="29435cc8-1857-4dea-ab51-de7ef4d18d75">
      <Terms xmlns="http://schemas.microsoft.com/office/infopath/2007/PartnerControls"/>
    </g9a1114b774c48c3885a3d44ab1bc311>
    <_dlc_DocId xmlns="8d8f1076-d83c-44b2-9ca3-2070026205ff">VEEAMDOC-16-256</_dlc_DocId>
    <o7d691565da549f5aa08c236692731f3 xmlns="29435cc8-1857-4dea-ab51-de7ef4d18d75">
      <Terms xmlns="http://schemas.microsoft.com/office/infopath/2007/PartnerControls"/>
    </o7d691565da549f5aa08c236692731f3>
    <cc6db3c680cf49a8a788f82f14bcaa36 xmlns="29435cc8-1857-4dea-ab51-de7ef4d18d75">
      <Terms xmlns="http://schemas.microsoft.com/office/infopath/2007/PartnerControls">
        <TermInfo xmlns="http://schemas.microsoft.com/office/infopath/2007/PartnerControls">
          <TermName xmlns="http://schemas.microsoft.com/office/infopath/2007/PartnerControls">Global</TermName>
          <TermId xmlns="http://schemas.microsoft.com/office/infopath/2007/PartnerControls">56018d5f-5315-4f9a-8407-54d0e761a94a</TermId>
        </TermInfo>
      </Terms>
    </cc6db3c680cf49a8a788f82f14bcaa36>
    <efdf8be6259b460eb1fb1e6c2a260d31 xmlns="29435cc8-1857-4dea-ab51-de7ef4d18d75">
      <Terms xmlns="http://schemas.microsoft.com/office/infopath/2007/PartnerControls">
        <TermInfo xmlns="http://schemas.microsoft.com/office/infopath/2007/PartnerControls">
          <TermName xmlns="http://schemas.microsoft.com/office/infopath/2007/PartnerControls">Internal (Veeam)</TermName>
          <TermId xmlns="http://schemas.microsoft.com/office/infopath/2007/PartnerControls">70588c4f-df11-4018-95c2-d32a8f0632bb</TermId>
        </TermInfo>
      </Terms>
    </efdf8be6259b460eb1fb1e6c2a260d31>
    <hee918a1c91848028276f5bdb898faea xmlns="29435cc8-1857-4dea-ab51-de7ef4d18d75">
      <Terms xmlns="http://schemas.microsoft.com/office/infopath/2007/PartnerControls">
        <TermInfo xmlns="http://schemas.microsoft.com/office/infopath/2007/PartnerControls">
          <TermName xmlns="http://schemas.microsoft.com/office/infopath/2007/PartnerControls">1-Qualify</TermName>
          <TermId xmlns="http://schemas.microsoft.com/office/infopath/2007/PartnerControls">47022983-abe8-463e-ae6c-9db6a793a786</TermId>
        </TermInfo>
        <TermInfo xmlns="http://schemas.microsoft.com/office/infopath/2007/PartnerControls">
          <TermName xmlns="http://schemas.microsoft.com/office/infopath/2007/PartnerControls">2-Identify</TermName>
          <TermId xmlns="http://schemas.microsoft.com/office/infopath/2007/PartnerControls">bcea8331-d022-4da7-b580-3c5d590c963a</TermId>
        </TermInfo>
        <TermInfo xmlns="http://schemas.microsoft.com/office/infopath/2007/PartnerControls">
          <TermName xmlns="http://schemas.microsoft.com/office/infopath/2007/PartnerControls">3-Propose</TermName>
          <TermId xmlns="http://schemas.microsoft.com/office/infopath/2007/PartnerControls">0c3124ce-1c63-4040-a928-5205805e9eba</TermId>
        </TermInfo>
        <TermInfo xmlns="http://schemas.microsoft.com/office/infopath/2007/PartnerControls">
          <TermName xmlns="http://schemas.microsoft.com/office/infopath/2007/PartnerControls">4-Validate Solution</TermName>
          <TermId xmlns="http://schemas.microsoft.com/office/infopath/2007/PartnerControls">922b3c00-814f-4f2c-b49f-ec9519d895e1</TermId>
        </TermInfo>
        <TermInfo xmlns="http://schemas.microsoft.com/office/infopath/2007/PartnerControls">
          <TermName xmlns="http://schemas.microsoft.com/office/infopath/2007/PartnerControls">5-Close</TermName>
          <TermId xmlns="http://schemas.microsoft.com/office/infopath/2007/PartnerControls">1b26a1e7-5c6e-4170-87a7-74989f9764ae</TermId>
        </TermInfo>
        <TermInfo xmlns="http://schemas.microsoft.com/office/infopath/2007/PartnerControls">
          <TermName xmlns="http://schemas.microsoft.com/office/infopath/2007/PartnerControls">6-Expand</TermName>
          <TermId xmlns="http://schemas.microsoft.com/office/infopath/2007/PartnerControls">a00e6a6e-42f3-47a8-96d1-c667a2e359da</TermId>
        </TermInfo>
      </Terms>
    </hee918a1c91848028276f5bdb898faea>
    <a5e131ccf4bd45f0b3dac09241742c16 xmlns="29435cc8-1857-4dea-ab51-de7ef4d18d75">
      <Terms xmlns="http://schemas.microsoft.com/office/infopath/2007/PartnerControls">
        <TermInfo xmlns="http://schemas.microsoft.com/office/infopath/2007/PartnerControls">
          <TermName xmlns="http://schemas.microsoft.com/office/infopath/2007/PartnerControls">Customer</TermName>
          <TermId xmlns="http://schemas.microsoft.com/office/infopath/2007/PartnerControls">6123597a-1913-44dc-9924-b5c9eb8e9234</TermId>
        </TermInfo>
      </Terms>
    </a5e131ccf4bd45f0b3dac09241742c16>
    <ECMFeaturedContentDescription xmlns="29435cc8-1857-4dea-ab51-de7ef4d18d75" xsi:nil="true"/>
    <_dlc_DocIdUrl xmlns="8d8f1076-d83c-44b2-9ca3-2070026205ff">
      <Url>https://team.veeam.com/apps/ecm/_layouts/15/DocIdRedir.aspx?ID=VEEAMDOC-16-256</Url>
      <Description>VEEAMDOC-16-256</Description>
    </_dlc_DocIdUrl>
    <ECMManualRank xmlns="29435cc8-1857-4dea-ab51-de7ef4d18d75" xsi:nil="true"/>
    <h871cbd7af794cba9a2c10e6c497b8c5 xmlns="29435cc8-1857-4dea-ab51-de7ef4d18d75">
      <Terms xmlns="http://schemas.microsoft.com/office/infopath/2007/PartnerControls"/>
    </h871cbd7af794cba9a2c10e6c497b8c5>
    <ECMExpirationDate xmlns="29435cc8-1857-4dea-ab51-de7ef4d18d75" xsi:nil="true"/>
    <j69378a15fc24511abe088d0f0c34e04 xmlns="29435cc8-1857-4dea-ab51-de7ef4d18d75">
      <Terms xmlns="http://schemas.microsoft.com/office/infopath/2007/PartnerControls"/>
    </j69378a15fc24511abe088d0f0c34e04>
    <e7f6b84a9ece4918a07f1a3eea36a464 xmlns="29435cc8-1857-4dea-ab51-de7ef4d18d75">
      <Terms xmlns="http://schemas.microsoft.com/office/infopath/2007/PartnerControls"/>
    </e7f6b84a9ece4918a07f1a3eea36a464>
    <TaxCatchAll xmlns="29435cc8-1857-4dea-ab51-de7ef4d18d75"/>
    <b0ccfcd7d0b140a9a952341278e7c769 xmlns="29435cc8-1857-4dea-ab51-de7ef4d18d75">
      <Terms xmlns="http://schemas.microsoft.com/office/infopath/2007/PartnerControls"/>
    </b0ccfcd7d0b140a9a952341278e7c769>
    <ECMAuthor xmlns="29435cc8-1857-4dea-ab51-de7ef4d18d75">Ekaterina Pudanova</ECMAuthor>
    <k646dd9203f54b9a90fb733606673ec8 xmlns="29435cc8-1857-4dea-ab51-de7ef4d18d75">
      <Terms xmlns="http://schemas.microsoft.com/office/infopath/2007/PartnerControls"/>
    </k646dd9203f54b9a90fb733606673ec8>
    <p59d592eb20d4771b92ce9ca1c2ad52d xmlns="29435cc8-1857-4dea-ab51-de7ef4d18d75">
      <Terms xmlns="http://schemas.microsoft.com/office/infopath/2007/PartnerControls">
        <TermInfo xmlns="http://schemas.microsoft.com/office/infopath/2007/PartnerControls">
          <TermName xmlns="http://schemas.microsoft.com/office/infopath/2007/PartnerControls">English</TermName>
          <TermId xmlns="http://schemas.microsoft.com/office/infopath/2007/PartnerControls">07f96b39-8f94-4216-97e6-b78eba3c58e1</TermId>
        </TermInfo>
      </Terms>
    </p59d592eb20d4771b92ce9ca1c2ad52d>
    <hf67382b61164de8826adbfd22494b61 xmlns="29435cc8-1857-4dea-ab51-de7ef4d18d75">
      <Terms xmlns="http://schemas.microsoft.com/office/infopath/2007/PartnerControls"/>
    </hf67382b61164de8826adbfd22494b61>
    <ncf588d53c0f4f219f9e83951352cb6c xmlns="29435cc8-1857-4dea-ab51-de7ef4d18d75">
      <Terms xmlns="http://schemas.microsoft.com/office/infopath/2007/PartnerControls"/>
    </ncf588d53c0f4f219f9e83951352cb6c>
    <ma7008bbfee14a0c9e5efba3a56c86f6 xmlns="29435cc8-1857-4dea-ab51-de7ef4d18d75">
      <Terms xmlns="http://schemas.microsoft.com/office/infopath/2007/PartnerControls"/>
    </ma7008bbfee14a0c9e5efba3a56c86f6>
  </documentManagement>
</p:properties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5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Version=15.0.0.0, Culture=neutral, PublicKeyToken=71e9bce111e9429c</Assembly>
    <Class>Microsoft.Office.DocumentManagement.Internal.DocIdHandler</Class>
    <Data/>
    <Filter/>
  </Receiver>
</spe:Receivers>
</file>

<file path=customXml/itemProps1.xml><?xml version="1.0" encoding="utf-8"?>
<ds:datastoreItem xmlns:ds="http://schemas.openxmlformats.org/officeDocument/2006/customXml" ds:itemID="{92C9B349-EFE7-4C05-B37C-EE98DD839788}">
  <ds:schemaRefs>
    <ds:schemaRef ds:uri="Microsoft.SharePoint.Taxonomy.ContentTypeSync"/>
  </ds:schemaRefs>
</ds:datastoreItem>
</file>

<file path=customXml/itemProps2.xml><?xml version="1.0" encoding="utf-8"?>
<ds:datastoreItem xmlns:ds="http://schemas.openxmlformats.org/officeDocument/2006/customXml" ds:itemID="{6292A13A-2E86-4872-93E9-EB0D5743A81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9435cc8-1857-4dea-ab51-de7ef4d18d75"/>
    <ds:schemaRef ds:uri="8d8f1076-d83c-44b2-9ca3-2070026205f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27F3FF7-0EA9-4174-AC1B-4994F6A97E0B}">
  <ds:schemaRefs>
    <ds:schemaRef ds:uri="29435cc8-1857-4dea-ab51-de7ef4d18d75"/>
    <ds:schemaRef ds:uri="http://purl.org/dc/terms/"/>
    <ds:schemaRef ds:uri="http://purl.org/dc/dcmitype/"/>
    <ds:schemaRef ds:uri="8d8f1076-d83c-44b2-9ca3-2070026205ff"/>
    <ds:schemaRef ds:uri="http://schemas.microsoft.com/office/infopath/2007/PartnerControls"/>
    <ds:schemaRef ds:uri="http://schemas.microsoft.com/office/2006/metadata/properties"/>
    <ds:schemaRef ds:uri="http://schemas.microsoft.com/office/2006/documentManagement/types"/>
    <ds:schemaRef ds:uri="http://schemas.openxmlformats.org/package/2006/metadata/core-properties"/>
    <ds:schemaRef ds:uri="http://www.w3.org/XML/1998/namespace"/>
    <ds:schemaRef ds:uri="http://purl.org/dc/elements/1.1/"/>
  </ds:schemaRefs>
</ds:datastoreItem>
</file>

<file path=customXml/itemProps4.xml><?xml version="1.0" encoding="utf-8"?>
<ds:datastoreItem xmlns:ds="http://schemas.openxmlformats.org/officeDocument/2006/customXml" ds:itemID="{EF53A832-AEFB-4CB4-8764-92C81963A59A}">
  <ds:schemaRefs>
    <ds:schemaRef ds:uri="http://schemas.microsoft.com/sharepoint/v3/contenttype/forms"/>
  </ds:schemaRefs>
</ds:datastoreItem>
</file>

<file path=customXml/itemProps5.xml><?xml version="1.0" encoding="utf-8"?>
<ds:datastoreItem xmlns:ds="http://schemas.openxmlformats.org/officeDocument/2006/customXml" ds:itemID="{00264726-5532-466C-B00F-79E36B75A9BB}">
  <ds:schemaRefs>
    <ds:schemaRef ds:uri="http://schemas.microsoft.com/sharepoint/event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5910</TotalTime>
  <Words>6608</Words>
  <Application>Microsoft Office PowerPoint</Application>
  <PresentationFormat>사용자 지정</PresentationFormat>
  <Paragraphs>1568</Paragraphs>
  <Slides>57</Slides>
  <Notes>49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57</vt:i4>
      </vt:variant>
    </vt:vector>
  </HeadingPairs>
  <TitlesOfParts>
    <vt:vector size="65" baseType="lpstr">
      <vt:lpstr>맑은 고딕</vt:lpstr>
      <vt:lpstr>Arial</vt:lpstr>
      <vt:lpstr>Calibri</vt:lpstr>
      <vt:lpstr>Segoe UI</vt:lpstr>
      <vt:lpstr>Tahoma</vt:lpstr>
      <vt:lpstr>Wingdings</vt:lpstr>
      <vt:lpstr>Veeam Corporate Slides Template (1)</vt:lpstr>
      <vt:lpstr>Veeam Corporate Slides Template (2)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1. 제안 배경 및 목표</vt:lpstr>
      <vt:lpstr>2. 제안의 범위</vt:lpstr>
      <vt:lpstr>3. 사업추진 방향</vt:lpstr>
      <vt:lpstr>3. 사업추진 방향</vt:lpstr>
      <vt:lpstr>3. 사업추진 방향</vt:lpstr>
      <vt:lpstr>3. 사업추진 방향</vt:lpstr>
      <vt:lpstr>3. 사업추진 방향</vt:lpstr>
      <vt:lpstr>3. 사업추진 방향</vt:lpstr>
      <vt:lpstr>PowerPoint 프레젠테이션</vt:lpstr>
      <vt:lpstr>1. 제안사 일반 현황</vt:lpstr>
      <vt:lpstr>1. 제안사 일반 현황</vt:lpstr>
      <vt:lpstr>1. 제안사 일반 현황</vt:lpstr>
      <vt:lpstr>1. 제안사 일반 현황</vt:lpstr>
      <vt:lpstr>1. 제안사 일반 현황</vt:lpstr>
      <vt:lpstr>2. 조직 및 인력</vt:lpstr>
      <vt:lpstr>2. 조직 및 인력</vt:lpstr>
      <vt:lpstr>2. 조직 및 인력</vt:lpstr>
      <vt:lpstr>3. 유사 프로젝트 수행 실적</vt:lpstr>
      <vt:lpstr>4. 제안 제품 소개</vt:lpstr>
      <vt:lpstr>4. 제안 제품 소개</vt:lpstr>
      <vt:lpstr>4. 제안 제품 소개</vt:lpstr>
      <vt:lpstr>4. 제안 제품 소개</vt:lpstr>
      <vt:lpstr>4. 제안 제품 소개</vt:lpstr>
      <vt:lpstr>4. 제안 제품 소개</vt:lpstr>
      <vt:lpstr>4. 제안 제품 소개</vt:lpstr>
      <vt:lpstr>4. 제안 제품 소개</vt:lpstr>
      <vt:lpstr>4. 제안 제품 소개</vt:lpstr>
      <vt:lpstr>4. 제안 제품 소개</vt:lpstr>
      <vt:lpstr>4. 제안 제품 소개</vt:lpstr>
      <vt:lpstr>4. 제안 제품 소개</vt:lpstr>
      <vt:lpstr>4. 제안 제품 소개</vt:lpstr>
      <vt:lpstr>4. 제안 제품 소개</vt:lpstr>
      <vt:lpstr>PowerPoint 프레젠테이션</vt:lpstr>
      <vt:lpstr>1. 백업 및 복구 방안 제안</vt:lpstr>
      <vt:lpstr>1. 백업 및 복구 방안 제안</vt:lpstr>
      <vt:lpstr>1. 백업 및 복구 방안 제안</vt:lpstr>
      <vt:lpstr>1. 백업 및 복구 방안 제안</vt:lpstr>
      <vt:lpstr>1. 백업 및 복구 방안 제안</vt:lpstr>
      <vt:lpstr>1. 백업 및 복구 방안 제안</vt:lpstr>
      <vt:lpstr>2. 구성 제안</vt:lpstr>
      <vt:lpstr>2. 구성 제안</vt:lpstr>
      <vt:lpstr>2. 구성 제안</vt:lpstr>
      <vt:lpstr>2. 구성 제안</vt:lpstr>
      <vt:lpstr>3. 정책 제안</vt:lpstr>
      <vt:lpstr>4. 시스템 운영 방안 및 장애 시 대응 방안</vt:lpstr>
      <vt:lpstr>4. 시스템 운영 방안 및 장애 시 대응 방안</vt:lpstr>
      <vt:lpstr>4. 시스템 운영 방안 및 장애 시 대응 방안</vt:lpstr>
      <vt:lpstr>4. 시스템 운영 방안 및 장애 시 대응 방안</vt:lpstr>
      <vt:lpstr>PowerPoint 프레젠테이션</vt:lpstr>
      <vt:lpstr>1. 유지보수 전담조직 및 인력 소개</vt:lpstr>
      <vt:lpstr>2. 납품 S/W의 하자발생 시 지원 방안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Anastasia Balagurova</dc:creator>
  <cp:lastModifiedBy>Dongun Shin</cp:lastModifiedBy>
  <cp:revision>347</cp:revision>
  <cp:lastPrinted>2018-06-21T23:10:24Z</cp:lastPrinted>
  <dcterms:created xsi:type="dcterms:W3CDTF">2017-03-03T16:13:40Z</dcterms:created>
  <dcterms:modified xsi:type="dcterms:W3CDTF">2020-05-17T23:49:19Z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ECMWhitepaperType">
    <vt:lpwstr/>
  </property>
  <property fmtid="{D5CDD505-2E9C-101B-9397-08002B2CF9AE}" pid="3" name="ECMLanguage">
    <vt:lpwstr>3;#English|07f96b39-8f94-4216-97e6-b78eba3c58e1</vt:lpwstr>
  </property>
  <property fmtid="{D5CDD505-2E9C-101B-9397-08002B2CF9AE}" pid="4" name="i74269a7de984593b031d34cb385df95">
    <vt:lpwstr/>
  </property>
  <property fmtid="{D5CDD505-2E9C-101B-9397-08002B2CF9AE}" pid="5" name="ECMMarketAnalysisType">
    <vt:lpwstr/>
  </property>
  <property fmtid="{D5CDD505-2E9C-101B-9397-08002B2CF9AE}" pid="6" name="ECMVertical">
    <vt:lpwstr/>
  </property>
  <property fmtid="{D5CDD505-2E9C-101B-9397-08002B2CF9AE}" pid="7" name="ECMPartnerCustomer">
    <vt:lpwstr>54;#Customer|6123597a-1913-44dc-9924-b5c9eb8e9234</vt:lpwstr>
  </property>
  <property fmtid="{D5CDD505-2E9C-101B-9397-08002B2CF9AE}" pid="8" name="m5ad6e19f9e2479e8c23350beb1070d4">
    <vt:lpwstr/>
  </property>
  <property fmtid="{D5CDD505-2E9C-101B-9397-08002B2CF9AE}" pid="9" name="TaxKeyword">
    <vt:lpwstr/>
  </property>
  <property fmtid="{D5CDD505-2E9C-101B-9397-08002B2CF9AE}" pid="10" name="pf314b354fff4d4aa1f45915919fefca">
    <vt:lpwstr/>
  </property>
  <property fmtid="{D5CDD505-2E9C-101B-9397-08002B2CF9AE}" pid="11" name="ECMUIType">
    <vt:lpwstr/>
  </property>
  <property fmtid="{D5CDD505-2E9C-101B-9397-08002B2CF9AE}" pid="12" name="ECMPrintGraphicsSubject">
    <vt:lpwstr/>
  </property>
  <property fmtid="{D5CDD505-2E9C-101B-9397-08002B2CF9AE}" pid="13" name="neb7c065c857415f9da8b13e76c99072">
    <vt:lpwstr>Presentations|de4c0233-fbe6-422a-80a4-179d0996851d</vt:lpwstr>
  </property>
  <property fmtid="{D5CDD505-2E9C-101B-9397-08002B2CF9AE}" pid="14" name="ECMAlliances">
    <vt:lpwstr/>
  </property>
  <property fmtid="{D5CDD505-2E9C-101B-9397-08002B2CF9AE}" pid="15" name="ECMHypervisor">
    <vt:lpwstr/>
  </property>
  <property fmtid="{D5CDD505-2E9C-101B-9397-08002B2CF9AE}" pid="16" name="j34c59180bf04b139f26e4d7d5575b31">
    <vt:lpwstr/>
  </property>
  <property fmtid="{D5CDD505-2E9C-101B-9397-08002B2CF9AE}" pid="17" name="ECMDesignResourcesSubject">
    <vt:lpwstr/>
  </property>
  <property fmtid="{D5CDD505-2E9C-101B-9397-08002B2CF9AE}" pid="18" name="LikesCount">
    <vt:i4>1</vt:i4>
  </property>
  <property fmtid="{D5CDD505-2E9C-101B-9397-08002B2CF9AE}" pid="19" name="e6ef8ae30fac436c9569166a91d4fc76">
    <vt:lpwstr/>
  </property>
  <property fmtid="{D5CDD505-2E9C-101B-9397-08002B2CF9AE}" pid="20" name="ECMCallScriptType">
    <vt:lpwstr/>
  </property>
  <property fmtid="{D5CDD505-2E9C-101B-9397-08002B2CF9AE}" pid="21" name="ECMMarketingStage">
    <vt:lpwstr/>
  </property>
  <property fmtid="{D5CDD505-2E9C-101B-9397-08002B2CF9AE}" pid="22" name="ContentTypeId">
    <vt:lpwstr>0x0101008D9A05CA1DE08548B716B9A9D05CB49518006E11B2B52DE5F244A8FA2D4AE3D2BD55</vt:lpwstr>
  </property>
  <property fmtid="{D5CDD505-2E9C-101B-9397-08002B2CF9AE}" pid="23" name="oed54f3a74e34a46ae004ab2cb3bf7e8">
    <vt:lpwstr/>
  </property>
  <property fmtid="{D5CDD505-2E9C-101B-9397-08002B2CF9AE}" pid="24" name="ECMPresentationsGraphicsSubject">
    <vt:lpwstr>238;#Documentation|c2d16c76-e873-4401-a322-baf22aa78fcd;#239;#Campaign|844b0e98-48d0-4ab4-8824-d30f597ac69c;#240;#Event|882cd065-e920-4da8-bd24-2f3a4430f981;#251;#Exhibition|933cf78d-aff3-4ec9-8a0b-8bdb50cf5d67;#255;#Sales Enablement|fee4eaef-77df-455f-8b</vt:lpwstr>
  </property>
  <property fmtid="{D5CDD505-2E9C-101B-9397-08002B2CF9AE}" pid="25" name="o5f5e85b64a34e65ad33464cb6c0b918">
    <vt:lpwstr>Documentation|c2d16c76-e873-4401-a322-baf22aa78fcd;Campaign|844b0e98-48d0-4ab4-8824-d30f597ac69c;Event|882cd065-e920-4da8-bd24-2f3a4430f981;Exhibition|933cf78d-aff3-4ec9-8a0b-8bdb50cf5d67;Sales Enablement|fee4eaef-77df-455f-8b12-efecfc4effc0</vt:lpwstr>
  </property>
  <property fmtid="{D5CDD505-2E9C-101B-9397-08002B2CF9AE}" pid="26" name="ECMInternalExternal">
    <vt:lpwstr>110;#Internal (Veeam)|70588c4f-df11-4018-95c2-d32a8f0632bb</vt:lpwstr>
  </property>
  <property fmtid="{D5CDD505-2E9C-101B-9397-08002B2CF9AE}" pid="27" name="ECMGraphicsType">
    <vt:lpwstr/>
  </property>
  <property fmtid="{D5CDD505-2E9C-101B-9397-08002B2CF9AE}" pid="28" name="TaxKeywordTaxHTField">
    <vt:lpwstr/>
  </property>
  <property fmtid="{D5CDD505-2E9C-101B-9397-08002B2CF9AE}" pid="29" name="ECMParentDoc">
    <vt:lpwstr>, </vt:lpwstr>
  </property>
  <property fmtid="{D5CDD505-2E9C-101B-9397-08002B2CF9AE}" pid="30" name="Disposition_x0020_Type">
    <vt:lpwstr/>
  </property>
  <property fmtid="{D5CDD505-2E9C-101B-9397-08002B2CF9AE}" pid="31" name="ECMProduct">
    <vt:lpwstr/>
  </property>
  <property fmtid="{D5CDD505-2E9C-101B-9397-08002B2CF9AE}" pid="32" name="ECMStageOfSale">
    <vt:lpwstr>52;#1-Qualify|47022983-abe8-463e-ae6c-9db6a793a786;#63;#2-Identify|bcea8331-d022-4da7-b580-3c5d590c963a;#111;#3-Propose|0c3124ce-1c63-4040-a928-5205805e9eba;#112;#4-Validate Solution|922b3c00-814f-4f2c-b49f-ec9519d895e1;#193;#5-Close|1b26a1e7-5c6e-4170-87</vt:lpwstr>
  </property>
  <property fmtid="{D5CDD505-2E9C-101B-9397-08002B2CF9AE}" pid="33" name="pff748c0bd734496b79ea7ae06c0e132">
    <vt:lpwstr/>
  </property>
  <property fmtid="{D5CDD505-2E9C-101B-9397-08002B2CF9AE}" pid="34" name="f8c6466bdf284165b502514ef0960a93">
    <vt:lpwstr/>
  </property>
  <property fmtid="{D5CDD505-2E9C-101B-9397-08002B2CF9AE}" pid="35" name="ECMVendor">
    <vt:lpwstr/>
  </property>
  <property fmtid="{D5CDD505-2E9C-101B-9397-08002B2CF9AE}" pid="36" name="pd774d1a8be446d397f375a0336488e0">
    <vt:lpwstr/>
  </property>
  <property fmtid="{D5CDD505-2E9C-101B-9397-08002B2CF9AE}" pid="37" name="ECMDisposition">
    <vt:lpwstr/>
  </property>
  <property fmtid="{D5CDD505-2E9C-101B-9397-08002B2CF9AE}" pid="38" name="Link to veeam.com">
    <vt:lpwstr>, </vt:lpwstr>
  </property>
  <property fmtid="{D5CDD505-2E9C-101B-9397-08002B2CF9AE}" pid="39" name="ECMRegion">
    <vt:lpwstr>37;#Global|56018d5f-5315-4f9a-8407-54d0e761a94a</vt:lpwstr>
  </property>
  <property fmtid="{D5CDD505-2E9C-101B-9397-08002B2CF9AE}" pid="40" name="ECMPrintGraphicsType">
    <vt:lpwstr/>
  </property>
  <property fmtid="{D5CDD505-2E9C-101B-9397-08002B2CF9AE}" pid="41" name="ECMWebGraphicsType">
    <vt:lpwstr/>
  </property>
  <property fmtid="{D5CDD505-2E9C-101B-9397-08002B2CF9AE}" pid="42" name="Disposition Type">
    <vt:lpwstr/>
  </property>
  <property fmtid="{D5CDD505-2E9C-101B-9397-08002B2CF9AE}" pid="43" name="ECMIndustrySegment">
    <vt:lpwstr/>
  </property>
  <property fmtid="{D5CDD505-2E9C-101B-9397-08002B2CF9AE}" pid="44" name="d72d41b6328346bbac04a2cb37c4c885">
    <vt:lpwstr/>
  </property>
  <property fmtid="{D5CDD505-2E9C-101B-9397-08002B2CF9AE}" pid="45" name="pdff2c3639cc4f0fac7d1b55534dac16">
    <vt:lpwstr/>
  </property>
  <property fmtid="{D5CDD505-2E9C-101B-9397-08002B2CF9AE}" pid="46" name="ECMCampaignName">
    <vt:lpwstr/>
  </property>
  <property fmtid="{D5CDD505-2E9C-101B-9397-08002B2CF9AE}" pid="47" name="ECMPresentationsGraphicsType">
    <vt:lpwstr>249;#Template|5cf4d992-6a87-462f-98f4-455ae2039662</vt:lpwstr>
  </property>
  <property fmtid="{D5CDD505-2E9C-101B-9397-08002B2CF9AE}" pid="48" name="je6b2c9d664e4a95a3790782edc82042">
    <vt:lpwstr/>
  </property>
  <property fmtid="{D5CDD505-2E9C-101B-9397-08002B2CF9AE}" pid="49" name="ECMCompetitiveType">
    <vt:lpwstr/>
  </property>
  <property fmtid="{D5CDD505-2E9C-101B-9397-08002B2CF9AE}" pid="50" name="Link to Campaign in SF">
    <vt:lpwstr>, </vt:lpwstr>
  </property>
  <property fmtid="{D5CDD505-2E9C-101B-9397-08002B2CF9AE}" pid="51" name="ebe0cd54f2cc46259de1b1d3aff537a0">
    <vt:lpwstr/>
  </property>
  <property fmtid="{D5CDD505-2E9C-101B-9397-08002B2CF9AE}" pid="52" name="ECMTargetedBuyerPerson">
    <vt:lpwstr/>
  </property>
  <property fmtid="{D5CDD505-2E9C-101B-9397-08002B2CF9AE}" pid="53" name="ECMBroadNarrowAudience">
    <vt:lpwstr/>
  </property>
  <property fmtid="{D5CDD505-2E9C-101B-9397-08002B2CF9AE}" pid="54" name="ECMGuidelinesType">
    <vt:lpwstr/>
  </property>
  <property fmtid="{D5CDD505-2E9C-101B-9397-08002B2CF9AE}" pid="55" name="eaa3a7d15bed42669d645562376fe50b">
    <vt:lpwstr/>
  </property>
  <property fmtid="{D5CDD505-2E9C-101B-9397-08002B2CF9AE}" pid="56" name="c1e74be1eae249c58b0d9b737e0870a5">
    <vt:lpwstr/>
  </property>
  <property fmtid="{D5CDD505-2E9C-101B-9397-08002B2CF9AE}" pid="57" name="p0cfc8a4168949819f0998e437ec9051">
    <vt:lpwstr/>
  </property>
  <property fmtid="{D5CDD505-2E9C-101B-9397-08002B2CF9AE}" pid="58" name="n3287bb41ba64452b2830fcc408704c9">
    <vt:lpwstr/>
  </property>
  <property fmtid="{D5CDD505-2E9C-101B-9397-08002B2CF9AE}" pid="59" name="m439c7bec22e426ab1454bd2998b8711">
    <vt:lpwstr/>
  </property>
  <property fmtid="{D5CDD505-2E9C-101B-9397-08002B2CF9AE}" pid="60" name="ECMApplicationRecovery">
    <vt:lpwstr/>
  </property>
  <property fmtid="{D5CDD505-2E9C-101B-9397-08002B2CF9AE}" pid="61" name="ECMCheatSheetType">
    <vt:lpwstr/>
  </property>
  <property fmtid="{D5CDD505-2E9C-101B-9397-08002B2CF9AE}" pid="62" name="ECMAudience">
    <vt:lpwstr>171;#ALL|ad0e3522-d098-49cb-9fa5-82217f4767c5</vt:lpwstr>
  </property>
  <property fmtid="{D5CDD505-2E9C-101B-9397-08002B2CF9AE}" pid="63" name="ECMUISubject">
    <vt:lpwstr/>
  </property>
  <property fmtid="{D5CDD505-2E9C-101B-9397-08002B2CF9AE}" pid="64" name="jd36fb717478479e835e22d281dd20a3">
    <vt:lpwstr/>
  </property>
  <property fmtid="{D5CDD505-2E9C-101B-9397-08002B2CF9AE}" pid="65" name="Link to ProPartner">
    <vt:lpwstr>, </vt:lpwstr>
  </property>
  <property fmtid="{D5CDD505-2E9C-101B-9397-08002B2CF9AE}" pid="66" name="becc5d3b2da9439b90dc674b28110750">
    <vt:lpwstr/>
  </property>
  <property fmtid="{D5CDD505-2E9C-101B-9397-08002B2CF9AE}" pid="67" name="i69dcc2a6214460aa01b1136dd585917">
    <vt:lpwstr/>
  </property>
  <property fmtid="{D5CDD505-2E9C-101B-9397-08002B2CF9AE}" pid="68" name="ECMProductPresentationType">
    <vt:lpwstr/>
  </property>
  <property fmtid="{D5CDD505-2E9C-101B-9397-08002B2CF9AE}" pid="69" name="dc0d93916a9e4e28a485206eb207dc70">
    <vt:lpwstr>Template|5cf4d992-6a87-462f-98f4-455ae2039662</vt:lpwstr>
  </property>
  <property fmtid="{D5CDD505-2E9C-101B-9397-08002B2CF9AE}" pid="70" name="o85c8aad9a314074a476b64376f3fceb">
    <vt:lpwstr/>
  </property>
  <property fmtid="{D5CDD505-2E9C-101B-9397-08002B2CF9AE}" pid="71" name="ECMProductVerion">
    <vt:lpwstr/>
  </property>
  <property fmtid="{D5CDD505-2E9C-101B-9397-08002B2CF9AE}" pid="72" name="ECMGuidelinesDesignSubject">
    <vt:lpwstr>179;#Presentations|de4c0233-fbe6-422a-80a4-179d0996851d</vt:lpwstr>
  </property>
  <property fmtid="{D5CDD505-2E9C-101B-9397-08002B2CF9AE}" pid="73" name="ECMDesignResourcesType">
    <vt:lpwstr/>
  </property>
  <property fmtid="{D5CDD505-2E9C-101B-9397-08002B2CF9AE}" pid="74" name="ECMWebGraphicsSubject">
    <vt:lpwstr/>
  </property>
  <property fmtid="{D5CDD505-2E9C-101B-9397-08002B2CF9AE}" pid="75" name="_dlc_DocIdItemGuid">
    <vt:lpwstr>1ac20b7d-ec00-4dbe-aef2-b76d891967eb</vt:lpwstr>
  </property>
  <property fmtid="{D5CDD505-2E9C-101B-9397-08002B2CF9AE}" pid="76" name="ECMDatasheetType">
    <vt:lpwstr/>
  </property>
  <property fmtid="{D5CDD505-2E9C-101B-9397-08002B2CF9AE}" pid="77" name="ECMEvent">
    <vt:lpwstr/>
  </property>
  <property fmtid="{D5CDD505-2E9C-101B-9397-08002B2CF9AE}" pid="78" name="ECMCompetitiveProduct">
    <vt:lpwstr/>
  </property>
  <property fmtid="{D5CDD505-2E9C-101B-9397-08002B2CF9AE}" pid="79" name="k3d1248032604096bf36963f0f8276f3">
    <vt:lpwstr/>
  </property>
  <property fmtid="{D5CDD505-2E9C-101B-9397-08002B2CF9AE}" pid="80" name="LikedBy">
    <vt:lpwstr>2;#i:0#.w|amust\eborisova</vt:lpwstr>
  </property>
</Properties>
</file>